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xml" ContentType="application/vnd.openxmlformats-officedocument.presentationml.tags+xml"/>
  <Override PartName="/ppt/notesSlides/notesSlide12.xml" ContentType="application/vnd.openxmlformats-officedocument.presentationml.notesSlide+xml"/>
  <Override PartName="/ppt/tags/tag3.xml" ContentType="application/vnd.openxmlformats-officedocument.presentationml.tags+xml"/>
  <Override PartName="/ppt/notesSlides/notesSlide13.xml" ContentType="application/vnd.openxmlformats-officedocument.presentationml.notesSlide+xml"/>
  <Override PartName="/ppt/tags/tag4.xml" ContentType="application/vnd.openxmlformats-officedocument.presentationml.tags+xml"/>
  <Override PartName="/ppt/notesSlides/notesSlide14.xml" ContentType="application/vnd.openxmlformats-officedocument.presentationml.notesSlide+xml"/>
  <Override PartName="/ppt/tags/tag5.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1" r:id="rId2"/>
    <p:sldId id="268" r:id="rId3"/>
    <p:sldId id="278" r:id="rId4"/>
    <p:sldId id="261" r:id="rId5"/>
    <p:sldId id="279" r:id="rId6"/>
    <p:sldId id="280" r:id="rId7"/>
    <p:sldId id="281" r:id="rId8"/>
    <p:sldId id="282" r:id="rId9"/>
    <p:sldId id="283" r:id="rId10"/>
    <p:sldId id="284" r:id="rId11"/>
    <p:sldId id="285" r:id="rId12"/>
    <p:sldId id="286" r:id="rId13"/>
    <p:sldId id="287" r:id="rId14"/>
    <p:sldId id="288" r:id="rId15"/>
    <p:sldId id="289" r:id="rId16"/>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61"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00"/>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752" autoAdjust="0"/>
  </p:normalViewPr>
  <p:slideViewPr>
    <p:cSldViewPr showGuides="1">
      <p:cViewPr varScale="1">
        <p:scale>
          <a:sx n="105" d="100"/>
          <a:sy n="105" d="100"/>
        </p:scale>
        <p:origin x="1728" y="102"/>
      </p:cViewPr>
      <p:guideLst>
        <p:guide orient="horz" pos="1661"/>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howGuides="1">
      <p:cViewPr varScale="1">
        <p:scale>
          <a:sx n="81" d="100"/>
          <a:sy n="81" d="100"/>
        </p:scale>
        <p:origin x="-195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E506B89-3749-4192-A619-B0E2B0CB68A3}"/>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fr-FR"/>
          </a:p>
        </p:txBody>
      </p:sp>
      <p:sp>
        <p:nvSpPr>
          <p:cNvPr id="3" name="Espace réservé de la date 2">
            <a:extLst>
              <a:ext uri="{FF2B5EF4-FFF2-40B4-BE49-F238E27FC236}">
                <a16:creationId xmlns:a16="http://schemas.microsoft.com/office/drawing/2014/main" id="{0FE9C2C3-0FCB-4094-B558-8D75FBBED240}"/>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6F665488-98F7-40D3-87AB-75E04155954B}" type="datetimeFigureOut">
              <a:rPr lang="fr-FR"/>
              <a:pPr>
                <a:defRPr/>
              </a:pPr>
              <a:t>22/09/2019</a:t>
            </a:fld>
            <a:endParaRPr lang="fr-FR"/>
          </a:p>
        </p:txBody>
      </p:sp>
      <p:sp>
        <p:nvSpPr>
          <p:cNvPr id="4" name="Espace réservé de l'image des diapositives 3">
            <a:extLst>
              <a:ext uri="{FF2B5EF4-FFF2-40B4-BE49-F238E27FC236}">
                <a16:creationId xmlns:a16="http://schemas.microsoft.com/office/drawing/2014/main" id="{43844BAD-CC89-411C-9260-C11359CECB2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a:extLst>
              <a:ext uri="{FF2B5EF4-FFF2-40B4-BE49-F238E27FC236}">
                <a16:creationId xmlns:a16="http://schemas.microsoft.com/office/drawing/2014/main" id="{5E1A6D19-B335-4DD4-BAD8-6493E8A3149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DD643602-78E2-40ED-8EA3-EA8A50AF170B}"/>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cs typeface="Arial" charset="0"/>
              </a:defRPr>
            </a:lvl1pPr>
          </a:lstStyle>
          <a:p>
            <a:pPr>
              <a:defRPr/>
            </a:pPr>
            <a:endParaRPr lang="fr-FR"/>
          </a:p>
        </p:txBody>
      </p:sp>
      <p:sp>
        <p:nvSpPr>
          <p:cNvPr id="7" name="Espace réservé du numéro de diapositive 6">
            <a:extLst>
              <a:ext uri="{FF2B5EF4-FFF2-40B4-BE49-F238E27FC236}">
                <a16:creationId xmlns:a16="http://schemas.microsoft.com/office/drawing/2014/main" id="{AEE57E72-9FB0-4055-93EA-64B5898BA27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cs typeface="Arial" charset="0"/>
              </a:defRPr>
            </a:lvl1pPr>
          </a:lstStyle>
          <a:p>
            <a:pPr>
              <a:defRPr/>
            </a:pPr>
            <a:fld id="{B739C935-3C3F-427D-8EA7-912682C1896E}" type="slidenum">
              <a:rPr lang="fr-FR"/>
              <a:pPr>
                <a:defRPr/>
              </a:pPr>
              <a:t>‹N°›</a:t>
            </a:fld>
            <a:endParaRPr lang="fr-FR"/>
          </a:p>
        </p:txBody>
      </p:sp>
    </p:spTree>
    <p:extLst>
      <p:ext uri="{BB962C8B-B14F-4D97-AF65-F5344CB8AC3E}">
        <p14:creationId xmlns:p14="http://schemas.microsoft.com/office/powerpoint/2010/main" val="40125806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1</a:t>
            </a:fld>
            <a:endParaRPr lang="fr-FR"/>
          </a:p>
        </p:txBody>
      </p:sp>
    </p:spTree>
    <p:extLst>
      <p:ext uri="{BB962C8B-B14F-4D97-AF65-F5344CB8AC3E}">
        <p14:creationId xmlns:p14="http://schemas.microsoft.com/office/powerpoint/2010/main" val="4068816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739C935-3C3F-427D-8EA7-912682C1896E}" type="slidenum">
              <a:rPr kumimoji="0" lang="fr-FR"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fr-FR"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82090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739C935-3C3F-427D-8EA7-912682C1896E}" type="slidenum">
              <a:rPr kumimoji="0" lang="fr-FR"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fr-FR"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525906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937DEBB5-1FA7-4717-88ED-61A1A8514C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a:extLst>
              <a:ext uri="{FF2B5EF4-FFF2-40B4-BE49-F238E27FC236}">
                <a16:creationId xmlns:a16="http://schemas.microsoft.com/office/drawing/2014/main" id="{78CE8734-1818-4DC6-BC3E-41BE764FAD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7172" name="Espace réservé du numéro de diapositive 3">
            <a:extLst>
              <a:ext uri="{FF2B5EF4-FFF2-40B4-BE49-F238E27FC236}">
                <a16:creationId xmlns:a16="http://schemas.microsoft.com/office/drawing/2014/main" id="{E0C24E0B-8964-4602-B7BE-D3814D9614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691D824-FB6D-4B80-A5FF-B5072A339047}" type="slidenum">
              <a:rPr kumimoji="0" lang="fr-FR" altLang="fr-FR"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fr-FR" altLang="fr-FR"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38103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937DEBB5-1FA7-4717-88ED-61A1A8514C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a:extLst>
              <a:ext uri="{FF2B5EF4-FFF2-40B4-BE49-F238E27FC236}">
                <a16:creationId xmlns:a16="http://schemas.microsoft.com/office/drawing/2014/main" id="{78CE8734-1818-4DC6-BC3E-41BE764FAD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7172" name="Espace réservé du numéro de diapositive 3">
            <a:extLst>
              <a:ext uri="{FF2B5EF4-FFF2-40B4-BE49-F238E27FC236}">
                <a16:creationId xmlns:a16="http://schemas.microsoft.com/office/drawing/2014/main" id="{E0C24E0B-8964-4602-B7BE-D3814D9614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691D824-FB6D-4B80-A5FF-B5072A339047}" type="slidenum">
              <a:rPr kumimoji="0" lang="fr-FR" altLang="fr-FR"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fr-FR" altLang="fr-FR"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52329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937DEBB5-1FA7-4717-88ED-61A1A8514C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a:extLst>
              <a:ext uri="{FF2B5EF4-FFF2-40B4-BE49-F238E27FC236}">
                <a16:creationId xmlns:a16="http://schemas.microsoft.com/office/drawing/2014/main" id="{78CE8734-1818-4DC6-BC3E-41BE764FAD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7172" name="Espace réservé du numéro de diapositive 3">
            <a:extLst>
              <a:ext uri="{FF2B5EF4-FFF2-40B4-BE49-F238E27FC236}">
                <a16:creationId xmlns:a16="http://schemas.microsoft.com/office/drawing/2014/main" id="{E0C24E0B-8964-4602-B7BE-D3814D9614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691D824-FB6D-4B80-A5FF-B5072A339047}" type="slidenum">
              <a:rPr kumimoji="0" lang="fr-FR" altLang="fr-FR"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fr-FR" altLang="fr-FR"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2780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937DEBB5-1FA7-4717-88ED-61A1A8514C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a:extLst>
              <a:ext uri="{FF2B5EF4-FFF2-40B4-BE49-F238E27FC236}">
                <a16:creationId xmlns:a16="http://schemas.microsoft.com/office/drawing/2014/main" id="{78CE8734-1818-4DC6-BC3E-41BE764FAD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7172" name="Espace réservé du numéro de diapositive 3">
            <a:extLst>
              <a:ext uri="{FF2B5EF4-FFF2-40B4-BE49-F238E27FC236}">
                <a16:creationId xmlns:a16="http://schemas.microsoft.com/office/drawing/2014/main" id="{E0C24E0B-8964-4602-B7BE-D3814D9614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691D824-FB6D-4B80-A5FF-B5072A339047}" type="slidenum">
              <a:rPr kumimoji="0" lang="fr-FR" altLang="fr-FR"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fr-FR" altLang="fr-FR"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71171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2</a:t>
            </a:fld>
            <a:endParaRPr lang="fr-FR"/>
          </a:p>
        </p:txBody>
      </p:sp>
    </p:spTree>
    <p:extLst>
      <p:ext uri="{BB962C8B-B14F-4D97-AF65-F5344CB8AC3E}">
        <p14:creationId xmlns:p14="http://schemas.microsoft.com/office/powerpoint/2010/main" val="1144916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3</a:t>
            </a:fld>
            <a:endParaRPr lang="fr-FR"/>
          </a:p>
        </p:txBody>
      </p:sp>
    </p:spTree>
    <p:extLst>
      <p:ext uri="{BB962C8B-B14F-4D97-AF65-F5344CB8AC3E}">
        <p14:creationId xmlns:p14="http://schemas.microsoft.com/office/powerpoint/2010/main" val="1584600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4</a:t>
            </a:fld>
            <a:endParaRPr lang="fr-FR"/>
          </a:p>
        </p:txBody>
      </p:sp>
    </p:spTree>
    <p:extLst>
      <p:ext uri="{BB962C8B-B14F-4D97-AF65-F5344CB8AC3E}">
        <p14:creationId xmlns:p14="http://schemas.microsoft.com/office/powerpoint/2010/main" val="2717846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5</a:t>
            </a:fld>
            <a:endParaRPr lang="fr-FR"/>
          </a:p>
        </p:txBody>
      </p:sp>
    </p:spTree>
    <p:extLst>
      <p:ext uri="{BB962C8B-B14F-4D97-AF65-F5344CB8AC3E}">
        <p14:creationId xmlns:p14="http://schemas.microsoft.com/office/powerpoint/2010/main" val="3661042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6</a:t>
            </a:fld>
            <a:endParaRPr lang="fr-FR"/>
          </a:p>
        </p:txBody>
      </p:sp>
    </p:spTree>
    <p:extLst>
      <p:ext uri="{BB962C8B-B14F-4D97-AF65-F5344CB8AC3E}">
        <p14:creationId xmlns:p14="http://schemas.microsoft.com/office/powerpoint/2010/main" val="705494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7</a:t>
            </a:fld>
            <a:endParaRPr lang="fr-FR"/>
          </a:p>
        </p:txBody>
      </p:sp>
    </p:spTree>
    <p:extLst>
      <p:ext uri="{BB962C8B-B14F-4D97-AF65-F5344CB8AC3E}">
        <p14:creationId xmlns:p14="http://schemas.microsoft.com/office/powerpoint/2010/main" val="624052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937DEBB5-1FA7-4717-88ED-61A1A8514C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a:extLst>
              <a:ext uri="{FF2B5EF4-FFF2-40B4-BE49-F238E27FC236}">
                <a16:creationId xmlns:a16="http://schemas.microsoft.com/office/drawing/2014/main" id="{78CE8734-1818-4DC6-BC3E-41BE764FAD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7172" name="Espace réservé du numéro de diapositive 3">
            <a:extLst>
              <a:ext uri="{FF2B5EF4-FFF2-40B4-BE49-F238E27FC236}">
                <a16:creationId xmlns:a16="http://schemas.microsoft.com/office/drawing/2014/main" id="{E0C24E0B-8964-4602-B7BE-D3814D9614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91D824-FB6D-4B80-A5FF-B5072A339047}" type="slidenum">
              <a:rPr lang="fr-FR" altLang="fr-FR" smtClean="0">
                <a:latin typeface="Calibri" panose="020F0502020204030204" pitchFamily="34" charset="0"/>
              </a:rPr>
              <a:pPr/>
              <a:t>8</a:t>
            </a:fld>
            <a:endParaRPr lang="fr-FR" altLang="fr-FR">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739C935-3C3F-427D-8EA7-912682C1896E}" type="slidenum">
              <a:rPr kumimoji="0" lang="fr-FR"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fr-FR"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6659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8"/>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a:extLst>
              <a:ext uri="{FF2B5EF4-FFF2-40B4-BE49-F238E27FC236}">
                <a16:creationId xmlns:a16="http://schemas.microsoft.com/office/drawing/2014/main" id="{0F9288F7-F913-4A4A-9B94-C205F8B3FE9C}"/>
              </a:ext>
            </a:extLst>
          </p:cNvPr>
          <p:cNvSpPr>
            <a:spLocks noGrp="1"/>
          </p:cNvSpPr>
          <p:nvPr>
            <p:ph type="dt" sz="half" idx="10"/>
          </p:nvPr>
        </p:nvSpPr>
        <p:spPr/>
        <p:txBody>
          <a:bodyPr/>
          <a:lstStyle>
            <a:lvl1pPr>
              <a:defRPr/>
            </a:lvl1pPr>
          </a:lstStyle>
          <a:p>
            <a:pPr>
              <a:defRPr/>
            </a:pPr>
            <a:fld id="{41E32B9C-6BF5-44E8-A341-C74B22A732C5}"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E6281174-E872-4016-9F2F-4B653370D2BE}"/>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4BABFE7-292C-438E-89B4-4AE185277868}"/>
              </a:ext>
            </a:extLst>
          </p:cNvPr>
          <p:cNvSpPr>
            <a:spLocks noGrp="1"/>
          </p:cNvSpPr>
          <p:nvPr>
            <p:ph type="sldNum" sz="quarter" idx="12"/>
          </p:nvPr>
        </p:nvSpPr>
        <p:spPr/>
        <p:txBody>
          <a:bodyPr/>
          <a:lstStyle>
            <a:lvl1pPr>
              <a:defRPr/>
            </a:lvl1pPr>
          </a:lstStyle>
          <a:p>
            <a:pPr>
              <a:defRPr/>
            </a:pPr>
            <a:fld id="{856EB3D0-1CDE-4C3F-9C03-6160F1295033}" type="slidenum">
              <a:rPr lang="fr-FR"/>
              <a:pPr>
                <a:defRPr/>
              </a:pPr>
              <a:t>‹N°›</a:t>
            </a:fld>
            <a:endParaRPr lang="fr-FR"/>
          </a:p>
        </p:txBody>
      </p:sp>
    </p:spTree>
    <p:extLst>
      <p:ext uri="{BB962C8B-B14F-4D97-AF65-F5344CB8AC3E}">
        <p14:creationId xmlns:p14="http://schemas.microsoft.com/office/powerpoint/2010/main" val="380416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B3A3179-1830-4EFC-AFE2-2CA84465CF49}"/>
              </a:ext>
            </a:extLst>
          </p:cNvPr>
          <p:cNvSpPr>
            <a:spLocks noGrp="1"/>
          </p:cNvSpPr>
          <p:nvPr>
            <p:ph type="dt" sz="half" idx="10"/>
          </p:nvPr>
        </p:nvSpPr>
        <p:spPr/>
        <p:txBody>
          <a:bodyPr/>
          <a:lstStyle>
            <a:lvl1pPr>
              <a:defRPr/>
            </a:lvl1pPr>
          </a:lstStyle>
          <a:p>
            <a:pPr>
              <a:defRPr/>
            </a:pPr>
            <a:fld id="{643542CE-0C51-4ED2-A7AC-8FDB4D4C6FA1}"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B3FF7C70-2741-4AB1-845E-B343CFEFCA5F}"/>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D2F7A97F-E000-4547-A34F-97EA0F712977}"/>
              </a:ext>
            </a:extLst>
          </p:cNvPr>
          <p:cNvSpPr>
            <a:spLocks noGrp="1"/>
          </p:cNvSpPr>
          <p:nvPr>
            <p:ph type="sldNum" sz="quarter" idx="12"/>
          </p:nvPr>
        </p:nvSpPr>
        <p:spPr/>
        <p:txBody>
          <a:bodyPr/>
          <a:lstStyle>
            <a:lvl1pPr>
              <a:defRPr/>
            </a:lvl1pPr>
          </a:lstStyle>
          <a:p>
            <a:pPr>
              <a:defRPr/>
            </a:pPr>
            <a:fld id="{09FAAC39-A3DB-4241-9EDE-7DE8BF6E5AF0}" type="slidenum">
              <a:rPr lang="fr-FR"/>
              <a:pPr>
                <a:defRPr/>
              </a:pPr>
              <a:t>‹N°›</a:t>
            </a:fld>
            <a:endParaRPr lang="fr-FR"/>
          </a:p>
        </p:txBody>
      </p:sp>
    </p:spTree>
    <p:extLst>
      <p:ext uri="{BB962C8B-B14F-4D97-AF65-F5344CB8AC3E}">
        <p14:creationId xmlns:p14="http://schemas.microsoft.com/office/powerpoint/2010/main" val="2428669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E8A3C4C-C4D3-43AE-B16A-98F573FB6FE6}"/>
              </a:ext>
            </a:extLst>
          </p:cNvPr>
          <p:cNvSpPr>
            <a:spLocks noGrp="1"/>
          </p:cNvSpPr>
          <p:nvPr>
            <p:ph type="dt" sz="half" idx="10"/>
          </p:nvPr>
        </p:nvSpPr>
        <p:spPr/>
        <p:txBody>
          <a:bodyPr/>
          <a:lstStyle>
            <a:lvl1pPr>
              <a:defRPr/>
            </a:lvl1pPr>
          </a:lstStyle>
          <a:p>
            <a:pPr>
              <a:defRPr/>
            </a:pPr>
            <a:fld id="{01E44E7E-13C7-4648-A6D1-CA882A930643}"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33226AB6-72EA-4535-919F-0AFDCC8EA2A8}"/>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BF5C5F13-FFEC-4605-BE69-1557156FAC75}"/>
              </a:ext>
            </a:extLst>
          </p:cNvPr>
          <p:cNvSpPr>
            <a:spLocks noGrp="1"/>
          </p:cNvSpPr>
          <p:nvPr>
            <p:ph type="sldNum" sz="quarter" idx="12"/>
          </p:nvPr>
        </p:nvSpPr>
        <p:spPr/>
        <p:txBody>
          <a:bodyPr/>
          <a:lstStyle>
            <a:lvl1pPr>
              <a:defRPr/>
            </a:lvl1pPr>
          </a:lstStyle>
          <a:p>
            <a:pPr>
              <a:defRPr/>
            </a:pPr>
            <a:fld id="{927C17AD-877F-4E97-959B-21F5BD6D73E0}" type="slidenum">
              <a:rPr lang="fr-FR"/>
              <a:pPr>
                <a:defRPr/>
              </a:pPr>
              <a:t>‹N°›</a:t>
            </a:fld>
            <a:endParaRPr lang="fr-FR"/>
          </a:p>
        </p:txBody>
      </p:sp>
    </p:spTree>
    <p:extLst>
      <p:ext uri="{BB962C8B-B14F-4D97-AF65-F5344CB8AC3E}">
        <p14:creationId xmlns:p14="http://schemas.microsoft.com/office/powerpoint/2010/main" val="1548058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0AEAE06-7109-462B-928D-98A202229A1D}"/>
              </a:ext>
            </a:extLst>
          </p:cNvPr>
          <p:cNvSpPr>
            <a:spLocks noGrp="1"/>
          </p:cNvSpPr>
          <p:nvPr>
            <p:ph type="dt" sz="half" idx="10"/>
          </p:nvPr>
        </p:nvSpPr>
        <p:spPr/>
        <p:txBody>
          <a:bodyPr/>
          <a:lstStyle>
            <a:lvl1pPr>
              <a:defRPr/>
            </a:lvl1pPr>
          </a:lstStyle>
          <a:p>
            <a:pPr>
              <a:defRPr/>
            </a:pPr>
            <a:fld id="{6607FA4A-5722-4A91-BBAC-B015C1768A18}"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0810AB6E-5E25-4A90-B0DF-92E43250AD42}"/>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A874565-8EC2-4784-82F2-EFEE1044CD97}"/>
              </a:ext>
            </a:extLst>
          </p:cNvPr>
          <p:cNvSpPr>
            <a:spLocks noGrp="1"/>
          </p:cNvSpPr>
          <p:nvPr>
            <p:ph type="sldNum" sz="quarter" idx="12"/>
          </p:nvPr>
        </p:nvSpPr>
        <p:spPr/>
        <p:txBody>
          <a:bodyPr/>
          <a:lstStyle>
            <a:lvl1pPr>
              <a:defRPr/>
            </a:lvl1pPr>
          </a:lstStyle>
          <a:p>
            <a:pPr>
              <a:defRPr/>
            </a:pPr>
            <a:fld id="{048702D4-14E5-40DF-9B72-0E52516CF294}" type="slidenum">
              <a:rPr lang="fr-FR"/>
              <a:pPr>
                <a:defRPr/>
              </a:pPr>
              <a:t>‹N°›</a:t>
            </a:fld>
            <a:endParaRPr lang="fr-FR"/>
          </a:p>
        </p:txBody>
      </p:sp>
    </p:spTree>
    <p:extLst>
      <p:ext uri="{BB962C8B-B14F-4D97-AF65-F5344CB8AC3E}">
        <p14:creationId xmlns:p14="http://schemas.microsoft.com/office/powerpoint/2010/main" val="1943377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3"/>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B43B055-0F95-44C3-BC3C-5126433E19DF}"/>
              </a:ext>
            </a:extLst>
          </p:cNvPr>
          <p:cNvSpPr>
            <a:spLocks noGrp="1"/>
          </p:cNvSpPr>
          <p:nvPr>
            <p:ph type="dt" sz="half" idx="10"/>
          </p:nvPr>
        </p:nvSpPr>
        <p:spPr/>
        <p:txBody>
          <a:bodyPr/>
          <a:lstStyle>
            <a:lvl1pPr>
              <a:defRPr/>
            </a:lvl1pPr>
          </a:lstStyle>
          <a:p>
            <a:pPr>
              <a:defRPr/>
            </a:pPr>
            <a:fld id="{D1CB3A73-7E40-4A2D-9C91-AB40392F726C}"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3A5ED60A-D7B9-4F0A-AE10-D653D7BF1D1E}"/>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643DB4B0-0D28-44B9-900F-ADFA6927EE54}"/>
              </a:ext>
            </a:extLst>
          </p:cNvPr>
          <p:cNvSpPr>
            <a:spLocks noGrp="1"/>
          </p:cNvSpPr>
          <p:nvPr>
            <p:ph type="sldNum" sz="quarter" idx="12"/>
          </p:nvPr>
        </p:nvSpPr>
        <p:spPr/>
        <p:txBody>
          <a:bodyPr/>
          <a:lstStyle>
            <a:lvl1pPr>
              <a:defRPr/>
            </a:lvl1pPr>
          </a:lstStyle>
          <a:p>
            <a:pPr>
              <a:defRPr/>
            </a:pPr>
            <a:fld id="{4BBD91FC-6F2E-4CB5-9B9A-67746B9372CA}" type="slidenum">
              <a:rPr lang="fr-FR"/>
              <a:pPr>
                <a:defRPr/>
              </a:pPr>
              <a:t>‹N°›</a:t>
            </a:fld>
            <a:endParaRPr lang="fr-FR"/>
          </a:p>
        </p:txBody>
      </p:sp>
    </p:spTree>
    <p:extLst>
      <p:ext uri="{BB962C8B-B14F-4D97-AF65-F5344CB8AC3E}">
        <p14:creationId xmlns:p14="http://schemas.microsoft.com/office/powerpoint/2010/main" val="201180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8E27A3FB-7048-4A3C-A0E5-B62D9AEEEE59}"/>
              </a:ext>
            </a:extLst>
          </p:cNvPr>
          <p:cNvSpPr>
            <a:spLocks noGrp="1"/>
          </p:cNvSpPr>
          <p:nvPr>
            <p:ph type="dt" sz="half" idx="10"/>
          </p:nvPr>
        </p:nvSpPr>
        <p:spPr/>
        <p:txBody>
          <a:bodyPr/>
          <a:lstStyle>
            <a:lvl1pPr>
              <a:defRPr/>
            </a:lvl1pPr>
          </a:lstStyle>
          <a:p>
            <a:pPr>
              <a:defRPr/>
            </a:pPr>
            <a:fld id="{9AC48500-E768-4B20-8774-EE6FB1805209}" type="datetimeFigureOut">
              <a:rPr lang="fr-FR"/>
              <a:pPr>
                <a:defRPr/>
              </a:pPr>
              <a:t>22/09/2019</a:t>
            </a:fld>
            <a:endParaRPr lang="fr-FR"/>
          </a:p>
        </p:txBody>
      </p:sp>
      <p:sp>
        <p:nvSpPr>
          <p:cNvPr id="6" name="Espace réservé du pied de page 4">
            <a:extLst>
              <a:ext uri="{FF2B5EF4-FFF2-40B4-BE49-F238E27FC236}">
                <a16:creationId xmlns:a16="http://schemas.microsoft.com/office/drawing/2014/main" id="{D5621E1A-1504-463E-A6D3-73416F57A775}"/>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D400038B-5326-4982-ABBD-42C2AD94E78D}"/>
              </a:ext>
            </a:extLst>
          </p:cNvPr>
          <p:cNvSpPr>
            <a:spLocks noGrp="1"/>
          </p:cNvSpPr>
          <p:nvPr>
            <p:ph type="sldNum" sz="quarter" idx="12"/>
          </p:nvPr>
        </p:nvSpPr>
        <p:spPr/>
        <p:txBody>
          <a:bodyPr/>
          <a:lstStyle>
            <a:lvl1pPr>
              <a:defRPr/>
            </a:lvl1pPr>
          </a:lstStyle>
          <a:p>
            <a:pPr>
              <a:defRPr/>
            </a:pPr>
            <a:fld id="{E2571FC9-299A-4379-ACD2-3ECCBC88F5AF}" type="slidenum">
              <a:rPr lang="fr-FR"/>
              <a:pPr>
                <a:defRPr/>
              </a:pPr>
              <a:t>‹N°›</a:t>
            </a:fld>
            <a:endParaRPr lang="fr-FR"/>
          </a:p>
        </p:txBody>
      </p:sp>
    </p:spTree>
    <p:extLst>
      <p:ext uri="{BB962C8B-B14F-4D97-AF65-F5344CB8AC3E}">
        <p14:creationId xmlns:p14="http://schemas.microsoft.com/office/powerpoint/2010/main" val="174811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6C7F34F1-5156-4B49-8641-F1DC656D3962}"/>
              </a:ext>
            </a:extLst>
          </p:cNvPr>
          <p:cNvSpPr>
            <a:spLocks noGrp="1"/>
          </p:cNvSpPr>
          <p:nvPr>
            <p:ph type="dt" sz="half" idx="10"/>
          </p:nvPr>
        </p:nvSpPr>
        <p:spPr/>
        <p:txBody>
          <a:bodyPr/>
          <a:lstStyle>
            <a:lvl1pPr>
              <a:defRPr/>
            </a:lvl1pPr>
          </a:lstStyle>
          <a:p>
            <a:pPr>
              <a:defRPr/>
            </a:pPr>
            <a:fld id="{19F0D75F-DDB9-4230-A017-42437D6FE378}" type="datetimeFigureOut">
              <a:rPr lang="fr-FR"/>
              <a:pPr>
                <a:defRPr/>
              </a:pPr>
              <a:t>22/09/2019</a:t>
            </a:fld>
            <a:endParaRPr lang="fr-FR"/>
          </a:p>
        </p:txBody>
      </p:sp>
      <p:sp>
        <p:nvSpPr>
          <p:cNvPr id="8" name="Espace réservé du pied de page 4">
            <a:extLst>
              <a:ext uri="{FF2B5EF4-FFF2-40B4-BE49-F238E27FC236}">
                <a16:creationId xmlns:a16="http://schemas.microsoft.com/office/drawing/2014/main" id="{CA5B3E53-AE4D-44C6-A2A3-43273EBC104C}"/>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2A64E770-C786-4A8D-9FDD-A2AA7519DA84}"/>
              </a:ext>
            </a:extLst>
          </p:cNvPr>
          <p:cNvSpPr>
            <a:spLocks noGrp="1"/>
          </p:cNvSpPr>
          <p:nvPr>
            <p:ph type="sldNum" sz="quarter" idx="12"/>
          </p:nvPr>
        </p:nvSpPr>
        <p:spPr/>
        <p:txBody>
          <a:bodyPr/>
          <a:lstStyle>
            <a:lvl1pPr>
              <a:defRPr/>
            </a:lvl1pPr>
          </a:lstStyle>
          <a:p>
            <a:pPr>
              <a:defRPr/>
            </a:pPr>
            <a:fld id="{88F8EABB-55A4-4B7B-A6D7-CCD7B900320D}" type="slidenum">
              <a:rPr lang="fr-FR"/>
              <a:pPr>
                <a:defRPr/>
              </a:pPr>
              <a:t>‹N°›</a:t>
            </a:fld>
            <a:endParaRPr lang="fr-FR"/>
          </a:p>
        </p:txBody>
      </p:sp>
    </p:spTree>
    <p:extLst>
      <p:ext uri="{BB962C8B-B14F-4D97-AF65-F5344CB8AC3E}">
        <p14:creationId xmlns:p14="http://schemas.microsoft.com/office/powerpoint/2010/main" val="340389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a:extLst>
              <a:ext uri="{FF2B5EF4-FFF2-40B4-BE49-F238E27FC236}">
                <a16:creationId xmlns:a16="http://schemas.microsoft.com/office/drawing/2014/main" id="{5587AD96-920A-4F60-878B-EA9BE8BCE7EB}"/>
              </a:ext>
            </a:extLst>
          </p:cNvPr>
          <p:cNvSpPr>
            <a:spLocks noGrp="1"/>
          </p:cNvSpPr>
          <p:nvPr>
            <p:ph type="dt" sz="half" idx="10"/>
          </p:nvPr>
        </p:nvSpPr>
        <p:spPr/>
        <p:txBody>
          <a:bodyPr/>
          <a:lstStyle>
            <a:lvl1pPr>
              <a:defRPr/>
            </a:lvl1pPr>
          </a:lstStyle>
          <a:p>
            <a:pPr>
              <a:defRPr/>
            </a:pPr>
            <a:fld id="{768D47D5-A1DF-40E5-8305-253FCB2EF258}" type="datetimeFigureOut">
              <a:rPr lang="fr-FR"/>
              <a:pPr>
                <a:defRPr/>
              </a:pPr>
              <a:t>22/09/2019</a:t>
            </a:fld>
            <a:endParaRPr lang="fr-FR"/>
          </a:p>
        </p:txBody>
      </p:sp>
      <p:sp>
        <p:nvSpPr>
          <p:cNvPr id="4" name="Espace réservé du pied de page 4">
            <a:extLst>
              <a:ext uri="{FF2B5EF4-FFF2-40B4-BE49-F238E27FC236}">
                <a16:creationId xmlns:a16="http://schemas.microsoft.com/office/drawing/2014/main" id="{D4BFC7AF-DEA4-4D7A-94AC-34A7C7306479}"/>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F6E65C3B-D702-4C96-ABC7-63D1A53FCE01}"/>
              </a:ext>
            </a:extLst>
          </p:cNvPr>
          <p:cNvSpPr>
            <a:spLocks noGrp="1"/>
          </p:cNvSpPr>
          <p:nvPr>
            <p:ph type="sldNum" sz="quarter" idx="12"/>
          </p:nvPr>
        </p:nvSpPr>
        <p:spPr/>
        <p:txBody>
          <a:bodyPr/>
          <a:lstStyle>
            <a:lvl1pPr>
              <a:defRPr/>
            </a:lvl1pPr>
          </a:lstStyle>
          <a:p>
            <a:pPr>
              <a:defRPr/>
            </a:pPr>
            <a:fld id="{FC17CDAC-0E4D-4E1C-BDFD-770C52906955}" type="slidenum">
              <a:rPr lang="fr-FR"/>
              <a:pPr>
                <a:defRPr/>
              </a:pPr>
              <a:t>‹N°›</a:t>
            </a:fld>
            <a:endParaRPr lang="fr-FR"/>
          </a:p>
        </p:txBody>
      </p:sp>
    </p:spTree>
    <p:extLst>
      <p:ext uri="{BB962C8B-B14F-4D97-AF65-F5344CB8AC3E}">
        <p14:creationId xmlns:p14="http://schemas.microsoft.com/office/powerpoint/2010/main" val="3128312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A569367E-6AA8-4B82-97C3-63310C35F855}"/>
              </a:ext>
            </a:extLst>
          </p:cNvPr>
          <p:cNvSpPr>
            <a:spLocks noGrp="1"/>
          </p:cNvSpPr>
          <p:nvPr>
            <p:ph type="dt" sz="half" idx="10"/>
          </p:nvPr>
        </p:nvSpPr>
        <p:spPr/>
        <p:txBody>
          <a:bodyPr/>
          <a:lstStyle>
            <a:lvl1pPr>
              <a:defRPr/>
            </a:lvl1pPr>
          </a:lstStyle>
          <a:p>
            <a:pPr>
              <a:defRPr/>
            </a:pPr>
            <a:fld id="{55087787-A0A7-486E-B73B-8C0EDAA9AF67}" type="datetimeFigureOut">
              <a:rPr lang="fr-FR"/>
              <a:pPr>
                <a:defRPr/>
              </a:pPr>
              <a:t>22/09/2019</a:t>
            </a:fld>
            <a:endParaRPr lang="fr-FR"/>
          </a:p>
        </p:txBody>
      </p:sp>
      <p:sp>
        <p:nvSpPr>
          <p:cNvPr id="3" name="Espace réservé du pied de page 4">
            <a:extLst>
              <a:ext uri="{FF2B5EF4-FFF2-40B4-BE49-F238E27FC236}">
                <a16:creationId xmlns:a16="http://schemas.microsoft.com/office/drawing/2014/main" id="{A09229AF-2711-4516-A3F2-59E410530EAC}"/>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990BCFBB-6652-451A-9B6D-5EDAE7BFBB3E}"/>
              </a:ext>
            </a:extLst>
          </p:cNvPr>
          <p:cNvSpPr>
            <a:spLocks noGrp="1"/>
          </p:cNvSpPr>
          <p:nvPr>
            <p:ph type="sldNum" sz="quarter" idx="12"/>
          </p:nvPr>
        </p:nvSpPr>
        <p:spPr/>
        <p:txBody>
          <a:bodyPr/>
          <a:lstStyle>
            <a:lvl1pPr>
              <a:defRPr/>
            </a:lvl1pPr>
          </a:lstStyle>
          <a:p>
            <a:pPr>
              <a:defRPr/>
            </a:pPr>
            <a:fld id="{BA3884DE-9AD2-4C47-B960-DADA8F56F859}" type="slidenum">
              <a:rPr lang="fr-FR"/>
              <a:pPr>
                <a:defRPr/>
              </a:pPr>
              <a:t>‹N°›</a:t>
            </a:fld>
            <a:endParaRPr lang="fr-FR"/>
          </a:p>
        </p:txBody>
      </p:sp>
    </p:spTree>
    <p:extLst>
      <p:ext uri="{BB962C8B-B14F-4D97-AF65-F5344CB8AC3E}">
        <p14:creationId xmlns:p14="http://schemas.microsoft.com/office/powerpoint/2010/main" val="1169927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38585F93-5A3D-4E9E-8121-8EAB228C770A}"/>
              </a:ext>
            </a:extLst>
          </p:cNvPr>
          <p:cNvSpPr>
            <a:spLocks noGrp="1"/>
          </p:cNvSpPr>
          <p:nvPr>
            <p:ph type="dt" sz="half" idx="10"/>
          </p:nvPr>
        </p:nvSpPr>
        <p:spPr/>
        <p:txBody>
          <a:bodyPr/>
          <a:lstStyle>
            <a:lvl1pPr>
              <a:defRPr/>
            </a:lvl1pPr>
          </a:lstStyle>
          <a:p>
            <a:pPr>
              <a:defRPr/>
            </a:pPr>
            <a:fld id="{E185C5E3-0860-4734-8158-B870342F405E}" type="datetimeFigureOut">
              <a:rPr lang="fr-FR"/>
              <a:pPr>
                <a:defRPr/>
              </a:pPr>
              <a:t>22/09/2019</a:t>
            </a:fld>
            <a:endParaRPr lang="fr-FR"/>
          </a:p>
        </p:txBody>
      </p:sp>
      <p:sp>
        <p:nvSpPr>
          <p:cNvPr id="6" name="Espace réservé du pied de page 4">
            <a:extLst>
              <a:ext uri="{FF2B5EF4-FFF2-40B4-BE49-F238E27FC236}">
                <a16:creationId xmlns:a16="http://schemas.microsoft.com/office/drawing/2014/main" id="{A4777AB5-B601-4992-8F7A-05312E34473C}"/>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9B028CF-D7EA-44DE-A947-0B8790B7CDDF}"/>
              </a:ext>
            </a:extLst>
          </p:cNvPr>
          <p:cNvSpPr>
            <a:spLocks noGrp="1"/>
          </p:cNvSpPr>
          <p:nvPr>
            <p:ph type="sldNum" sz="quarter" idx="12"/>
          </p:nvPr>
        </p:nvSpPr>
        <p:spPr/>
        <p:txBody>
          <a:bodyPr/>
          <a:lstStyle>
            <a:lvl1pPr>
              <a:defRPr/>
            </a:lvl1pPr>
          </a:lstStyle>
          <a:p>
            <a:pPr>
              <a:defRPr/>
            </a:pPr>
            <a:fld id="{B2A93C6F-8C76-4952-A552-919A6B4B068B}" type="slidenum">
              <a:rPr lang="fr-FR"/>
              <a:pPr>
                <a:defRPr/>
              </a:pPr>
              <a:t>‹N°›</a:t>
            </a:fld>
            <a:endParaRPr lang="fr-FR"/>
          </a:p>
        </p:txBody>
      </p:sp>
    </p:spTree>
    <p:extLst>
      <p:ext uri="{BB962C8B-B14F-4D97-AF65-F5344CB8AC3E}">
        <p14:creationId xmlns:p14="http://schemas.microsoft.com/office/powerpoint/2010/main" val="2167253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E9A1621B-2830-4955-A034-3A61A76B51EF}"/>
              </a:ext>
            </a:extLst>
          </p:cNvPr>
          <p:cNvSpPr>
            <a:spLocks noGrp="1"/>
          </p:cNvSpPr>
          <p:nvPr>
            <p:ph type="dt" sz="half" idx="10"/>
          </p:nvPr>
        </p:nvSpPr>
        <p:spPr/>
        <p:txBody>
          <a:bodyPr/>
          <a:lstStyle>
            <a:lvl1pPr>
              <a:defRPr/>
            </a:lvl1pPr>
          </a:lstStyle>
          <a:p>
            <a:pPr>
              <a:defRPr/>
            </a:pPr>
            <a:fld id="{725DC4E9-86E1-4D95-9BD1-956EC926E156}" type="datetimeFigureOut">
              <a:rPr lang="fr-FR"/>
              <a:pPr>
                <a:defRPr/>
              </a:pPr>
              <a:t>22/09/2019</a:t>
            </a:fld>
            <a:endParaRPr lang="fr-FR"/>
          </a:p>
        </p:txBody>
      </p:sp>
      <p:sp>
        <p:nvSpPr>
          <p:cNvPr id="6" name="Espace réservé du pied de page 4">
            <a:extLst>
              <a:ext uri="{FF2B5EF4-FFF2-40B4-BE49-F238E27FC236}">
                <a16:creationId xmlns:a16="http://schemas.microsoft.com/office/drawing/2014/main" id="{5D1D2AE3-F675-48A7-B7AB-55649977183B}"/>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771B591D-94FF-430A-8E1F-A7AA1E78BE9C}"/>
              </a:ext>
            </a:extLst>
          </p:cNvPr>
          <p:cNvSpPr>
            <a:spLocks noGrp="1"/>
          </p:cNvSpPr>
          <p:nvPr>
            <p:ph type="sldNum" sz="quarter" idx="12"/>
          </p:nvPr>
        </p:nvSpPr>
        <p:spPr/>
        <p:txBody>
          <a:bodyPr/>
          <a:lstStyle>
            <a:lvl1pPr>
              <a:defRPr/>
            </a:lvl1pPr>
          </a:lstStyle>
          <a:p>
            <a:pPr>
              <a:defRPr/>
            </a:pPr>
            <a:fld id="{A90CDECB-2E87-44A2-9DA9-ABCC067B40E5}" type="slidenum">
              <a:rPr lang="fr-FR"/>
              <a:pPr>
                <a:defRPr/>
              </a:pPr>
              <a:t>‹N°›</a:t>
            </a:fld>
            <a:endParaRPr lang="fr-FR"/>
          </a:p>
        </p:txBody>
      </p:sp>
    </p:spTree>
    <p:extLst>
      <p:ext uri="{BB962C8B-B14F-4D97-AF65-F5344CB8AC3E}">
        <p14:creationId xmlns:p14="http://schemas.microsoft.com/office/powerpoint/2010/main" val="883016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A9442A79-B709-42BC-B519-CB1AE66432C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Espace réservé du texte 2">
            <a:extLst>
              <a:ext uri="{FF2B5EF4-FFF2-40B4-BE49-F238E27FC236}">
                <a16:creationId xmlns:a16="http://schemas.microsoft.com/office/drawing/2014/main" id="{0E867C0D-F4A9-4EB1-95E3-F60F7DC81D5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E2C30671-D528-4E89-9202-1F3F6377C69F}"/>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cs typeface="Arial" charset="0"/>
              </a:defRPr>
            </a:lvl1pPr>
          </a:lstStyle>
          <a:p>
            <a:pPr>
              <a:defRPr/>
            </a:pPr>
            <a:fld id="{1160E1DB-EAFF-44F3-90E8-68C99D85EBBE}"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090CC7FF-CE14-4EC9-921F-D7010A5FA65E}"/>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Arial" charset="0"/>
              </a:defRPr>
            </a:lvl1pPr>
          </a:lstStyle>
          <a:p>
            <a:pPr>
              <a:defRPr/>
            </a:pPr>
            <a:endParaRPr lang="fr-FR"/>
          </a:p>
        </p:txBody>
      </p:sp>
      <p:sp>
        <p:nvSpPr>
          <p:cNvPr id="6" name="Espace réservé du numéro de diapositive 5">
            <a:extLst>
              <a:ext uri="{FF2B5EF4-FFF2-40B4-BE49-F238E27FC236}">
                <a16:creationId xmlns:a16="http://schemas.microsoft.com/office/drawing/2014/main" id="{2EEE0C2C-FCBE-4C85-A8B3-A4898F3CE67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cs typeface="Arial" charset="0"/>
              </a:defRPr>
            </a:lvl1pPr>
          </a:lstStyle>
          <a:p>
            <a:pPr>
              <a:defRPr/>
            </a:pPr>
            <a:fld id="{14DFB50F-D4FD-4251-9A0C-71C660B1843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mailto:francois.debesson@ac-orleans-tours.fr"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mailto:francois.debesson@ac-orleans-tours.fr"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hyperlink" Target="mailto:francois.debesson@ac-orleans-tours.fr"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hyperlink" Target="mailto:francois.debesson@ac-orleans-tours.f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hyperlink" Target="mailto:francois.debesson@ac-orleans-tours.fr"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72E16F58-6034-4E5D-B51E-8AFECA9B5760}"/>
              </a:ext>
            </a:extLst>
          </p:cNvPr>
          <p:cNvSpPr txBox="1">
            <a:spLocks/>
          </p:cNvSpPr>
          <p:nvPr/>
        </p:nvSpPr>
        <p:spPr bwMode="auto">
          <a:xfrm>
            <a:off x="0" y="0"/>
            <a:ext cx="9144000" cy="64800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altLang="fr-FR" sz="3200" b="1" dirty="0">
                <a:solidFill>
                  <a:schemeClr val="bg1"/>
                </a:solidFill>
              </a:rPr>
              <a:t>Comment un marché concurrentiel fonctionne-t-il ?</a:t>
            </a:r>
          </a:p>
        </p:txBody>
      </p:sp>
      <p:sp>
        <p:nvSpPr>
          <p:cNvPr id="6" name="Sous-titre 2">
            <a:extLst>
              <a:ext uri="{FF2B5EF4-FFF2-40B4-BE49-F238E27FC236}">
                <a16:creationId xmlns:a16="http://schemas.microsoft.com/office/drawing/2014/main" id="{FA937234-6308-486F-82C5-66BB60508476}"/>
              </a:ext>
            </a:extLst>
          </p:cNvPr>
          <p:cNvSpPr txBox="1">
            <a:spLocks/>
          </p:cNvSpPr>
          <p:nvPr/>
        </p:nvSpPr>
        <p:spPr bwMode="auto">
          <a:xfrm>
            <a:off x="540000" y="972000"/>
            <a:ext cx="8064500" cy="3183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t" anchorCtr="0" compatLnSpc="1">
            <a:prstTxWarp prst="textNoShape">
              <a:avLst/>
            </a:prstTxWarp>
            <a:spAutoFit/>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82550" algn="just" eaLnBrk="1" hangingPunct="1">
              <a:lnSpc>
                <a:spcPct val="80000"/>
              </a:lnSpc>
              <a:buClr>
                <a:srgbClr val="FF0000"/>
              </a:buClr>
              <a:defRPr/>
            </a:pPr>
            <a:r>
              <a:rPr lang="fr-FR" sz="2800" b="1" dirty="0">
                <a:solidFill>
                  <a:schemeClr val="tx1"/>
                </a:solidFill>
              </a:rPr>
              <a:t>Objectifs d’apprentissage:</a:t>
            </a:r>
          </a:p>
          <a:p>
            <a:pPr marL="82550" algn="just" eaLnBrk="1" hangingPunct="1">
              <a:lnSpc>
                <a:spcPct val="80000"/>
              </a:lnSpc>
              <a:buClr>
                <a:srgbClr val="FF0000"/>
              </a:buClr>
              <a:defRPr/>
            </a:pPr>
            <a:endParaRPr lang="fr-FR" sz="2800" b="1" dirty="0">
              <a:solidFill>
                <a:schemeClr val="tx1"/>
              </a:solidFill>
            </a:endParaRPr>
          </a:p>
          <a:p>
            <a:pPr marL="357188" indent="-274638" algn="just" eaLnBrk="1" hangingPunct="1">
              <a:lnSpc>
                <a:spcPct val="80000"/>
              </a:lnSpc>
              <a:buClr>
                <a:srgbClr val="FF0000"/>
              </a:buClr>
              <a:buFont typeface="Calibri" panose="020F0502020204030204" pitchFamily="34" charset="0"/>
              <a:buChar char="⁞"/>
              <a:defRPr/>
            </a:pPr>
            <a:r>
              <a:rPr lang="fr-FR" sz="2800" b="1" dirty="0">
                <a:solidFill>
                  <a:schemeClr val="tx1"/>
                </a:solidFill>
              </a:rPr>
              <a:t>Comprendre les notions de surplus du producteur et du consommateur.</a:t>
            </a:r>
          </a:p>
          <a:p>
            <a:pPr marL="82550" algn="just" eaLnBrk="1" hangingPunct="1">
              <a:lnSpc>
                <a:spcPct val="80000"/>
              </a:lnSpc>
              <a:buClr>
                <a:srgbClr val="FF0000"/>
              </a:buClr>
              <a:defRPr/>
            </a:pPr>
            <a:endParaRPr lang="fr-FR" sz="2800" b="1" dirty="0">
              <a:solidFill>
                <a:schemeClr val="tx1"/>
              </a:solidFill>
            </a:endParaRPr>
          </a:p>
          <a:p>
            <a:pPr marL="357188" indent="-274638" algn="just" eaLnBrk="1" hangingPunct="1">
              <a:lnSpc>
                <a:spcPct val="80000"/>
              </a:lnSpc>
              <a:buClr>
                <a:srgbClr val="FF0000"/>
              </a:buClr>
              <a:buFont typeface="Calibri" panose="020F0502020204030204" pitchFamily="34" charset="0"/>
              <a:buChar char="⁞"/>
              <a:defRPr/>
            </a:pPr>
            <a:r>
              <a:rPr lang="fr-FR" sz="2800" b="1" dirty="0">
                <a:solidFill>
                  <a:schemeClr val="tx1"/>
                </a:solidFill>
              </a:rPr>
              <a:t>Comprendre la notion de gains à l’échange et savoir que la somme des surplus est maximisée à l’équilibre.</a:t>
            </a:r>
          </a:p>
        </p:txBody>
      </p:sp>
      <p:sp>
        <p:nvSpPr>
          <p:cNvPr id="9" name="Rectangle : coins arrondis 8">
            <a:extLst>
              <a:ext uri="{FF2B5EF4-FFF2-40B4-BE49-F238E27FC236}">
                <a16:creationId xmlns:a16="http://schemas.microsoft.com/office/drawing/2014/main" id="{A6A1BC95-1285-4A43-AD49-66BF404AE88C}"/>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extLst>
      <p:ext uri="{BB962C8B-B14F-4D97-AF65-F5344CB8AC3E}">
        <p14:creationId xmlns:p14="http://schemas.microsoft.com/office/powerpoint/2010/main" val="3588549195"/>
      </p:ext>
    </p:extLst>
  </p:cSld>
  <p:clrMapOvr>
    <a:masterClrMapping/>
  </p:clrMapOvr>
  <mc:AlternateContent xmlns:mc="http://schemas.openxmlformats.org/markup-compatibility/2006" xmlns:p14="http://schemas.microsoft.com/office/powerpoint/2010/main">
    <mc:Choice Requires="p14">
      <p:transition spd="slow" p14:dur="2000" advTm="7432"/>
    </mc:Choice>
    <mc:Fallback xmlns="">
      <p:transition spd="slow" advTm="743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25692C67-31B4-471A-8AC9-6AD553835B3F}"/>
              </a:ext>
            </a:extLst>
          </p:cNvPr>
          <p:cNvSpPr>
            <a:spLocks noGrp="1"/>
          </p:cNvSpPr>
          <p:nvPr>
            <p:ph type="ctrTitle"/>
          </p:nvPr>
        </p:nvSpPr>
        <p:spPr>
          <a:xfrm>
            <a:off x="0" y="-27385"/>
            <a:ext cx="9144000" cy="648000"/>
          </a:xfrm>
          <a:solidFill>
            <a:schemeClr val="tx1">
              <a:lumMod val="65000"/>
              <a:lumOff val="35000"/>
            </a:schemeClr>
          </a:solidFill>
        </p:spPr>
        <p:txBody>
          <a:bodyPr lIns="36000" tIns="36000" rIns="36000" bIns="36000">
            <a:spAutoFit/>
          </a:bodyPr>
          <a:lstStyle/>
          <a:p>
            <a:pPr eaLnBrk="1" hangingPunct="1"/>
            <a:r>
              <a:rPr lang="fr-FR" altLang="fr-FR" sz="3600" b="1" dirty="0">
                <a:solidFill>
                  <a:schemeClr val="bg1"/>
                </a:solidFill>
              </a:rPr>
              <a:t>Le surplus du producteur</a:t>
            </a:r>
          </a:p>
        </p:txBody>
      </p:sp>
      <p:sp>
        <p:nvSpPr>
          <p:cNvPr id="3" name="Sous-titre 2">
            <a:extLst>
              <a:ext uri="{FF2B5EF4-FFF2-40B4-BE49-F238E27FC236}">
                <a16:creationId xmlns:a16="http://schemas.microsoft.com/office/drawing/2014/main" id="{F09E0D19-CF32-466D-B66E-547DFF972FD7}"/>
              </a:ext>
            </a:extLst>
          </p:cNvPr>
          <p:cNvSpPr>
            <a:spLocks noGrp="1"/>
          </p:cNvSpPr>
          <p:nvPr>
            <p:ph type="subTitle" idx="1"/>
          </p:nvPr>
        </p:nvSpPr>
        <p:spPr>
          <a:xfrm>
            <a:off x="250824" y="1268413"/>
            <a:ext cx="8641655" cy="1303809"/>
          </a:xfrm>
        </p:spPr>
        <p:txBody>
          <a:bodyPr wrap="square" lIns="36000" tIns="36000" rIns="36000" bIns="36000" rtlCol="0">
            <a:spAutoFit/>
          </a:bodyPr>
          <a:lstStyle/>
          <a:p>
            <a:pPr algn="just" eaLnBrk="1" fontAlgn="auto" hangingPunct="1">
              <a:spcBef>
                <a:spcPts val="0"/>
              </a:spcBef>
              <a:spcAft>
                <a:spcPts val="0"/>
              </a:spcAft>
              <a:defRPr/>
            </a:pPr>
            <a:r>
              <a:rPr lang="fr-FR" sz="2000" b="1" i="1" dirty="0">
                <a:solidFill>
                  <a:schemeClr val="tx1"/>
                </a:solidFill>
              </a:rPr>
              <a:t>Supposez qu'André vende son manuel 30 euros. Il a clairement gagné à la transaction : il aurait été disposé à vendre seulement 5 euros, il a donc gagné 25 euros.</a:t>
            </a:r>
          </a:p>
          <a:p>
            <a:pPr algn="just" eaLnBrk="1" fontAlgn="auto" hangingPunct="1">
              <a:spcBef>
                <a:spcPts val="0"/>
              </a:spcBef>
              <a:spcAft>
                <a:spcPts val="0"/>
              </a:spcAft>
              <a:defRPr/>
            </a:pPr>
            <a:r>
              <a:rPr lang="fr-FR" sz="2000" b="1" i="1" dirty="0">
                <a:solidFill>
                  <a:schemeClr val="tx1"/>
                </a:solidFill>
              </a:rPr>
              <a:t>Complétez le tableau ci-dessous.</a:t>
            </a:r>
          </a:p>
        </p:txBody>
      </p:sp>
      <p:graphicFrame>
        <p:nvGraphicFramePr>
          <p:cNvPr id="5" name="Tableau 4">
            <a:extLst>
              <a:ext uri="{FF2B5EF4-FFF2-40B4-BE49-F238E27FC236}">
                <a16:creationId xmlns:a16="http://schemas.microsoft.com/office/drawing/2014/main" id="{249EE6F8-0AE0-4ACF-9771-E9CA794B4DE0}"/>
              </a:ext>
            </a:extLst>
          </p:cNvPr>
          <p:cNvGraphicFramePr>
            <a:graphicFrameLocks noGrp="1"/>
          </p:cNvGraphicFramePr>
          <p:nvPr/>
        </p:nvGraphicFramePr>
        <p:xfrm>
          <a:off x="379910" y="2869976"/>
          <a:ext cx="8383482" cy="3160763"/>
        </p:xfrm>
        <a:graphic>
          <a:graphicData uri="http://schemas.openxmlformats.org/drawingml/2006/table">
            <a:tbl>
              <a:tblPr/>
              <a:tblGrid>
                <a:gridCol w="2097039">
                  <a:extLst>
                    <a:ext uri="{9D8B030D-6E8A-4147-A177-3AD203B41FA5}">
                      <a16:colId xmlns:a16="http://schemas.microsoft.com/office/drawing/2014/main" val="20000"/>
                    </a:ext>
                  </a:extLst>
                </a:gridCol>
                <a:gridCol w="2095481">
                  <a:extLst>
                    <a:ext uri="{9D8B030D-6E8A-4147-A177-3AD203B41FA5}">
                      <a16:colId xmlns:a16="http://schemas.microsoft.com/office/drawing/2014/main" val="20001"/>
                    </a:ext>
                  </a:extLst>
                </a:gridCol>
                <a:gridCol w="1712136">
                  <a:extLst>
                    <a:ext uri="{9D8B030D-6E8A-4147-A177-3AD203B41FA5}">
                      <a16:colId xmlns:a16="http://schemas.microsoft.com/office/drawing/2014/main" val="4222260624"/>
                    </a:ext>
                  </a:extLst>
                </a:gridCol>
                <a:gridCol w="2478826">
                  <a:extLst>
                    <a:ext uri="{9D8B030D-6E8A-4147-A177-3AD203B41FA5}">
                      <a16:colId xmlns:a16="http://schemas.microsoft.com/office/drawing/2014/main" val="709653302"/>
                    </a:ext>
                  </a:extLst>
                </a:gridCol>
              </a:tblGrid>
              <a:tr h="568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Vendeurs potentiels</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Coût</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Prix payé</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Surplus du vendeur</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individuel</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2000">
                <a:tc>
                  <a:txBody>
                    <a:bodyPr/>
                    <a:lstStyle/>
                    <a:p>
                      <a:pPr marL="357188"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André</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30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2000">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Stéphanie</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30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2000">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Pierre</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30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2000">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Diane</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2000">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Emmanuel</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45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32000">
                <a:tc>
                  <a:txBody>
                    <a:bodyPr/>
                    <a:lstStyle/>
                    <a:p>
                      <a:pPr marL="252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Tous les vendeurs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45882689"/>
                  </a:ext>
                </a:extLst>
              </a:tr>
            </a:tbl>
          </a:graphicData>
        </a:graphic>
      </p:graphicFrame>
      <p:sp>
        <p:nvSpPr>
          <p:cNvPr id="6" name="Rectangle : coins arrondis 5">
            <a:extLst>
              <a:ext uri="{FF2B5EF4-FFF2-40B4-BE49-F238E27FC236}">
                <a16:creationId xmlns:a16="http://schemas.microsoft.com/office/drawing/2014/main" id="{81DE0DE7-AB4D-42FC-B7D4-CC1F3206BA5C}"/>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3"/>
              </a:rPr>
              <a:t>François Debesson</a:t>
            </a:r>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609986427"/>
      </p:ext>
    </p:extLst>
  </p:cSld>
  <p:clrMapOvr>
    <a:masterClrMapping/>
  </p:clrMapOvr>
  <mc:AlternateContent xmlns:mc="http://schemas.openxmlformats.org/markup-compatibility/2006" xmlns:p14="http://schemas.microsoft.com/office/powerpoint/2010/main">
    <mc:Choice Requires="p14">
      <p:transition spd="slow" p14:dur="2000" advTm="15332"/>
    </mc:Choice>
    <mc:Fallback xmlns="">
      <p:transition spd="slow" advTm="15332"/>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25692C67-31B4-471A-8AC9-6AD553835B3F}"/>
              </a:ext>
            </a:extLst>
          </p:cNvPr>
          <p:cNvSpPr>
            <a:spLocks noGrp="1"/>
          </p:cNvSpPr>
          <p:nvPr>
            <p:ph type="ctrTitle"/>
          </p:nvPr>
        </p:nvSpPr>
        <p:spPr>
          <a:xfrm>
            <a:off x="0" y="-27385"/>
            <a:ext cx="9144000" cy="648000"/>
          </a:xfrm>
          <a:solidFill>
            <a:schemeClr val="tx1">
              <a:lumMod val="65000"/>
              <a:lumOff val="35000"/>
            </a:schemeClr>
          </a:solidFill>
        </p:spPr>
        <p:txBody>
          <a:bodyPr lIns="36000" tIns="36000" rIns="36000" bIns="36000">
            <a:spAutoFit/>
          </a:bodyPr>
          <a:lstStyle/>
          <a:p>
            <a:pPr eaLnBrk="1" hangingPunct="1"/>
            <a:r>
              <a:rPr lang="fr-FR" altLang="fr-FR" sz="3600" b="1" dirty="0">
                <a:solidFill>
                  <a:schemeClr val="bg1"/>
                </a:solidFill>
              </a:rPr>
              <a:t>Le surplus du producteur</a:t>
            </a:r>
          </a:p>
        </p:txBody>
      </p:sp>
      <p:sp>
        <p:nvSpPr>
          <p:cNvPr id="3" name="Sous-titre 2">
            <a:extLst>
              <a:ext uri="{FF2B5EF4-FFF2-40B4-BE49-F238E27FC236}">
                <a16:creationId xmlns:a16="http://schemas.microsoft.com/office/drawing/2014/main" id="{F09E0D19-CF32-466D-B66E-547DFF972FD7}"/>
              </a:ext>
            </a:extLst>
          </p:cNvPr>
          <p:cNvSpPr>
            <a:spLocks noGrp="1"/>
          </p:cNvSpPr>
          <p:nvPr>
            <p:ph type="subTitle" idx="1"/>
          </p:nvPr>
        </p:nvSpPr>
        <p:spPr>
          <a:xfrm>
            <a:off x="250824" y="1268413"/>
            <a:ext cx="8641655" cy="1611586"/>
          </a:xfrm>
        </p:spPr>
        <p:txBody>
          <a:bodyPr wrap="square" lIns="36000" tIns="36000" rIns="36000" bIns="36000" rtlCol="0">
            <a:spAutoFit/>
          </a:bodyPr>
          <a:lstStyle/>
          <a:p>
            <a:pPr algn="just" eaLnBrk="1" fontAlgn="auto" hangingPunct="1">
              <a:spcBef>
                <a:spcPts val="0"/>
              </a:spcBef>
              <a:spcAft>
                <a:spcPts val="0"/>
              </a:spcAft>
              <a:defRPr/>
            </a:pPr>
            <a:r>
              <a:rPr lang="fr-FR" sz="2000" b="1" i="1" dirty="0">
                <a:solidFill>
                  <a:schemeClr val="tx1"/>
                </a:solidFill>
              </a:rPr>
              <a:t>Ce gain, la différence entre le prix qu'il perçoit effectivement et son coût – le prix minimum auquel il est disposé à vendre – est appelé surplus du producteur individuel. […] Comme dans le cas du surplus du consommateur, on peut additionner les surplus du producteur individuels pour calculer le surplus total du producteur,</a:t>
            </a:r>
          </a:p>
        </p:txBody>
      </p:sp>
      <p:graphicFrame>
        <p:nvGraphicFramePr>
          <p:cNvPr id="5" name="Tableau 4">
            <a:extLst>
              <a:ext uri="{FF2B5EF4-FFF2-40B4-BE49-F238E27FC236}">
                <a16:creationId xmlns:a16="http://schemas.microsoft.com/office/drawing/2014/main" id="{249EE6F8-0AE0-4ACF-9771-E9CA794B4DE0}"/>
              </a:ext>
            </a:extLst>
          </p:cNvPr>
          <p:cNvGraphicFramePr>
            <a:graphicFrameLocks noGrp="1"/>
          </p:cNvGraphicFramePr>
          <p:nvPr/>
        </p:nvGraphicFramePr>
        <p:xfrm>
          <a:off x="379910" y="2869976"/>
          <a:ext cx="8383482" cy="3160763"/>
        </p:xfrm>
        <a:graphic>
          <a:graphicData uri="http://schemas.openxmlformats.org/drawingml/2006/table">
            <a:tbl>
              <a:tblPr/>
              <a:tblGrid>
                <a:gridCol w="2097039">
                  <a:extLst>
                    <a:ext uri="{9D8B030D-6E8A-4147-A177-3AD203B41FA5}">
                      <a16:colId xmlns:a16="http://schemas.microsoft.com/office/drawing/2014/main" val="20000"/>
                    </a:ext>
                  </a:extLst>
                </a:gridCol>
                <a:gridCol w="2095481">
                  <a:extLst>
                    <a:ext uri="{9D8B030D-6E8A-4147-A177-3AD203B41FA5}">
                      <a16:colId xmlns:a16="http://schemas.microsoft.com/office/drawing/2014/main" val="20001"/>
                    </a:ext>
                  </a:extLst>
                </a:gridCol>
                <a:gridCol w="1712136">
                  <a:extLst>
                    <a:ext uri="{9D8B030D-6E8A-4147-A177-3AD203B41FA5}">
                      <a16:colId xmlns:a16="http://schemas.microsoft.com/office/drawing/2014/main" val="4222260624"/>
                    </a:ext>
                  </a:extLst>
                </a:gridCol>
                <a:gridCol w="2478826">
                  <a:extLst>
                    <a:ext uri="{9D8B030D-6E8A-4147-A177-3AD203B41FA5}">
                      <a16:colId xmlns:a16="http://schemas.microsoft.com/office/drawing/2014/main" val="709653302"/>
                    </a:ext>
                  </a:extLst>
                </a:gridCol>
              </a:tblGrid>
              <a:tr h="568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Vendeurs potentiels</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Coût</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Prix payé</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Surplus du vendeur</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individuel</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2000">
                <a:tc>
                  <a:txBody>
                    <a:bodyPr/>
                    <a:lstStyle/>
                    <a:p>
                      <a:pPr marL="357188"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André</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30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2000">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Stéphanie</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30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2000">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Pierre</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30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2000">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Diane</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2000">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Emmanuel</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45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32000">
                <a:tc>
                  <a:txBody>
                    <a:bodyPr/>
                    <a:lstStyle/>
                    <a:p>
                      <a:pPr marL="252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Tous les vendeurs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45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45882689"/>
                  </a:ext>
                </a:extLst>
              </a:tr>
            </a:tbl>
          </a:graphicData>
        </a:graphic>
      </p:graphicFrame>
      <p:sp>
        <p:nvSpPr>
          <p:cNvPr id="6" name="Rectangle : coins arrondis 5">
            <a:extLst>
              <a:ext uri="{FF2B5EF4-FFF2-40B4-BE49-F238E27FC236}">
                <a16:creationId xmlns:a16="http://schemas.microsoft.com/office/drawing/2014/main" id="{81DE0DE7-AB4D-42FC-B7D4-CC1F3206BA5C}"/>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3"/>
              </a:rPr>
              <a:t>François Debesson</a:t>
            </a:r>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669440723"/>
      </p:ext>
    </p:extLst>
  </p:cSld>
  <p:clrMapOvr>
    <a:masterClrMapping/>
  </p:clrMapOvr>
  <mc:AlternateContent xmlns:mc="http://schemas.openxmlformats.org/markup-compatibility/2006" xmlns:p14="http://schemas.microsoft.com/office/powerpoint/2010/main">
    <mc:Choice Requires="p14">
      <p:transition spd="slow" p14:dur="2000" advTm="15332"/>
    </mc:Choice>
    <mc:Fallback xmlns="">
      <p:transition spd="slow" advTm="1533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re 1">
            <a:extLst>
              <a:ext uri="{FF2B5EF4-FFF2-40B4-BE49-F238E27FC236}">
                <a16:creationId xmlns:a16="http://schemas.microsoft.com/office/drawing/2014/main" id="{27BD131E-F6B4-44F0-A2E5-4F42B7254C45}"/>
              </a:ext>
            </a:extLst>
          </p:cNvPr>
          <p:cNvSpPr>
            <a:spLocks noGrp="1"/>
          </p:cNvSpPr>
          <p:nvPr>
            <p:ph type="ctrTitle"/>
          </p:nvPr>
        </p:nvSpPr>
        <p:spPr>
          <a:xfrm>
            <a:off x="0" y="0"/>
            <a:ext cx="9144000" cy="648000"/>
          </a:xfrm>
          <a:solidFill>
            <a:schemeClr val="tx1">
              <a:lumMod val="65000"/>
              <a:lumOff val="35000"/>
            </a:schemeClr>
          </a:solidFill>
        </p:spPr>
        <p:txBody>
          <a:bodyPr/>
          <a:lstStyle/>
          <a:p>
            <a:pPr eaLnBrk="1" hangingPunct="1"/>
            <a:r>
              <a:rPr lang="fr-FR" altLang="fr-FR" sz="3600" b="1" dirty="0">
                <a:solidFill>
                  <a:schemeClr val="bg1"/>
                </a:solidFill>
              </a:rPr>
              <a:t>Le surplus du producteur</a:t>
            </a:r>
          </a:p>
        </p:txBody>
      </p:sp>
      <p:sp>
        <p:nvSpPr>
          <p:cNvPr id="57" name="ZoneTexte 56">
            <a:extLst>
              <a:ext uri="{FF2B5EF4-FFF2-40B4-BE49-F238E27FC236}">
                <a16:creationId xmlns:a16="http://schemas.microsoft.com/office/drawing/2014/main" id="{6CD54B7E-BCB3-4660-AC79-4653F2A3266B}"/>
              </a:ext>
            </a:extLst>
          </p:cNvPr>
          <p:cNvSpPr txBox="1">
            <a:spLocks noChangeArrowheads="1"/>
          </p:cNvSpPr>
          <p:nvPr/>
        </p:nvSpPr>
        <p:spPr bwMode="auto">
          <a:xfrm>
            <a:off x="179512" y="868536"/>
            <a:ext cx="8856488" cy="688256"/>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2000" b="1" i="1"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Le surplus total du producteur des ventes d'un bien à un prix donné est la zone située au-dessus de la courbe d'offre mais en dessous de ce prix.</a:t>
            </a:r>
          </a:p>
        </p:txBody>
      </p:sp>
      <p:sp>
        <p:nvSpPr>
          <p:cNvPr id="13" name="Rectangle : coins arrondis 12">
            <a:extLst>
              <a:ext uri="{FF2B5EF4-FFF2-40B4-BE49-F238E27FC236}">
                <a16:creationId xmlns:a16="http://schemas.microsoft.com/office/drawing/2014/main" id="{5FEA5990-5B51-4CCA-B1F6-9E51FB487D2F}"/>
              </a:ext>
            </a:extLst>
          </p:cNvPr>
          <p:cNvSpPr/>
          <p:nvPr/>
        </p:nvSpPr>
        <p:spPr>
          <a:xfrm>
            <a:off x="4942" y="6597352"/>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4"/>
              </a:rPr>
              <a:t>François Debesson</a:t>
            </a:r>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51" name="ZoneTexte 50">
            <a:extLst>
              <a:ext uri="{FF2B5EF4-FFF2-40B4-BE49-F238E27FC236}">
                <a16:creationId xmlns:a16="http://schemas.microsoft.com/office/drawing/2014/main" id="{675693CD-31AE-401F-A680-EDA28AAD18AD}"/>
              </a:ext>
            </a:extLst>
          </p:cNvPr>
          <p:cNvSpPr txBox="1">
            <a:spLocks noChangeArrowheads="1"/>
          </p:cNvSpPr>
          <p:nvPr/>
        </p:nvSpPr>
        <p:spPr bwMode="auto">
          <a:xfrm>
            <a:off x="4998405" y="4328154"/>
            <a:ext cx="2016473" cy="565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600" b="1" i="0" u="none" strike="noStrike" kern="1200" cap="none" spc="0" normalizeH="0" baseline="0" noProof="0" dirty="0">
                <a:ln>
                  <a:noFill/>
                </a:ln>
                <a:solidFill>
                  <a:srgbClr val="7030A0"/>
                </a:solidFill>
                <a:effectLst/>
                <a:uLnTx/>
                <a:uFillTx/>
                <a:latin typeface="Calibri" panose="020F0502020204030204" pitchFamily="34" charset="0"/>
                <a:ea typeface="+mn-ea"/>
                <a:cs typeface="Arial" panose="020B0604020202020204" pitchFamily="34" charset="0"/>
              </a:rPr>
              <a:t>Le prix d’équilibre (</a:t>
            </a:r>
            <a:r>
              <a:rPr kumimoji="0" lang="fr-FR" altLang="fr-FR" sz="1600" b="1" i="0" u="none" strike="noStrike" kern="1200" cap="none" spc="0" normalizeH="0" baseline="0" noProof="0" dirty="0" err="1">
                <a:ln>
                  <a:noFill/>
                </a:ln>
                <a:solidFill>
                  <a:srgbClr val="7030A0"/>
                </a:solidFill>
                <a:effectLst/>
                <a:uLnTx/>
                <a:uFillTx/>
                <a:latin typeface="Calibri" panose="020F0502020204030204" pitchFamily="34" charset="0"/>
                <a:ea typeface="+mn-ea"/>
                <a:cs typeface="Arial" panose="020B0604020202020204" pitchFamily="34" charset="0"/>
              </a:rPr>
              <a:t>P</a:t>
            </a:r>
            <a:r>
              <a:rPr kumimoji="0" lang="fr-FR" altLang="fr-FR" sz="1600" b="1" i="0" u="none" strike="noStrike" kern="1200" cap="none" spc="0" normalizeH="0" baseline="30000" noProof="0" dirty="0" err="1">
                <a:ln>
                  <a:noFill/>
                </a:ln>
                <a:solidFill>
                  <a:srgbClr val="7030A0"/>
                </a:solidFill>
                <a:effectLst/>
                <a:uLnTx/>
                <a:uFillTx/>
                <a:latin typeface="Calibri" panose="020F0502020204030204" pitchFamily="34" charset="0"/>
                <a:ea typeface="+mn-ea"/>
                <a:cs typeface="Arial" panose="020B0604020202020204" pitchFamily="34" charset="0"/>
              </a:rPr>
              <a:t>e</a:t>
            </a:r>
            <a:r>
              <a:rPr kumimoji="0" lang="fr-FR" altLang="fr-FR" sz="1600" b="1" i="0" u="none" strike="noStrike" kern="1200" cap="none" spc="0" normalizeH="0" baseline="0" noProof="0" dirty="0">
                <a:ln>
                  <a:noFill/>
                </a:ln>
                <a:solidFill>
                  <a:srgbClr val="7030A0"/>
                </a:solidFill>
                <a:effectLst/>
                <a:uLnTx/>
                <a:uFillTx/>
                <a:latin typeface="Calibri" panose="020F0502020204030204" pitchFamily="34" charset="0"/>
                <a:ea typeface="+mn-ea"/>
                <a:cs typeface="Arial" panose="020B0604020202020204"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defRPr/>
            </a:pPr>
            <a:r>
              <a:rPr lang="fr-FR" altLang="fr-FR" sz="1600" b="1" dirty="0">
                <a:solidFill>
                  <a:srgbClr val="7030A0"/>
                </a:solidFill>
              </a:rPr>
              <a:t>est</a:t>
            </a:r>
            <a:r>
              <a:rPr kumimoji="0" lang="fr-FR" altLang="fr-FR" sz="1600" b="1" i="0" u="none" strike="noStrike" kern="1200" cap="none" spc="0" normalizeH="0" baseline="0" noProof="0" dirty="0">
                <a:ln>
                  <a:noFill/>
                </a:ln>
                <a:solidFill>
                  <a:srgbClr val="7030A0"/>
                </a:solidFill>
                <a:effectLst/>
                <a:uLnTx/>
                <a:uFillTx/>
                <a:latin typeface="Calibri" panose="020F0502020204030204" pitchFamily="34" charset="0"/>
                <a:ea typeface="+mn-ea"/>
                <a:cs typeface="Arial" panose="020B0604020202020204" pitchFamily="34" charset="0"/>
              </a:rPr>
              <a:t> de 30 euros</a:t>
            </a:r>
          </a:p>
        </p:txBody>
      </p:sp>
      <p:cxnSp>
        <p:nvCxnSpPr>
          <p:cNvPr id="71" name="Connecteur droit avec flèche 70">
            <a:extLst>
              <a:ext uri="{FF2B5EF4-FFF2-40B4-BE49-F238E27FC236}">
                <a16:creationId xmlns:a16="http://schemas.microsoft.com/office/drawing/2014/main" id="{2FC18333-BA5D-435A-92BB-2B6C9F04C5E3}"/>
              </a:ext>
            </a:extLst>
          </p:cNvPr>
          <p:cNvCxnSpPr>
            <a:cxnSpLocks/>
          </p:cNvCxnSpPr>
          <p:nvPr/>
        </p:nvCxnSpPr>
        <p:spPr>
          <a:xfrm flipV="1">
            <a:off x="1843200" y="1849057"/>
            <a:ext cx="9649" cy="4397198"/>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72" name="Connecteur droit avec flèche 71">
            <a:extLst>
              <a:ext uri="{FF2B5EF4-FFF2-40B4-BE49-F238E27FC236}">
                <a16:creationId xmlns:a16="http://schemas.microsoft.com/office/drawing/2014/main" id="{4B61644A-D224-4A9B-A0EF-D52D205877D7}"/>
              </a:ext>
            </a:extLst>
          </p:cNvPr>
          <p:cNvCxnSpPr>
            <a:cxnSpLocks/>
          </p:cNvCxnSpPr>
          <p:nvPr/>
        </p:nvCxnSpPr>
        <p:spPr>
          <a:xfrm>
            <a:off x="1835696" y="6246253"/>
            <a:ext cx="6116426" cy="0"/>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73" name="Connecteur droit 72">
            <a:extLst>
              <a:ext uri="{FF2B5EF4-FFF2-40B4-BE49-F238E27FC236}">
                <a16:creationId xmlns:a16="http://schemas.microsoft.com/office/drawing/2014/main" id="{D4FFE738-DCFD-45D5-9BA1-EFA5CDAC06CE}"/>
              </a:ext>
            </a:extLst>
          </p:cNvPr>
          <p:cNvCxnSpPr>
            <a:cxnSpLocks/>
          </p:cNvCxnSpPr>
          <p:nvPr/>
        </p:nvCxnSpPr>
        <p:spPr>
          <a:xfrm>
            <a:off x="1691680" y="360396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4" name="Connecteur droit 73">
            <a:extLst>
              <a:ext uri="{FF2B5EF4-FFF2-40B4-BE49-F238E27FC236}">
                <a16:creationId xmlns:a16="http://schemas.microsoft.com/office/drawing/2014/main" id="{A4A81E64-239A-4E71-B464-324C94515088}"/>
              </a:ext>
            </a:extLst>
          </p:cNvPr>
          <p:cNvCxnSpPr>
            <a:cxnSpLocks/>
          </p:cNvCxnSpPr>
          <p:nvPr/>
        </p:nvCxnSpPr>
        <p:spPr>
          <a:xfrm>
            <a:off x="1691680" y="5035235"/>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5" name="Connecteur droit 74">
            <a:extLst>
              <a:ext uri="{FF2B5EF4-FFF2-40B4-BE49-F238E27FC236}">
                <a16:creationId xmlns:a16="http://schemas.microsoft.com/office/drawing/2014/main" id="{A654B03E-3FB3-4337-844D-23C3CF938C05}"/>
              </a:ext>
            </a:extLst>
          </p:cNvPr>
          <p:cNvCxnSpPr>
            <a:cxnSpLocks/>
          </p:cNvCxnSpPr>
          <p:nvPr/>
        </p:nvCxnSpPr>
        <p:spPr>
          <a:xfrm>
            <a:off x="1691680" y="4751531"/>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6" name="Connecteur droit 75">
            <a:extLst>
              <a:ext uri="{FF2B5EF4-FFF2-40B4-BE49-F238E27FC236}">
                <a16:creationId xmlns:a16="http://schemas.microsoft.com/office/drawing/2014/main" id="{A74003C2-75DA-4702-BEA2-8C2E4D9A81E9}"/>
              </a:ext>
            </a:extLst>
          </p:cNvPr>
          <p:cNvCxnSpPr>
            <a:cxnSpLocks/>
          </p:cNvCxnSpPr>
          <p:nvPr/>
        </p:nvCxnSpPr>
        <p:spPr>
          <a:xfrm>
            <a:off x="1691680" y="589400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7" name="Connecteur droit 76">
            <a:extLst>
              <a:ext uri="{FF2B5EF4-FFF2-40B4-BE49-F238E27FC236}">
                <a16:creationId xmlns:a16="http://schemas.microsoft.com/office/drawing/2014/main" id="{9B1B8377-10F4-402D-9DCC-D6C6DA702174}"/>
              </a:ext>
            </a:extLst>
          </p:cNvPr>
          <p:cNvCxnSpPr>
            <a:cxnSpLocks/>
          </p:cNvCxnSpPr>
          <p:nvPr/>
        </p:nvCxnSpPr>
        <p:spPr>
          <a:xfrm>
            <a:off x="1691680" y="5607745"/>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8" name="Connecteur droit 77">
            <a:extLst>
              <a:ext uri="{FF2B5EF4-FFF2-40B4-BE49-F238E27FC236}">
                <a16:creationId xmlns:a16="http://schemas.microsoft.com/office/drawing/2014/main" id="{92D62004-1241-4479-97E2-F4C3D892491E}"/>
              </a:ext>
            </a:extLst>
          </p:cNvPr>
          <p:cNvCxnSpPr>
            <a:cxnSpLocks/>
          </p:cNvCxnSpPr>
          <p:nvPr/>
        </p:nvCxnSpPr>
        <p:spPr>
          <a:xfrm>
            <a:off x="1691680" y="532149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9" name="Connecteur droit 78">
            <a:extLst>
              <a:ext uri="{FF2B5EF4-FFF2-40B4-BE49-F238E27FC236}">
                <a16:creationId xmlns:a16="http://schemas.microsoft.com/office/drawing/2014/main" id="{7A40F852-DAAD-4DB0-BFF4-19816B2295B2}"/>
              </a:ext>
            </a:extLst>
          </p:cNvPr>
          <p:cNvCxnSpPr>
            <a:cxnSpLocks/>
          </p:cNvCxnSpPr>
          <p:nvPr/>
        </p:nvCxnSpPr>
        <p:spPr>
          <a:xfrm>
            <a:off x="1691680" y="4462725"/>
            <a:ext cx="160959" cy="0"/>
          </a:xfrm>
          <a:prstGeom prst="line">
            <a:avLst/>
          </a:prstGeom>
          <a:ln w="25400">
            <a:solidFill>
              <a:srgbClr val="7030A0"/>
            </a:solidFill>
            <a:tailEnd type="none"/>
          </a:ln>
        </p:spPr>
        <p:style>
          <a:lnRef idx="1">
            <a:schemeClr val="dk1"/>
          </a:lnRef>
          <a:fillRef idx="0">
            <a:schemeClr val="dk1"/>
          </a:fillRef>
          <a:effectRef idx="0">
            <a:schemeClr val="dk1"/>
          </a:effectRef>
          <a:fontRef idx="minor">
            <a:schemeClr val="tx1"/>
          </a:fontRef>
        </p:style>
      </p:cxnSp>
      <p:cxnSp>
        <p:nvCxnSpPr>
          <p:cNvPr id="80" name="Connecteur droit 79">
            <a:extLst>
              <a:ext uri="{FF2B5EF4-FFF2-40B4-BE49-F238E27FC236}">
                <a16:creationId xmlns:a16="http://schemas.microsoft.com/office/drawing/2014/main" id="{7AB084A3-6D29-4BE6-954D-07039033107E}"/>
              </a:ext>
            </a:extLst>
          </p:cNvPr>
          <p:cNvCxnSpPr>
            <a:cxnSpLocks/>
          </p:cNvCxnSpPr>
          <p:nvPr/>
        </p:nvCxnSpPr>
        <p:spPr>
          <a:xfrm>
            <a:off x="1691680" y="417647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81" name="Connecteur droit 80">
            <a:extLst>
              <a:ext uri="{FF2B5EF4-FFF2-40B4-BE49-F238E27FC236}">
                <a16:creationId xmlns:a16="http://schemas.microsoft.com/office/drawing/2014/main" id="{CBC36D7B-EEC6-42FB-B941-CB7899EFF541}"/>
              </a:ext>
            </a:extLst>
          </p:cNvPr>
          <p:cNvCxnSpPr>
            <a:cxnSpLocks/>
          </p:cNvCxnSpPr>
          <p:nvPr/>
        </p:nvCxnSpPr>
        <p:spPr>
          <a:xfrm>
            <a:off x="1691680" y="3882269"/>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82" name="Connecteur droit 81">
            <a:extLst>
              <a:ext uri="{FF2B5EF4-FFF2-40B4-BE49-F238E27FC236}">
                <a16:creationId xmlns:a16="http://schemas.microsoft.com/office/drawing/2014/main" id="{DF4EA2F0-4D2D-494E-81D0-4B91EDAEAD1B}"/>
              </a:ext>
            </a:extLst>
          </p:cNvPr>
          <p:cNvCxnSpPr>
            <a:cxnSpLocks/>
          </p:cNvCxnSpPr>
          <p:nvPr/>
        </p:nvCxnSpPr>
        <p:spPr>
          <a:xfrm>
            <a:off x="1691680" y="3317705"/>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83" name="Connecteur droit 82">
            <a:extLst>
              <a:ext uri="{FF2B5EF4-FFF2-40B4-BE49-F238E27FC236}">
                <a16:creationId xmlns:a16="http://schemas.microsoft.com/office/drawing/2014/main" id="{93FA85A6-C829-47D6-A169-B0DC0F26B5D7}"/>
              </a:ext>
            </a:extLst>
          </p:cNvPr>
          <p:cNvCxnSpPr>
            <a:cxnSpLocks/>
          </p:cNvCxnSpPr>
          <p:nvPr/>
        </p:nvCxnSpPr>
        <p:spPr>
          <a:xfrm rot="5400000">
            <a:off x="2378070" y="6323023"/>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84" name="Connecteur droit 83">
            <a:extLst>
              <a:ext uri="{FF2B5EF4-FFF2-40B4-BE49-F238E27FC236}">
                <a16:creationId xmlns:a16="http://schemas.microsoft.com/office/drawing/2014/main" id="{50E5480D-8C65-40C1-B547-A4A387E5801B}"/>
              </a:ext>
            </a:extLst>
          </p:cNvPr>
          <p:cNvCxnSpPr>
            <a:cxnSpLocks/>
          </p:cNvCxnSpPr>
          <p:nvPr/>
        </p:nvCxnSpPr>
        <p:spPr>
          <a:xfrm rot="5400000">
            <a:off x="3348152" y="6323023"/>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85" name="Connecteur droit 84">
            <a:extLst>
              <a:ext uri="{FF2B5EF4-FFF2-40B4-BE49-F238E27FC236}">
                <a16:creationId xmlns:a16="http://schemas.microsoft.com/office/drawing/2014/main" id="{3EABB0EE-DDC9-4374-9465-695C361866EF}"/>
              </a:ext>
            </a:extLst>
          </p:cNvPr>
          <p:cNvCxnSpPr>
            <a:cxnSpLocks/>
          </p:cNvCxnSpPr>
          <p:nvPr/>
        </p:nvCxnSpPr>
        <p:spPr>
          <a:xfrm rot="5400000">
            <a:off x="4310634" y="6317817"/>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86" name="Connecteur droit 85">
            <a:extLst>
              <a:ext uri="{FF2B5EF4-FFF2-40B4-BE49-F238E27FC236}">
                <a16:creationId xmlns:a16="http://schemas.microsoft.com/office/drawing/2014/main" id="{C8347743-244C-432B-96D3-722AF6240494}"/>
              </a:ext>
            </a:extLst>
          </p:cNvPr>
          <p:cNvCxnSpPr>
            <a:cxnSpLocks/>
          </p:cNvCxnSpPr>
          <p:nvPr/>
        </p:nvCxnSpPr>
        <p:spPr>
          <a:xfrm rot="5400000">
            <a:off x="5276498" y="6320729"/>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87" name="Connecteur droit 86">
            <a:extLst>
              <a:ext uri="{FF2B5EF4-FFF2-40B4-BE49-F238E27FC236}">
                <a16:creationId xmlns:a16="http://schemas.microsoft.com/office/drawing/2014/main" id="{DD0E9AA5-DB94-4803-9C6D-050C830F1D6B}"/>
              </a:ext>
            </a:extLst>
          </p:cNvPr>
          <p:cNvCxnSpPr>
            <a:cxnSpLocks/>
          </p:cNvCxnSpPr>
          <p:nvPr/>
        </p:nvCxnSpPr>
        <p:spPr>
          <a:xfrm rot="5400000">
            <a:off x="6239047" y="6323023"/>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88" name="Connecteur droit 87">
            <a:extLst>
              <a:ext uri="{FF2B5EF4-FFF2-40B4-BE49-F238E27FC236}">
                <a16:creationId xmlns:a16="http://schemas.microsoft.com/office/drawing/2014/main" id="{F555825C-B572-4FF5-BE58-FE8DB20CAADE}"/>
              </a:ext>
            </a:extLst>
          </p:cNvPr>
          <p:cNvCxnSpPr>
            <a:cxnSpLocks/>
          </p:cNvCxnSpPr>
          <p:nvPr/>
        </p:nvCxnSpPr>
        <p:spPr>
          <a:xfrm rot="5400000">
            <a:off x="7208002" y="6323023"/>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89" name="ZoneTexte 88">
            <a:extLst>
              <a:ext uri="{FF2B5EF4-FFF2-40B4-BE49-F238E27FC236}">
                <a16:creationId xmlns:a16="http://schemas.microsoft.com/office/drawing/2014/main" id="{7BE174D9-7B04-497B-8F28-8D0C08FED4DC}"/>
              </a:ext>
            </a:extLst>
          </p:cNvPr>
          <p:cNvSpPr txBox="1"/>
          <p:nvPr/>
        </p:nvSpPr>
        <p:spPr>
          <a:xfrm>
            <a:off x="2285107"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a:t>
            </a:r>
          </a:p>
        </p:txBody>
      </p:sp>
      <p:sp>
        <p:nvSpPr>
          <p:cNvPr id="90" name="ZoneTexte 89">
            <a:extLst>
              <a:ext uri="{FF2B5EF4-FFF2-40B4-BE49-F238E27FC236}">
                <a16:creationId xmlns:a16="http://schemas.microsoft.com/office/drawing/2014/main" id="{2F3D6403-0BFE-4B91-868D-DE35FE899D79}"/>
              </a:ext>
            </a:extLst>
          </p:cNvPr>
          <p:cNvSpPr txBox="1"/>
          <p:nvPr/>
        </p:nvSpPr>
        <p:spPr>
          <a:xfrm>
            <a:off x="3258630"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a:t>
            </a:r>
          </a:p>
        </p:txBody>
      </p:sp>
      <p:sp>
        <p:nvSpPr>
          <p:cNvPr id="91" name="ZoneTexte 90">
            <a:extLst>
              <a:ext uri="{FF2B5EF4-FFF2-40B4-BE49-F238E27FC236}">
                <a16:creationId xmlns:a16="http://schemas.microsoft.com/office/drawing/2014/main" id="{A304F7DA-58E1-4CFD-A33A-3025C77A6516}"/>
              </a:ext>
            </a:extLst>
          </p:cNvPr>
          <p:cNvSpPr txBox="1"/>
          <p:nvPr/>
        </p:nvSpPr>
        <p:spPr>
          <a:xfrm>
            <a:off x="4234514"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a:t>
            </a:r>
          </a:p>
        </p:txBody>
      </p:sp>
      <p:sp>
        <p:nvSpPr>
          <p:cNvPr id="93" name="ZoneTexte 92">
            <a:extLst>
              <a:ext uri="{FF2B5EF4-FFF2-40B4-BE49-F238E27FC236}">
                <a16:creationId xmlns:a16="http://schemas.microsoft.com/office/drawing/2014/main" id="{923D1C1E-37B0-4CCF-94B6-201C09983A90}"/>
              </a:ext>
            </a:extLst>
          </p:cNvPr>
          <p:cNvSpPr txBox="1"/>
          <p:nvPr/>
        </p:nvSpPr>
        <p:spPr>
          <a:xfrm>
            <a:off x="5194517"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a:t>
            </a:r>
          </a:p>
        </p:txBody>
      </p:sp>
      <p:sp>
        <p:nvSpPr>
          <p:cNvPr id="95" name="ZoneTexte 94">
            <a:extLst>
              <a:ext uri="{FF2B5EF4-FFF2-40B4-BE49-F238E27FC236}">
                <a16:creationId xmlns:a16="http://schemas.microsoft.com/office/drawing/2014/main" id="{E54289B9-ACF2-427D-B7A1-6D6C8103A5EE}"/>
              </a:ext>
            </a:extLst>
          </p:cNvPr>
          <p:cNvSpPr txBox="1"/>
          <p:nvPr/>
        </p:nvSpPr>
        <p:spPr>
          <a:xfrm>
            <a:off x="6168040"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a:t>
            </a:r>
          </a:p>
        </p:txBody>
      </p:sp>
      <p:sp>
        <p:nvSpPr>
          <p:cNvPr id="96" name="ZoneTexte 95">
            <a:extLst>
              <a:ext uri="{FF2B5EF4-FFF2-40B4-BE49-F238E27FC236}">
                <a16:creationId xmlns:a16="http://schemas.microsoft.com/office/drawing/2014/main" id="{F0F8404F-6C78-43CA-8646-C2FD214BBFBA}"/>
              </a:ext>
            </a:extLst>
          </p:cNvPr>
          <p:cNvSpPr txBox="1"/>
          <p:nvPr/>
        </p:nvSpPr>
        <p:spPr>
          <a:xfrm>
            <a:off x="7130403" y="6426628"/>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a:t>
            </a:r>
          </a:p>
        </p:txBody>
      </p:sp>
      <p:sp>
        <p:nvSpPr>
          <p:cNvPr id="97" name="ZoneTexte 96">
            <a:extLst>
              <a:ext uri="{FF2B5EF4-FFF2-40B4-BE49-F238E27FC236}">
                <a16:creationId xmlns:a16="http://schemas.microsoft.com/office/drawing/2014/main" id="{1608112D-8C42-4E5A-8796-D5353333C70A}"/>
              </a:ext>
            </a:extLst>
          </p:cNvPr>
          <p:cNvSpPr txBox="1"/>
          <p:nvPr/>
        </p:nvSpPr>
        <p:spPr>
          <a:xfrm>
            <a:off x="1382400" y="5786423"/>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a:t>
            </a:r>
          </a:p>
        </p:txBody>
      </p:sp>
      <p:sp>
        <p:nvSpPr>
          <p:cNvPr id="98" name="ZoneTexte 97">
            <a:extLst>
              <a:ext uri="{FF2B5EF4-FFF2-40B4-BE49-F238E27FC236}">
                <a16:creationId xmlns:a16="http://schemas.microsoft.com/office/drawing/2014/main" id="{3479E62B-7034-4060-A4D4-EDDB5D614222}"/>
              </a:ext>
            </a:extLst>
          </p:cNvPr>
          <p:cNvSpPr txBox="1"/>
          <p:nvPr/>
        </p:nvSpPr>
        <p:spPr>
          <a:xfrm>
            <a:off x="1382400" y="5493701"/>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a:t>
            </a:r>
          </a:p>
        </p:txBody>
      </p:sp>
      <p:sp>
        <p:nvSpPr>
          <p:cNvPr id="99" name="ZoneTexte 98">
            <a:extLst>
              <a:ext uri="{FF2B5EF4-FFF2-40B4-BE49-F238E27FC236}">
                <a16:creationId xmlns:a16="http://schemas.microsoft.com/office/drawing/2014/main" id="{1D691B4D-CAA0-4EA8-9C29-F9D68FEB81C0}"/>
              </a:ext>
            </a:extLst>
          </p:cNvPr>
          <p:cNvSpPr txBox="1"/>
          <p:nvPr/>
        </p:nvSpPr>
        <p:spPr>
          <a:xfrm>
            <a:off x="1382400" y="5172921"/>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15</a:t>
            </a:r>
          </a:p>
        </p:txBody>
      </p:sp>
      <p:sp>
        <p:nvSpPr>
          <p:cNvPr id="100" name="ZoneTexte 99">
            <a:extLst>
              <a:ext uri="{FF2B5EF4-FFF2-40B4-BE49-F238E27FC236}">
                <a16:creationId xmlns:a16="http://schemas.microsoft.com/office/drawing/2014/main" id="{20B0A409-5BC0-45DC-9BC1-3F33C4B4AE2D}"/>
              </a:ext>
            </a:extLst>
          </p:cNvPr>
          <p:cNvSpPr txBox="1"/>
          <p:nvPr/>
        </p:nvSpPr>
        <p:spPr>
          <a:xfrm>
            <a:off x="1382400" y="488019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a:t>
            </a:r>
          </a:p>
        </p:txBody>
      </p:sp>
      <p:sp>
        <p:nvSpPr>
          <p:cNvPr id="101" name="ZoneTexte 100">
            <a:extLst>
              <a:ext uri="{FF2B5EF4-FFF2-40B4-BE49-F238E27FC236}">
                <a16:creationId xmlns:a16="http://schemas.microsoft.com/office/drawing/2014/main" id="{5BB5D92B-B7D8-4327-994D-1D25877F5346}"/>
              </a:ext>
            </a:extLst>
          </p:cNvPr>
          <p:cNvSpPr txBox="1"/>
          <p:nvPr/>
        </p:nvSpPr>
        <p:spPr>
          <a:xfrm>
            <a:off x="1382400" y="4623710"/>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25</a:t>
            </a:r>
          </a:p>
        </p:txBody>
      </p:sp>
      <p:sp>
        <p:nvSpPr>
          <p:cNvPr id="102" name="ZoneTexte 101">
            <a:extLst>
              <a:ext uri="{FF2B5EF4-FFF2-40B4-BE49-F238E27FC236}">
                <a16:creationId xmlns:a16="http://schemas.microsoft.com/office/drawing/2014/main" id="{E3B55D0D-9C0C-4AE1-A274-9CB1160F823C}"/>
              </a:ext>
            </a:extLst>
          </p:cNvPr>
          <p:cNvSpPr txBox="1"/>
          <p:nvPr/>
        </p:nvSpPr>
        <p:spPr>
          <a:xfrm>
            <a:off x="1382400" y="4334652"/>
            <a:ext cx="367201"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30</a:t>
            </a:r>
          </a:p>
        </p:txBody>
      </p:sp>
      <p:sp>
        <p:nvSpPr>
          <p:cNvPr id="103" name="ZoneTexte 102">
            <a:extLst>
              <a:ext uri="{FF2B5EF4-FFF2-40B4-BE49-F238E27FC236}">
                <a16:creationId xmlns:a16="http://schemas.microsoft.com/office/drawing/2014/main" id="{9D7C8E79-2A20-48D5-A918-DF34EFE71643}"/>
              </a:ext>
            </a:extLst>
          </p:cNvPr>
          <p:cNvSpPr txBox="1"/>
          <p:nvPr/>
        </p:nvSpPr>
        <p:spPr>
          <a:xfrm>
            <a:off x="1382400" y="4050062"/>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35</a:t>
            </a:r>
          </a:p>
        </p:txBody>
      </p:sp>
      <p:sp>
        <p:nvSpPr>
          <p:cNvPr id="104" name="ZoneTexte 103">
            <a:extLst>
              <a:ext uri="{FF2B5EF4-FFF2-40B4-BE49-F238E27FC236}">
                <a16:creationId xmlns:a16="http://schemas.microsoft.com/office/drawing/2014/main" id="{0FD6FA36-E7FE-4456-A915-078A0D4500EB}"/>
              </a:ext>
            </a:extLst>
          </p:cNvPr>
          <p:cNvSpPr txBox="1"/>
          <p:nvPr/>
        </p:nvSpPr>
        <p:spPr>
          <a:xfrm>
            <a:off x="1382400" y="3772141"/>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40</a:t>
            </a:r>
          </a:p>
        </p:txBody>
      </p:sp>
      <p:sp>
        <p:nvSpPr>
          <p:cNvPr id="105" name="ZoneTexte 104">
            <a:extLst>
              <a:ext uri="{FF2B5EF4-FFF2-40B4-BE49-F238E27FC236}">
                <a16:creationId xmlns:a16="http://schemas.microsoft.com/office/drawing/2014/main" id="{87590978-056A-4B93-93AF-51F510A7F0C7}"/>
              </a:ext>
            </a:extLst>
          </p:cNvPr>
          <p:cNvSpPr txBox="1"/>
          <p:nvPr/>
        </p:nvSpPr>
        <p:spPr>
          <a:xfrm>
            <a:off x="1382400" y="3457628"/>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45</a:t>
            </a:r>
          </a:p>
        </p:txBody>
      </p:sp>
      <p:sp>
        <p:nvSpPr>
          <p:cNvPr id="106" name="ZoneTexte 105">
            <a:extLst>
              <a:ext uri="{FF2B5EF4-FFF2-40B4-BE49-F238E27FC236}">
                <a16:creationId xmlns:a16="http://schemas.microsoft.com/office/drawing/2014/main" id="{3AD69CCC-7F74-432B-A406-8B24DF462860}"/>
              </a:ext>
            </a:extLst>
          </p:cNvPr>
          <p:cNvSpPr txBox="1"/>
          <p:nvPr/>
        </p:nvSpPr>
        <p:spPr>
          <a:xfrm>
            <a:off x="1382400" y="3187576"/>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50</a:t>
            </a:r>
          </a:p>
        </p:txBody>
      </p:sp>
      <p:sp>
        <p:nvSpPr>
          <p:cNvPr id="107" name="ZoneTexte 106">
            <a:extLst>
              <a:ext uri="{FF2B5EF4-FFF2-40B4-BE49-F238E27FC236}">
                <a16:creationId xmlns:a16="http://schemas.microsoft.com/office/drawing/2014/main" id="{3200EAEF-1EFC-4226-B75F-BA6013555803}"/>
              </a:ext>
            </a:extLst>
          </p:cNvPr>
          <p:cNvSpPr txBox="1"/>
          <p:nvPr/>
        </p:nvSpPr>
        <p:spPr>
          <a:xfrm>
            <a:off x="1620000" y="1628800"/>
            <a:ext cx="328255" cy="220257"/>
          </a:xfrm>
          <a:prstGeom prst="rect">
            <a:avLst/>
          </a:prstGeom>
          <a:noFill/>
        </p:spPr>
        <p:txBody>
          <a:bodyPr wrap="none" lIns="0" tIns="0" rIns="0" bIns="0"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Prix</a:t>
            </a:r>
          </a:p>
        </p:txBody>
      </p:sp>
      <p:sp>
        <p:nvSpPr>
          <p:cNvPr id="108" name="ZoneTexte 107">
            <a:extLst>
              <a:ext uri="{FF2B5EF4-FFF2-40B4-BE49-F238E27FC236}">
                <a16:creationId xmlns:a16="http://schemas.microsoft.com/office/drawing/2014/main" id="{0C566ADE-4271-487A-A819-A88655542EA5}"/>
              </a:ext>
            </a:extLst>
          </p:cNvPr>
          <p:cNvSpPr txBox="1"/>
          <p:nvPr/>
        </p:nvSpPr>
        <p:spPr>
          <a:xfrm>
            <a:off x="8041297" y="6023184"/>
            <a:ext cx="936155" cy="553998"/>
          </a:xfrm>
          <a:prstGeom prst="rect">
            <a:avLst/>
          </a:prstGeom>
          <a:noFill/>
        </p:spPr>
        <p:txBody>
          <a:bodyPr wrap="non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Quantité</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offerte</a:t>
            </a:r>
          </a:p>
        </p:txBody>
      </p:sp>
      <p:sp>
        <p:nvSpPr>
          <p:cNvPr id="111" name="ZoneTexte 110">
            <a:extLst>
              <a:ext uri="{FF2B5EF4-FFF2-40B4-BE49-F238E27FC236}">
                <a16:creationId xmlns:a16="http://schemas.microsoft.com/office/drawing/2014/main" id="{2A7F01AC-DFE3-4CE0-B59E-A56E4EF764D8}"/>
              </a:ext>
            </a:extLst>
          </p:cNvPr>
          <p:cNvSpPr txBox="1"/>
          <p:nvPr/>
        </p:nvSpPr>
        <p:spPr>
          <a:xfrm>
            <a:off x="1382400" y="2908847"/>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55</a:t>
            </a:r>
          </a:p>
        </p:txBody>
      </p:sp>
      <p:cxnSp>
        <p:nvCxnSpPr>
          <p:cNvPr id="112" name="Connecteur droit 111">
            <a:extLst>
              <a:ext uri="{FF2B5EF4-FFF2-40B4-BE49-F238E27FC236}">
                <a16:creationId xmlns:a16="http://schemas.microsoft.com/office/drawing/2014/main" id="{97C45A5C-9F7E-4A79-96F3-8E9980ADA52B}"/>
              </a:ext>
            </a:extLst>
          </p:cNvPr>
          <p:cNvCxnSpPr>
            <a:cxnSpLocks/>
          </p:cNvCxnSpPr>
          <p:nvPr/>
        </p:nvCxnSpPr>
        <p:spPr>
          <a:xfrm>
            <a:off x="1691680" y="303145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13" name="Connecteur droit 112">
            <a:extLst>
              <a:ext uri="{FF2B5EF4-FFF2-40B4-BE49-F238E27FC236}">
                <a16:creationId xmlns:a16="http://schemas.microsoft.com/office/drawing/2014/main" id="{3757D56A-6071-408A-ADB8-905083EEB784}"/>
              </a:ext>
            </a:extLst>
          </p:cNvPr>
          <p:cNvCxnSpPr>
            <a:cxnSpLocks/>
          </p:cNvCxnSpPr>
          <p:nvPr/>
        </p:nvCxnSpPr>
        <p:spPr>
          <a:xfrm>
            <a:off x="1691680" y="2745195"/>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14" name="ZoneTexte 113">
            <a:extLst>
              <a:ext uri="{FF2B5EF4-FFF2-40B4-BE49-F238E27FC236}">
                <a16:creationId xmlns:a16="http://schemas.microsoft.com/office/drawing/2014/main" id="{BBE45EEE-0409-4D5C-8827-C8CD8D295CEF}"/>
              </a:ext>
            </a:extLst>
          </p:cNvPr>
          <p:cNvSpPr txBox="1"/>
          <p:nvPr/>
        </p:nvSpPr>
        <p:spPr>
          <a:xfrm>
            <a:off x="1382400" y="2614570"/>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60</a:t>
            </a:r>
          </a:p>
        </p:txBody>
      </p:sp>
      <p:cxnSp>
        <p:nvCxnSpPr>
          <p:cNvPr id="116" name="Connecteur droit 115">
            <a:extLst>
              <a:ext uri="{FF2B5EF4-FFF2-40B4-BE49-F238E27FC236}">
                <a16:creationId xmlns:a16="http://schemas.microsoft.com/office/drawing/2014/main" id="{B3420D7D-8F3B-47E8-9028-DCD7732B783E}"/>
              </a:ext>
            </a:extLst>
          </p:cNvPr>
          <p:cNvCxnSpPr>
            <a:cxnSpLocks/>
          </p:cNvCxnSpPr>
          <p:nvPr/>
        </p:nvCxnSpPr>
        <p:spPr>
          <a:xfrm>
            <a:off x="1691680" y="2467563"/>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17" name="Connecteur droit 116">
            <a:extLst>
              <a:ext uri="{FF2B5EF4-FFF2-40B4-BE49-F238E27FC236}">
                <a16:creationId xmlns:a16="http://schemas.microsoft.com/office/drawing/2014/main" id="{6227D066-4512-48AD-838E-5C9C66B70210}"/>
              </a:ext>
            </a:extLst>
          </p:cNvPr>
          <p:cNvCxnSpPr>
            <a:cxnSpLocks/>
          </p:cNvCxnSpPr>
          <p:nvPr/>
        </p:nvCxnSpPr>
        <p:spPr>
          <a:xfrm>
            <a:off x="1691680" y="2180863"/>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18" name="ZoneTexte 117">
            <a:extLst>
              <a:ext uri="{FF2B5EF4-FFF2-40B4-BE49-F238E27FC236}">
                <a16:creationId xmlns:a16="http://schemas.microsoft.com/office/drawing/2014/main" id="{4A75C761-B650-4B8C-9839-FB71753F5A0D}"/>
              </a:ext>
            </a:extLst>
          </p:cNvPr>
          <p:cNvSpPr txBox="1"/>
          <p:nvPr/>
        </p:nvSpPr>
        <p:spPr>
          <a:xfrm>
            <a:off x="1382400" y="2358000"/>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65</a:t>
            </a:r>
          </a:p>
        </p:txBody>
      </p:sp>
      <p:sp>
        <p:nvSpPr>
          <p:cNvPr id="119" name="ZoneTexte 118">
            <a:extLst>
              <a:ext uri="{FF2B5EF4-FFF2-40B4-BE49-F238E27FC236}">
                <a16:creationId xmlns:a16="http://schemas.microsoft.com/office/drawing/2014/main" id="{6143492D-675C-4AF5-BFDA-EA1848D490B6}"/>
              </a:ext>
            </a:extLst>
          </p:cNvPr>
          <p:cNvSpPr txBox="1"/>
          <p:nvPr/>
        </p:nvSpPr>
        <p:spPr>
          <a:xfrm>
            <a:off x="1382400" y="2066646"/>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70</a:t>
            </a:r>
          </a:p>
        </p:txBody>
      </p:sp>
      <p:cxnSp>
        <p:nvCxnSpPr>
          <p:cNvPr id="120" name="Connecteur droit 119">
            <a:extLst>
              <a:ext uri="{FF2B5EF4-FFF2-40B4-BE49-F238E27FC236}">
                <a16:creationId xmlns:a16="http://schemas.microsoft.com/office/drawing/2014/main" id="{FBD127A9-AB09-4EAF-B03C-4F86D7303619}"/>
              </a:ext>
            </a:extLst>
          </p:cNvPr>
          <p:cNvCxnSpPr>
            <a:cxnSpLocks/>
          </p:cNvCxnSpPr>
          <p:nvPr/>
        </p:nvCxnSpPr>
        <p:spPr>
          <a:xfrm>
            <a:off x="1896528" y="4462725"/>
            <a:ext cx="3027739" cy="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cxnSp>
        <p:nvCxnSpPr>
          <p:cNvPr id="121" name="Connecteur droit 120">
            <a:extLst>
              <a:ext uri="{FF2B5EF4-FFF2-40B4-BE49-F238E27FC236}">
                <a16:creationId xmlns:a16="http://schemas.microsoft.com/office/drawing/2014/main" id="{505AB80A-F528-41A9-A4B8-BCB5265AB419}"/>
              </a:ext>
            </a:extLst>
          </p:cNvPr>
          <p:cNvCxnSpPr>
            <a:cxnSpLocks/>
          </p:cNvCxnSpPr>
          <p:nvPr/>
        </p:nvCxnSpPr>
        <p:spPr>
          <a:xfrm>
            <a:off x="4914618" y="4473151"/>
            <a:ext cx="9649" cy="1789882"/>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122" name="ZoneTexte 121">
            <a:extLst>
              <a:ext uri="{FF2B5EF4-FFF2-40B4-BE49-F238E27FC236}">
                <a16:creationId xmlns:a16="http://schemas.microsoft.com/office/drawing/2014/main" id="{F172EBB3-157C-4BC2-80BA-25FB74816AF2}"/>
              </a:ext>
            </a:extLst>
          </p:cNvPr>
          <p:cNvSpPr txBox="1"/>
          <p:nvPr/>
        </p:nvSpPr>
        <p:spPr>
          <a:xfrm>
            <a:off x="1010193" y="4320000"/>
            <a:ext cx="321917"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err="1">
                <a:ln>
                  <a:noFill/>
                </a:ln>
                <a:solidFill>
                  <a:srgbClr val="7030A0"/>
                </a:solidFill>
                <a:effectLst/>
                <a:uLnTx/>
                <a:uFillTx/>
                <a:latin typeface="Arial" panose="020B0604020202020204" pitchFamily="34" charset="0"/>
                <a:ea typeface="+mn-ea"/>
                <a:cs typeface="Arial" panose="020B0604020202020204" pitchFamily="34" charset="0"/>
              </a:rPr>
              <a:t>P</a:t>
            </a:r>
            <a:r>
              <a:rPr kumimoji="0" lang="fr-FR" sz="1800" b="1" i="0" u="none" strike="noStrike" kern="1200" cap="none" spc="0" normalizeH="0" baseline="30000" noProof="0" dirty="0" err="1">
                <a:ln>
                  <a:noFill/>
                </a:ln>
                <a:solidFill>
                  <a:srgbClr val="7030A0"/>
                </a:solidFill>
                <a:effectLst/>
                <a:uLnTx/>
                <a:uFillTx/>
                <a:latin typeface="Arial" panose="020B0604020202020204" pitchFamily="34" charset="0"/>
                <a:ea typeface="+mn-ea"/>
                <a:cs typeface="Arial" panose="020B0604020202020204" pitchFamily="34" charset="0"/>
              </a:rPr>
              <a:t>e</a:t>
            </a:r>
            <a:endParaRPr kumimoji="0" lang="fr-FR" sz="1800" b="1" i="0" u="none" strike="noStrike" kern="1200" cap="none" spc="0" normalizeH="0" baseline="3000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
        <p:nvSpPr>
          <p:cNvPr id="4" name="Triangle isocèle 3">
            <a:extLst>
              <a:ext uri="{FF2B5EF4-FFF2-40B4-BE49-F238E27FC236}">
                <a16:creationId xmlns:a16="http://schemas.microsoft.com/office/drawing/2014/main" id="{D05C0C78-2733-4051-ACB7-BC18F3AB5C2E}"/>
              </a:ext>
            </a:extLst>
          </p:cNvPr>
          <p:cNvSpPr/>
          <p:nvPr/>
        </p:nvSpPr>
        <p:spPr>
          <a:xfrm rot="5400000">
            <a:off x="2480400" y="3870000"/>
            <a:ext cx="1800000" cy="3031200"/>
          </a:xfrm>
          <a:prstGeom prst="triangle">
            <a:avLst>
              <a:gd name="adj" fmla="val 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a:ea typeface="+mn-ea"/>
              <a:cs typeface="+mn-cs"/>
            </a:endParaRPr>
          </a:p>
        </p:txBody>
      </p:sp>
      <p:sp>
        <p:nvSpPr>
          <p:cNvPr id="123" name="ZoneTexte 122">
            <a:extLst>
              <a:ext uri="{FF2B5EF4-FFF2-40B4-BE49-F238E27FC236}">
                <a16:creationId xmlns:a16="http://schemas.microsoft.com/office/drawing/2014/main" id="{BECAFC05-00D4-4FB7-9B6B-701E1273D86E}"/>
              </a:ext>
            </a:extLst>
          </p:cNvPr>
          <p:cNvSpPr txBox="1">
            <a:spLocks noChangeArrowheads="1"/>
          </p:cNvSpPr>
          <p:nvPr/>
        </p:nvSpPr>
        <p:spPr bwMode="auto">
          <a:xfrm>
            <a:off x="2096951" y="3401370"/>
            <a:ext cx="4065563" cy="811367"/>
          </a:xfrm>
          <a:prstGeom prst="rect">
            <a:avLst/>
          </a:prstGeom>
          <a:solidFill>
            <a:schemeClr val="bg1">
              <a:alpha val="64000"/>
            </a:schemeClr>
          </a:solidFill>
          <a:ln>
            <a:noFill/>
          </a:ln>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600" b="1" i="0" u="none" strike="noStrike" kern="1200" cap="none" spc="0" normalizeH="0" baseline="0" noProof="0" dirty="0">
                <a:ln>
                  <a:noFill/>
                </a:ln>
                <a:solidFill>
                  <a:schemeClr val="accent5">
                    <a:lumMod val="75000"/>
                  </a:schemeClr>
                </a:solidFill>
                <a:effectLst/>
                <a:uLnTx/>
                <a:uFillTx/>
                <a:latin typeface="Calibri" panose="020F0502020204030204" pitchFamily="34" charset="0"/>
                <a:ea typeface="+mn-ea"/>
                <a:cs typeface="Arial" panose="020B0604020202020204" pitchFamily="34" charset="0"/>
              </a:rPr>
              <a:t>On représente graphiquement le surplus du producteur par la surface délimitée par la courbe d’offre, en dessous du prix du marché.</a:t>
            </a:r>
          </a:p>
        </p:txBody>
      </p:sp>
      <p:cxnSp>
        <p:nvCxnSpPr>
          <p:cNvPr id="5" name="Connecteur droit 4">
            <a:extLst>
              <a:ext uri="{FF2B5EF4-FFF2-40B4-BE49-F238E27FC236}">
                <a16:creationId xmlns:a16="http://schemas.microsoft.com/office/drawing/2014/main" id="{FE611200-1BFE-4516-93B2-EA3CF471A1E9}"/>
              </a:ext>
            </a:extLst>
          </p:cNvPr>
          <p:cNvCxnSpPr>
            <a:cxnSpLocks/>
          </p:cNvCxnSpPr>
          <p:nvPr/>
        </p:nvCxnSpPr>
        <p:spPr>
          <a:xfrm flipV="1">
            <a:off x="2003835" y="2999066"/>
            <a:ext cx="5355636" cy="3240834"/>
          </a:xfrm>
          <a:prstGeom prst="line">
            <a:avLst/>
          </a:prstGeom>
          <a:ln w="317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01EA9094-26F6-438F-A03E-124B8C2402D8}"/>
              </a:ext>
            </a:extLst>
          </p:cNvPr>
          <p:cNvCxnSpPr/>
          <p:nvPr/>
        </p:nvCxnSpPr>
        <p:spPr>
          <a:xfrm>
            <a:off x="2458800" y="4473150"/>
            <a:ext cx="0" cy="1476000"/>
          </a:xfrm>
          <a:prstGeom prst="straightConnector1">
            <a:avLst/>
          </a:prstGeom>
          <a:ln w="19050">
            <a:solidFill>
              <a:schemeClr val="accent5">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Connecteur droit avec flèche 61">
            <a:extLst>
              <a:ext uri="{FF2B5EF4-FFF2-40B4-BE49-F238E27FC236}">
                <a16:creationId xmlns:a16="http://schemas.microsoft.com/office/drawing/2014/main" id="{69C23D65-4032-4F04-9D4B-528A45E52119}"/>
              </a:ext>
            </a:extLst>
          </p:cNvPr>
          <p:cNvCxnSpPr>
            <a:cxnSpLocks/>
          </p:cNvCxnSpPr>
          <p:nvPr/>
        </p:nvCxnSpPr>
        <p:spPr>
          <a:xfrm>
            <a:off x="3427200" y="4473150"/>
            <a:ext cx="0" cy="900000"/>
          </a:xfrm>
          <a:prstGeom prst="straightConnector1">
            <a:avLst/>
          </a:prstGeom>
          <a:ln w="19050">
            <a:solidFill>
              <a:schemeClr val="accent5">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Connecteur droit avec flèche 63">
            <a:extLst>
              <a:ext uri="{FF2B5EF4-FFF2-40B4-BE49-F238E27FC236}">
                <a16:creationId xmlns:a16="http://schemas.microsoft.com/office/drawing/2014/main" id="{2514EBDB-B62A-4DA4-88CD-FB80973E38C7}"/>
              </a:ext>
            </a:extLst>
          </p:cNvPr>
          <p:cNvCxnSpPr>
            <a:cxnSpLocks/>
          </p:cNvCxnSpPr>
          <p:nvPr/>
        </p:nvCxnSpPr>
        <p:spPr>
          <a:xfrm>
            <a:off x="4392000" y="4462409"/>
            <a:ext cx="2586" cy="324000"/>
          </a:xfrm>
          <a:prstGeom prst="straightConnector1">
            <a:avLst/>
          </a:prstGeom>
          <a:ln w="19050">
            <a:solidFill>
              <a:schemeClr val="accent5">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6" name="ZoneTexte 65">
            <a:extLst>
              <a:ext uri="{FF2B5EF4-FFF2-40B4-BE49-F238E27FC236}">
                <a16:creationId xmlns:a16="http://schemas.microsoft.com/office/drawing/2014/main" id="{5439199C-BFFF-46CF-8DE9-1226AC2CA45A}"/>
              </a:ext>
            </a:extLst>
          </p:cNvPr>
          <p:cNvSpPr txBox="1">
            <a:spLocks noChangeArrowheads="1"/>
          </p:cNvSpPr>
          <p:nvPr/>
        </p:nvSpPr>
        <p:spPr bwMode="auto">
          <a:xfrm>
            <a:off x="2026316" y="2020996"/>
            <a:ext cx="4435790" cy="81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accent5">
                    <a:lumMod val="75000"/>
                  </a:schemeClr>
                </a:solidFill>
              </a:rPr>
              <a:t>André réalise un gain puisqu’il vend un manuel d’occasion 30 euros alors qu’il était disposé à le vendre 5 euros. Il a donc gagné 25 euros.</a:t>
            </a:r>
          </a:p>
        </p:txBody>
      </p:sp>
      <p:sp>
        <p:nvSpPr>
          <p:cNvPr id="67" name="ZoneTexte 66">
            <a:extLst>
              <a:ext uri="{FF2B5EF4-FFF2-40B4-BE49-F238E27FC236}">
                <a16:creationId xmlns:a16="http://schemas.microsoft.com/office/drawing/2014/main" id="{E8E96611-12E4-4630-9991-4C7DBCB18966}"/>
              </a:ext>
            </a:extLst>
          </p:cNvPr>
          <p:cNvSpPr txBox="1">
            <a:spLocks noChangeArrowheads="1"/>
          </p:cNvSpPr>
          <p:nvPr/>
        </p:nvSpPr>
        <p:spPr bwMode="auto">
          <a:xfrm>
            <a:off x="2375885" y="2812707"/>
            <a:ext cx="4641578" cy="81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accent5">
                    <a:lumMod val="75000"/>
                  </a:schemeClr>
                </a:solidFill>
              </a:rPr>
              <a:t>Stéphanie réalise un gain puisqu’elle vend un manuel d’occasion 30 euros alors qu’elle était disposée à le vendre 10 euros. Elle a donc gagné 15 euros.</a:t>
            </a:r>
          </a:p>
        </p:txBody>
      </p:sp>
      <p:sp>
        <p:nvSpPr>
          <p:cNvPr id="69" name="ZoneTexte 68">
            <a:extLst>
              <a:ext uri="{FF2B5EF4-FFF2-40B4-BE49-F238E27FC236}">
                <a16:creationId xmlns:a16="http://schemas.microsoft.com/office/drawing/2014/main" id="{BEE41C59-9D24-4BEB-8F21-2E846CC57861}"/>
              </a:ext>
            </a:extLst>
          </p:cNvPr>
          <p:cNvSpPr txBox="1">
            <a:spLocks noChangeArrowheads="1"/>
          </p:cNvSpPr>
          <p:nvPr/>
        </p:nvSpPr>
        <p:spPr bwMode="auto">
          <a:xfrm>
            <a:off x="2706372" y="3625745"/>
            <a:ext cx="4435790" cy="811367"/>
          </a:xfrm>
          <a:prstGeom prst="rect">
            <a:avLst/>
          </a:prstGeom>
          <a:solidFill>
            <a:schemeClr val="bg1">
              <a:alpha val="64000"/>
            </a:schemeClr>
          </a:solidFill>
          <a:ln>
            <a:noFill/>
          </a:ln>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accent5">
                    <a:lumMod val="75000"/>
                  </a:schemeClr>
                </a:solidFill>
              </a:rPr>
              <a:t>Pierre réalise un gain puisqu’il vend un manuel d’occasion 30 euros alors qu’il était disposé à le vendre 25 euros. Il a donc gagné 5 euros.</a:t>
            </a:r>
          </a:p>
        </p:txBody>
      </p:sp>
      <p:sp>
        <p:nvSpPr>
          <p:cNvPr id="11" name="ZoneTexte 10">
            <a:extLst>
              <a:ext uri="{FF2B5EF4-FFF2-40B4-BE49-F238E27FC236}">
                <a16:creationId xmlns:a16="http://schemas.microsoft.com/office/drawing/2014/main" id="{165B7995-6941-4356-9CFB-2180566A19E0}"/>
              </a:ext>
            </a:extLst>
          </p:cNvPr>
          <p:cNvSpPr txBox="1"/>
          <p:nvPr/>
        </p:nvSpPr>
        <p:spPr>
          <a:xfrm>
            <a:off x="2253736" y="5172921"/>
            <a:ext cx="264023" cy="246221"/>
          </a:xfrm>
          <a:prstGeom prst="rect">
            <a:avLst/>
          </a:prstGeom>
          <a:noFill/>
        </p:spPr>
        <p:txBody>
          <a:bodyPr wrap="square" lIns="0" tIns="0" rIns="0" bIns="0" rtlCol="0">
            <a:spAutoFit/>
          </a:bodyPr>
          <a:lstStyle/>
          <a:p>
            <a:r>
              <a:rPr lang="fr-FR" sz="1600" b="1" dirty="0">
                <a:solidFill>
                  <a:schemeClr val="accent5">
                    <a:lumMod val="75000"/>
                  </a:schemeClr>
                </a:solidFill>
                <a:latin typeface="+mn-lt"/>
              </a:rPr>
              <a:t>25</a:t>
            </a:r>
          </a:p>
        </p:txBody>
      </p:sp>
      <p:sp>
        <p:nvSpPr>
          <p:cNvPr id="92" name="ZoneTexte 91">
            <a:extLst>
              <a:ext uri="{FF2B5EF4-FFF2-40B4-BE49-F238E27FC236}">
                <a16:creationId xmlns:a16="http://schemas.microsoft.com/office/drawing/2014/main" id="{E1B391ED-776D-4BD5-BD70-2E5BA8A686BD}"/>
              </a:ext>
            </a:extLst>
          </p:cNvPr>
          <p:cNvSpPr txBox="1"/>
          <p:nvPr/>
        </p:nvSpPr>
        <p:spPr>
          <a:xfrm>
            <a:off x="3168000" y="4803449"/>
            <a:ext cx="254786" cy="246221"/>
          </a:xfrm>
          <a:prstGeom prst="rect">
            <a:avLst/>
          </a:prstGeom>
          <a:noFill/>
        </p:spPr>
        <p:txBody>
          <a:bodyPr wrap="square" lIns="0" tIns="0" rIns="0" bIns="0" rtlCol="0">
            <a:spAutoFit/>
          </a:bodyPr>
          <a:lstStyle/>
          <a:p>
            <a:r>
              <a:rPr lang="fr-FR" sz="1600" b="1" dirty="0">
                <a:solidFill>
                  <a:schemeClr val="accent5">
                    <a:lumMod val="75000"/>
                  </a:schemeClr>
                </a:solidFill>
                <a:latin typeface="+mn-lt"/>
              </a:rPr>
              <a:t>15</a:t>
            </a:r>
          </a:p>
        </p:txBody>
      </p:sp>
      <p:sp>
        <p:nvSpPr>
          <p:cNvPr id="94" name="ZoneTexte 93">
            <a:extLst>
              <a:ext uri="{FF2B5EF4-FFF2-40B4-BE49-F238E27FC236}">
                <a16:creationId xmlns:a16="http://schemas.microsoft.com/office/drawing/2014/main" id="{9104B0AA-8C4A-422C-9640-A904DA9B6254}"/>
              </a:ext>
            </a:extLst>
          </p:cNvPr>
          <p:cNvSpPr txBox="1"/>
          <p:nvPr/>
        </p:nvSpPr>
        <p:spPr>
          <a:xfrm>
            <a:off x="4248000" y="4505310"/>
            <a:ext cx="138197" cy="246221"/>
          </a:xfrm>
          <a:prstGeom prst="rect">
            <a:avLst/>
          </a:prstGeom>
          <a:noFill/>
        </p:spPr>
        <p:txBody>
          <a:bodyPr wrap="square" lIns="0" tIns="0" rIns="0" bIns="0" rtlCol="0">
            <a:spAutoFit/>
          </a:bodyPr>
          <a:lstStyle/>
          <a:p>
            <a:r>
              <a:rPr lang="fr-FR" sz="1600" b="1" dirty="0">
                <a:solidFill>
                  <a:schemeClr val="accent5">
                    <a:lumMod val="75000"/>
                  </a:schemeClr>
                </a:solidFill>
                <a:latin typeface="+mn-lt"/>
              </a:rPr>
              <a:t>5</a:t>
            </a:r>
          </a:p>
        </p:txBody>
      </p:sp>
    </p:spTree>
    <p:custDataLst>
      <p:tags r:id="rId1"/>
    </p:custDataLst>
    <p:extLst>
      <p:ext uri="{BB962C8B-B14F-4D97-AF65-F5344CB8AC3E}">
        <p14:creationId xmlns:p14="http://schemas.microsoft.com/office/powerpoint/2010/main" val="573562784"/>
      </p:ext>
    </p:extLst>
  </p:cSld>
  <p:clrMapOvr>
    <a:masterClrMapping/>
  </p:clrMapOvr>
  <mc:AlternateContent xmlns:mc="http://schemas.openxmlformats.org/markup-compatibility/2006" xmlns:p14="http://schemas.microsoft.com/office/powerpoint/2010/main">
    <mc:Choice Requires="p14">
      <p:transition spd="slow" p14:dur="2000" advTm="25270"/>
    </mc:Choice>
    <mc:Fallback xmlns="">
      <p:transition spd="slow" advTm="252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20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6"/>
                                        </p:tgtEl>
                                        <p:attrNameLst>
                                          <p:attrName>style.visibility</p:attrName>
                                        </p:attrNameLst>
                                      </p:cBhvr>
                                      <p:to>
                                        <p:strVal val="visible"/>
                                      </p:to>
                                    </p:set>
                                    <p:animEffect transition="in" filter="fade">
                                      <p:cBhvr>
                                        <p:cTn id="13" dur="2000"/>
                                        <p:tgtEl>
                                          <p:spTgt spid="66"/>
                                        </p:tgtEl>
                                      </p:cBhvr>
                                    </p:animEffect>
                                  </p:childTnLst>
                                </p:cTn>
                              </p:par>
                            </p:childTnLst>
                          </p:cTn>
                        </p:par>
                        <p:par>
                          <p:cTn id="14" fill="hold">
                            <p:stCondLst>
                              <p:cond delay="2000"/>
                            </p:stCondLst>
                            <p:childTnLst>
                              <p:par>
                                <p:cTn id="15" presetID="10" presetClass="entr" presetSubtype="0" fill="hold" nodeType="afterEffect">
                                  <p:stCondLst>
                                    <p:cond delay="1000"/>
                                  </p:stCondLst>
                                  <p:childTnLst>
                                    <p:set>
                                      <p:cBhvr>
                                        <p:cTn id="16" dur="1" fill="hold">
                                          <p:stCondLst>
                                            <p:cond delay="0"/>
                                          </p:stCondLst>
                                        </p:cTn>
                                        <p:tgtEl>
                                          <p:spTgt spid="62"/>
                                        </p:tgtEl>
                                        <p:attrNameLst>
                                          <p:attrName>style.visibility</p:attrName>
                                        </p:attrNameLst>
                                      </p:cBhvr>
                                      <p:to>
                                        <p:strVal val="visible"/>
                                      </p:to>
                                    </p:set>
                                    <p:animEffect transition="in" filter="fade">
                                      <p:cBhvr>
                                        <p:cTn id="17" dur="2000"/>
                                        <p:tgtEl>
                                          <p:spTgt spid="62"/>
                                        </p:tgtEl>
                                      </p:cBhvr>
                                    </p:animEffect>
                                  </p:childTnLst>
                                </p:cTn>
                              </p:par>
                              <p:par>
                                <p:cTn id="18" presetID="10" presetClass="entr" presetSubtype="0" fill="hold" grpId="0" nodeType="withEffect">
                                  <p:stCondLst>
                                    <p:cond delay="1000"/>
                                  </p:stCondLst>
                                  <p:childTnLst>
                                    <p:set>
                                      <p:cBhvr>
                                        <p:cTn id="19" dur="1" fill="hold">
                                          <p:stCondLst>
                                            <p:cond delay="0"/>
                                          </p:stCondLst>
                                        </p:cTn>
                                        <p:tgtEl>
                                          <p:spTgt spid="92"/>
                                        </p:tgtEl>
                                        <p:attrNameLst>
                                          <p:attrName>style.visibility</p:attrName>
                                        </p:attrNameLst>
                                      </p:cBhvr>
                                      <p:to>
                                        <p:strVal val="visible"/>
                                      </p:to>
                                    </p:set>
                                    <p:animEffect transition="in" filter="fade">
                                      <p:cBhvr>
                                        <p:cTn id="20" dur="2000"/>
                                        <p:tgtEl>
                                          <p:spTgt spid="92"/>
                                        </p:tgtEl>
                                      </p:cBhvr>
                                    </p:animEffect>
                                  </p:childTnLst>
                                </p:cTn>
                              </p:par>
                              <p:par>
                                <p:cTn id="21" presetID="10" presetClass="entr" presetSubtype="0" fill="hold" grpId="0" nodeType="withEffect">
                                  <p:stCondLst>
                                    <p:cond delay="1000"/>
                                  </p:stCondLst>
                                  <p:childTnLst>
                                    <p:set>
                                      <p:cBhvr>
                                        <p:cTn id="22" dur="1" fill="hold">
                                          <p:stCondLst>
                                            <p:cond delay="0"/>
                                          </p:stCondLst>
                                        </p:cTn>
                                        <p:tgtEl>
                                          <p:spTgt spid="67"/>
                                        </p:tgtEl>
                                        <p:attrNameLst>
                                          <p:attrName>style.visibility</p:attrName>
                                        </p:attrNameLst>
                                      </p:cBhvr>
                                      <p:to>
                                        <p:strVal val="visible"/>
                                      </p:to>
                                    </p:set>
                                    <p:animEffect transition="in" filter="fade">
                                      <p:cBhvr>
                                        <p:cTn id="23" dur="2000"/>
                                        <p:tgtEl>
                                          <p:spTgt spid="67"/>
                                        </p:tgtEl>
                                      </p:cBhvr>
                                    </p:animEffect>
                                  </p:childTnLst>
                                </p:cTn>
                              </p:par>
                            </p:childTnLst>
                          </p:cTn>
                        </p:par>
                        <p:par>
                          <p:cTn id="24" fill="hold">
                            <p:stCondLst>
                              <p:cond delay="5000"/>
                            </p:stCondLst>
                            <p:childTnLst>
                              <p:par>
                                <p:cTn id="25" presetID="10" presetClass="entr" presetSubtype="0" fill="hold" nodeType="afterEffect">
                                  <p:stCondLst>
                                    <p:cond delay="1000"/>
                                  </p:stCondLst>
                                  <p:childTnLst>
                                    <p:set>
                                      <p:cBhvr>
                                        <p:cTn id="26" dur="1" fill="hold">
                                          <p:stCondLst>
                                            <p:cond delay="0"/>
                                          </p:stCondLst>
                                        </p:cTn>
                                        <p:tgtEl>
                                          <p:spTgt spid="64"/>
                                        </p:tgtEl>
                                        <p:attrNameLst>
                                          <p:attrName>style.visibility</p:attrName>
                                        </p:attrNameLst>
                                      </p:cBhvr>
                                      <p:to>
                                        <p:strVal val="visible"/>
                                      </p:to>
                                    </p:set>
                                    <p:animEffect transition="in" filter="fade">
                                      <p:cBhvr>
                                        <p:cTn id="27" dur="2000"/>
                                        <p:tgtEl>
                                          <p:spTgt spid="64"/>
                                        </p:tgtEl>
                                      </p:cBhvr>
                                    </p:animEffect>
                                  </p:childTnLst>
                                </p:cTn>
                              </p:par>
                              <p:par>
                                <p:cTn id="28" presetID="10" presetClass="entr" presetSubtype="0" fill="hold" grpId="0" nodeType="withEffect">
                                  <p:stCondLst>
                                    <p:cond delay="1000"/>
                                  </p:stCondLst>
                                  <p:childTnLst>
                                    <p:set>
                                      <p:cBhvr>
                                        <p:cTn id="29" dur="1" fill="hold">
                                          <p:stCondLst>
                                            <p:cond delay="0"/>
                                          </p:stCondLst>
                                        </p:cTn>
                                        <p:tgtEl>
                                          <p:spTgt spid="94"/>
                                        </p:tgtEl>
                                        <p:attrNameLst>
                                          <p:attrName>style.visibility</p:attrName>
                                        </p:attrNameLst>
                                      </p:cBhvr>
                                      <p:to>
                                        <p:strVal val="visible"/>
                                      </p:to>
                                    </p:set>
                                    <p:animEffect transition="in" filter="fade">
                                      <p:cBhvr>
                                        <p:cTn id="30" dur="2000"/>
                                        <p:tgtEl>
                                          <p:spTgt spid="94"/>
                                        </p:tgtEl>
                                      </p:cBhvr>
                                    </p:animEffect>
                                  </p:childTnLst>
                                </p:cTn>
                              </p:par>
                              <p:par>
                                <p:cTn id="31" presetID="10" presetClass="entr" presetSubtype="0" fill="hold" grpId="0" nodeType="withEffect">
                                  <p:stCondLst>
                                    <p:cond delay="1000"/>
                                  </p:stCondLst>
                                  <p:childTnLst>
                                    <p:set>
                                      <p:cBhvr>
                                        <p:cTn id="32" dur="1" fill="hold">
                                          <p:stCondLst>
                                            <p:cond delay="0"/>
                                          </p:stCondLst>
                                        </p:cTn>
                                        <p:tgtEl>
                                          <p:spTgt spid="69"/>
                                        </p:tgtEl>
                                        <p:attrNameLst>
                                          <p:attrName>style.visibility</p:attrName>
                                        </p:attrNameLst>
                                      </p:cBhvr>
                                      <p:to>
                                        <p:strVal val="visible"/>
                                      </p:to>
                                    </p:set>
                                    <p:animEffect transition="in" filter="fade">
                                      <p:cBhvr>
                                        <p:cTn id="33" dur="2000"/>
                                        <p:tgtEl>
                                          <p:spTgt spid="69"/>
                                        </p:tgtEl>
                                      </p:cBhvr>
                                    </p:animEffect>
                                  </p:childTnLst>
                                </p:cTn>
                              </p:par>
                            </p:childTnLst>
                          </p:cTn>
                        </p:par>
                        <p:par>
                          <p:cTn id="34" fill="hold">
                            <p:stCondLst>
                              <p:cond delay="8000"/>
                            </p:stCondLst>
                            <p:childTnLst>
                              <p:par>
                                <p:cTn id="35" presetID="10" presetClass="exit" presetSubtype="0" fill="hold" nodeType="afterEffect">
                                  <p:stCondLst>
                                    <p:cond delay="2000"/>
                                  </p:stCondLst>
                                  <p:childTnLst>
                                    <p:animEffect transition="out" filter="fade">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par>
                                <p:cTn id="38" presetID="10" presetClass="exit" presetSubtype="0" fill="hold" grpId="1" nodeType="withEffect">
                                  <p:stCondLst>
                                    <p:cond delay="2000"/>
                                  </p:stCondLst>
                                  <p:childTnLst>
                                    <p:animEffect transition="out" filter="fade">
                                      <p:cBhvr>
                                        <p:cTn id="39" dur="500"/>
                                        <p:tgtEl>
                                          <p:spTgt spid="11"/>
                                        </p:tgtEl>
                                      </p:cBhvr>
                                    </p:animEffect>
                                    <p:set>
                                      <p:cBhvr>
                                        <p:cTn id="40" dur="1" fill="hold">
                                          <p:stCondLst>
                                            <p:cond delay="499"/>
                                          </p:stCondLst>
                                        </p:cTn>
                                        <p:tgtEl>
                                          <p:spTgt spid="11"/>
                                        </p:tgtEl>
                                        <p:attrNameLst>
                                          <p:attrName>style.visibility</p:attrName>
                                        </p:attrNameLst>
                                      </p:cBhvr>
                                      <p:to>
                                        <p:strVal val="hidden"/>
                                      </p:to>
                                    </p:set>
                                  </p:childTnLst>
                                </p:cTn>
                              </p:par>
                              <p:par>
                                <p:cTn id="41" presetID="10" presetClass="exit" presetSubtype="0" fill="hold" grpId="1" nodeType="withEffect">
                                  <p:stCondLst>
                                    <p:cond delay="2000"/>
                                  </p:stCondLst>
                                  <p:childTnLst>
                                    <p:animEffect transition="out" filter="fade">
                                      <p:cBhvr>
                                        <p:cTn id="42" dur="500"/>
                                        <p:tgtEl>
                                          <p:spTgt spid="66"/>
                                        </p:tgtEl>
                                      </p:cBhvr>
                                    </p:animEffect>
                                    <p:set>
                                      <p:cBhvr>
                                        <p:cTn id="43" dur="1" fill="hold">
                                          <p:stCondLst>
                                            <p:cond delay="499"/>
                                          </p:stCondLst>
                                        </p:cTn>
                                        <p:tgtEl>
                                          <p:spTgt spid="66"/>
                                        </p:tgtEl>
                                        <p:attrNameLst>
                                          <p:attrName>style.visibility</p:attrName>
                                        </p:attrNameLst>
                                      </p:cBhvr>
                                      <p:to>
                                        <p:strVal val="hidden"/>
                                      </p:to>
                                    </p:set>
                                  </p:childTnLst>
                                </p:cTn>
                              </p:par>
                              <p:par>
                                <p:cTn id="44" presetID="10" presetClass="exit" presetSubtype="0" fill="hold" nodeType="withEffect">
                                  <p:stCondLst>
                                    <p:cond delay="2000"/>
                                  </p:stCondLst>
                                  <p:childTnLst>
                                    <p:animEffect transition="out" filter="fade">
                                      <p:cBhvr>
                                        <p:cTn id="45" dur="500"/>
                                        <p:tgtEl>
                                          <p:spTgt spid="62"/>
                                        </p:tgtEl>
                                      </p:cBhvr>
                                    </p:animEffect>
                                    <p:set>
                                      <p:cBhvr>
                                        <p:cTn id="46" dur="1" fill="hold">
                                          <p:stCondLst>
                                            <p:cond delay="499"/>
                                          </p:stCondLst>
                                        </p:cTn>
                                        <p:tgtEl>
                                          <p:spTgt spid="62"/>
                                        </p:tgtEl>
                                        <p:attrNameLst>
                                          <p:attrName>style.visibility</p:attrName>
                                        </p:attrNameLst>
                                      </p:cBhvr>
                                      <p:to>
                                        <p:strVal val="hidden"/>
                                      </p:to>
                                    </p:set>
                                  </p:childTnLst>
                                </p:cTn>
                              </p:par>
                              <p:par>
                                <p:cTn id="47" presetID="10" presetClass="exit" presetSubtype="0" fill="hold" grpId="1" nodeType="withEffect">
                                  <p:stCondLst>
                                    <p:cond delay="2000"/>
                                  </p:stCondLst>
                                  <p:childTnLst>
                                    <p:animEffect transition="out" filter="fade">
                                      <p:cBhvr>
                                        <p:cTn id="48" dur="500"/>
                                        <p:tgtEl>
                                          <p:spTgt spid="92"/>
                                        </p:tgtEl>
                                      </p:cBhvr>
                                    </p:animEffect>
                                    <p:set>
                                      <p:cBhvr>
                                        <p:cTn id="49" dur="1" fill="hold">
                                          <p:stCondLst>
                                            <p:cond delay="499"/>
                                          </p:stCondLst>
                                        </p:cTn>
                                        <p:tgtEl>
                                          <p:spTgt spid="92"/>
                                        </p:tgtEl>
                                        <p:attrNameLst>
                                          <p:attrName>style.visibility</p:attrName>
                                        </p:attrNameLst>
                                      </p:cBhvr>
                                      <p:to>
                                        <p:strVal val="hidden"/>
                                      </p:to>
                                    </p:set>
                                  </p:childTnLst>
                                </p:cTn>
                              </p:par>
                              <p:par>
                                <p:cTn id="50" presetID="10" presetClass="exit" presetSubtype="0" fill="hold" grpId="1" nodeType="withEffect">
                                  <p:stCondLst>
                                    <p:cond delay="2000"/>
                                  </p:stCondLst>
                                  <p:childTnLst>
                                    <p:animEffect transition="out" filter="fade">
                                      <p:cBhvr>
                                        <p:cTn id="51" dur="500"/>
                                        <p:tgtEl>
                                          <p:spTgt spid="67"/>
                                        </p:tgtEl>
                                      </p:cBhvr>
                                    </p:animEffect>
                                    <p:set>
                                      <p:cBhvr>
                                        <p:cTn id="52" dur="1" fill="hold">
                                          <p:stCondLst>
                                            <p:cond delay="499"/>
                                          </p:stCondLst>
                                        </p:cTn>
                                        <p:tgtEl>
                                          <p:spTgt spid="67"/>
                                        </p:tgtEl>
                                        <p:attrNameLst>
                                          <p:attrName>style.visibility</p:attrName>
                                        </p:attrNameLst>
                                      </p:cBhvr>
                                      <p:to>
                                        <p:strVal val="hidden"/>
                                      </p:to>
                                    </p:set>
                                  </p:childTnLst>
                                </p:cTn>
                              </p:par>
                              <p:par>
                                <p:cTn id="53" presetID="10" presetClass="exit" presetSubtype="0" fill="hold" grpId="1" nodeType="withEffect">
                                  <p:stCondLst>
                                    <p:cond delay="2000"/>
                                  </p:stCondLst>
                                  <p:childTnLst>
                                    <p:animEffect transition="out" filter="fade">
                                      <p:cBhvr>
                                        <p:cTn id="54" dur="500"/>
                                        <p:tgtEl>
                                          <p:spTgt spid="94"/>
                                        </p:tgtEl>
                                      </p:cBhvr>
                                    </p:animEffect>
                                    <p:set>
                                      <p:cBhvr>
                                        <p:cTn id="55" dur="1" fill="hold">
                                          <p:stCondLst>
                                            <p:cond delay="499"/>
                                          </p:stCondLst>
                                        </p:cTn>
                                        <p:tgtEl>
                                          <p:spTgt spid="94"/>
                                        </p:tgtEl>
                                        <p:attrNameLst>
                                          <p:attrName>style.visibility</p:attrName>
                                        </p:attrNameLst>
                                      </p:cBhvr>
                                      <p:to>
                                        <p:strVal val="hidden"/>
                                      </p:to>
                                    </p:set>
                                  </p:childTnLst>
                                </p:cTn>
                              </p:par>
                              <p:par>
                                <p:cTn id="56" presetID="10" presetClass="exit" presetSubtype="0" fill="hold" grpId="1" nodeType="withEffect">
                                  <p:stCondLst>
                                    <p:cond delay="2000"/>
                                  </p:stCondLst>
                                  <p:childTnLst>
                                    <p:animEffect transition="out" filter="fade">
                                      <p:cBhvr>
                                        <p:cTn id="57" dur="500"/>
                                        <p:tgtEl>
                                          <p:spTgt spid="69"/>
                                        </p:tgtEl>
                                      </p:cBhvr>
                                    </p:animEffect>
                                    <p:set>
                                      <p:cBhvr>
                                        <p:cTn id="58" dur="1" fill="hold">
                                          <p:stCondLst>
                                            <p:cond delay="499"/>
                                          </p:stCondLst>
                                        </p:cTn>
                                        <p:tgtEl>
                                          <p:spTgt spid="69"/>
                                        </p:tgtEl>
                                        <p:attrNameLst>
                                          <p:attrName>style.visibility</p:attrName>
                                        </p:attrNameLst>
                                      </p:cBhvr>
                                      <p:to>
                                        <p:strVal val="hidden"/>
                                      </p:to>
                                    </p:set>
                                  </p:childTnLst>
                                </p:cTn>
                              </p:par>
                              <p:par>
                                <p:cTn id="59" presetID="10" presetClass="exit" presetSubtype="0" fill="hold" nodeType="withEffect">
                                  <p:stCondLst>
                                    <p:cond delay="2000"/>
                                  </p:stCondLst>
                                  <p:childTnLst>
                                    <p:animEffect transition="out" filter="fade">
                                      <p:cBhvr>
                                        <p:cTn id="60" dur="500"/>
                                        <p:tgtEl>
                                          <p:spTgt spid="64"/>
                                        </p:tgtEl>
                                      </p:cBhvr>
                                    </p:animEffect>
                                    <p:set>
                                      <p:cBhvr>
                                        <p:cTn id="61" dur="1" fill="hold">
                                          <p:stCondLst>
                                            <p:cond delay="499"/>
                                          </p:stCondLst>
                                        </p:cTn>
                                        <p:tgtEl>
                                          <p:spTgt spid="64"/>
                                        </p:tgtEl>
                                        <p:attrNameLst>
                                          <p:attrName>style.visibility</p:attrName>
                                        </p:attrNameLst>
                                      </p:cBhvr>
                                      <p:to>
                                        <p:strVal val="hidden"/>
                                      </p:to>
                                    </p:set>
                                  </p:childTnLst>
                                </p:cTn>
                              </p:par>
                            </p:childTnLst>
                          </p:cTn>
                        </p:par>
                        <p:par>
                          <p:cTn id="62" fill="hold">
                            <p:stCondLst>
                              <p:cond delay="10500"/>
                            </p:stCondLst>
                            <p:childTnLst>
                              <p:par>
                                <p:cTn id="63" presetID="26" presetClass="entr" presetSubtype="0" fill="hold" grpId="0" nodeType="afterEffect">
                                  <p:stCondLst>
                                    <p:cond delay="1000"/>
                                  </p:stCondLst>
                                  <p:childTnLst>
                                    <p:set>
                                      <p:cBhvr>
                                        <p:cTn id="64" dur="1" fill="hold">
                                          <p:stCondLst>
                                            <p:cond delay="0"/>
                                          </p:stCondLst>
                                        </p:cTn>
                                        <p:tgtEl>
                                          <p:spTgt spid="4"/>
                                        </p:tgtEl>
                                        <p:attrNameLst>
                                          <p:attrName>style.visibility</p:attrName>
                                        </p:attrNameLst>
                                      </p:cBhvr>
                                      <p:to>
                                        <p:strVal val="visible"/>
                                      </p:to>
                                    </p:set>
                                    <p:animEffect transition="in" filter="wipe(down)">
                                      <p:cBhvr>
                                        <p:cTn id="65" dur="580">
                                          <p:stCondLst>
                                            <p:cond delay="0"/>
                                          </p:stCondLst>
                                        </p:cTn>
                                        <p:tgtEl>
                                          <p:spTgt spid="4"/>
                                        </p:tgtEl>
                                      </p:cBhvr>
                                    </p:animEffect>
                                    <p:anim calcmode="lin" valueType="num">
                                      <p:cBhvr>
                                        <p:cTn id="6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71" dur="26">
                                          <p:stCondLst>
                                            <p:cond delay="650"/>
                                          </p:stCondLst>
                                        </p:cTn>
                                        <p:tgtEl>
                                          <p:spTgt spid="4"/>
                                        </p:tgtEl>
                                      </p:cBhvr>
                                      <p:to x="100000" y="60000"/>
                                    </p:animScale>
                                    <p:animScale>
                                      <p:cBhvr>
                                        <p:cTn id="72" dur="166" decel="50000">
                                          <p:stCondLst>
                                            <p:cond delay="676"/>
                                          </p:stCondLst>
                                        </p:cTn>
                                        <p:tgtEl>
                                          <p:spTgt spid="4"/>
                                        </p:tgtEl>
                                      </p:cBhvr>
                                      <p:to x="100000" y="100000"/>
                                    </p:animScale>
                                    <p:animScale>
                                      <p:cBhvr>
                                        <p:cTn id="73" dur="26">
                                          <p:stCondLst>
                                            <p:cond delay="1312"/>
                                          </p:stCondLst>
                                        </p:cTn>
                                        <p:tgtEl>
                                          <p:spTgt spid="4"/>
                                        </p:tgtEl>
                                      </p:cBhvr>
                                      <p:to x="100000" y="80000"/>
                                    </p:animScale>
                                    <p:animScale>
                                      <p:cBhvr>
                                        <p:cTn id="74" dur="166" decel="50000">
                                          <p:stCondLst>
                                            <p:cond delay="1338"/>
                                          </p:stCondLst>
                                        </p:cTn>
                                        <p:tgtEl>
                                          <p:spTgt spid="4"/>
                                        </p:tgtEl>
                                      </p:cBhvr>
                                      <p:to x="100000" y="100000"/>
                                    </p:animScale>
                                    <p:animScale>
                                      <p:cBhvr>
                                        <p:cTn id="75" dur="26">
                                          <p:stCondLst>
                                            <p:cond delay="1642"/>
                                          </p:stCondLst>
                                        </p:cTn>
                                        <p:tgtEl>
                                          <p:spTgt spid="4"/>
                                        </p:tgtEl>
                                      </p:cBhvr>
                                      <p:to x="100000" y="90000"/>
                                    </p:animScale>
                                    <p:animScale>
                                      <p:cBhvr>
                                        <p:cTn id="76" dur="166" decel="50000">
                                          <p:stCondLst>
                                            <p:cond delay="1668"/>
                                          </p:stCondLst>
                                        </p:cTn>
                                        <p:tgtEl>
                                          <p:spTgt spid="4"/>
                                        </p:tgtEl>
                                      </p:cBhvr>
                                      <p:to x="100000" y="100000"/>
                                    </p:animScale>
                                    <p:animScale>
                                      <p:cBhvr>
                                        <p:cTn id="77" dur="26">
                                          <p:stCondLst>
                                            <p:cond delay="1808"/>
                                          </p:stCondLst>
                                        </p:cTn>
                                        <p:tgtEl>
                                          <p:spTgt spid="4"/>
                                        </p:tgtEl>
                                      </p:cBhvr>
                                      <p:to x="100000" y="95000"/>
                                    </p:animScale>
                                    <p:animScale>
                                      <p:cBhvr>
                                        <p:cTn id="78" dur="166" decel="50000">
                                          <p:stCondLst>
                                            <p:cond delay="1834"/>
                                          </p:stCondLst>
                                        </p:cTn>
                                        <p:tgtEl>
                                          <p:spTgt spid="4"/>
                                        </p:tgtEl>
                                      </p:cBhvr>
                                      <p:to x="100000" y="100000"/>
                                    </p:animScale>
                                  </p:childTnLst>
                                </p:cTn>
                              </p:par>
                            </p:childTnLst>
                          </p:cTn>
                        </p:par>
                        <p:par>
                          <p:cTn id="79" fill="hold">
                            <p:stCondLst>
                              <p:cond delay="13500"/>
                            </p:stCondLst>
                            <p:childTnLst>
                              <p:par>
                                <p:cTn id="80" presetID="10" presetClass="entr" presetSubtype="0" fill="hold" grpId="0" nodeType="afterEffect">
                                  <p:stCondLst>
                                    <p:cond delay="1000"/>
                                  </p:stCondLst>
                                  <p:childTnLst>
                                    <p:set>
                                      <p:cBhvr>
                                        <p:cTn id="81" dur="1" fill="hold">
                                          <p:stCondLst>
                                            <p:cond delay="0"/>
                                          </p:stCondLst>
                                        </p:cTn>
                                        <p:tgtEl>
                                          <p:spTgt spid="123"/>
                                        </p:tgtEl>
                                        <p:attrNameLst>
                                          <p:attrName>style.visibility</p:attrName>
                                        </p:attrNameLst>
                                      </p:cBhvr>
                                      <p:to>
                                        <p:strVal val="visible"/>
                                      </p:to>
                                    </p:set>
                                    <p:animEffect transition="in" filter="fade">
                                      <p:cBhvr>
                                        <p:cTn id="82" dur="20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3" grpId="0" animBg="1"/>
      <p:bldP spid="66" grpId="0"/>
      <p:bldP spid="66" grpId="1"/>
      <p:bldP spid="67" grpId="0"/>
      <p:bldP spid="67" grpId="1"/>
      <p:bldP spid="69" grpId="0" animBg="1"/>
      <p:bldP spid="69" grpId="1" animBg="1"/>
      <p:bldP spid="11" grpId="0"/>
      <p:bldP spid="11" grpId="1"/>
      <p:bldP spid="92" grpId="0"/>
      <p:bldP spid="92" grpId="1"/>
      <p:bldP spid="94" grpId="0"/>
      <p:bldP spid="94"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riangle isocèle 166">
            <a:extLst>
              <a:ext uri="{FF2B5EF4-FFF2-40B4-BE49-F238E27FC236}">
                <a16:creationId xmlns:a16="http://schemas.microsoft.com/office/drawing/2014/main" id="{20AEF343-92DC-404D-8436-4ED5FCE22C43}"/>
              </a:ext>
            </a:extLst>
          </p:cNvPr>
          <p:cNvSpPr/>
          <p:nvPr/>
        </p:nvSpPr>
        <p:spPr>
          <a:xfrm rot="5400000">
            <a:off x="2502040" y="3869974"/>
            <a:ext cx="1800000" cy="3060000"/>
          </a:xfrm>
          <a:custGeom>
            <a:avLst/>
            <a:gdLst>
              <a:gd name="connsiteX0" fmla="*/ 0 w 1800000"/>
              <a:gd name="connsiteY0" fmla="*/ 3031200 h 3031200"/>
              <a:gd name="connsiteX1" fmla="*/ 0 w 1800000"/>
              <a:gd name="connsiteY1" fmla="*/ 0 h 3031200"/>
              <a:gd name="connsiteX2" fmla="*/ 1800000 w 1800000"/>
              <a:gd name="connsiteY2" fmla="*/ 3031200 h 3031200"/>
              <a:gd name="connsiteX3" fmla="*/ 0 w 1800000"/>
              <a:gd name="connsiteY3" fmla="*/ 3031200 h 3031200"/>
              <a:gd name="connsiteX0" fmla="*/ 0 w 1818288"/>
              <a:gd name="connsiteY0" fmla="*/ 3031200 h 3031200"/>
              <a:gd name="connsiteX1" fmla="*/ 0 w 1818288"/>
              <a:gd name="connsiteY1" fmla="*/ 0 h 3031200"/>
              <a:gd name="connsiteX2" fmla="*/ 1818288 w 1818288"/>
              <a:gd name="connsiteY2" fmla="*/ 2985480 h 3031200"/>
              <a:gd name="connsiteX3" fmla="*/ 0 w 1818288"/>
              <a:gd name="connsiteY3" fmla="*/ 3031200 h 3031200"/>
              <a:gd name="connsiteX0" fmla="*/ 0 w 1818288"/>
              <a:gd name="connsiteY0" fmla="*/ 3031200 h 3040344"/>
              <a:gd name="connsiteX1" fmla="*/ 0 w 1818288"/>
              <a:gd name="connsiteY1" fmla="*/ 0 h 3040344"/>
              <a:gd name="connsiteX2" fmla="*/ 1818288 w 1818288"/>
              <a:gd name="connsiteY2" fmla="*/ 3040344 h 3040344"/>
              <a:gd name="connsiteX3" fmla="*/ 0 w 1818288"/>
              <a:gd name="connsiteY3" fmla="*/ 3031200 h 3040344"/>
            </a:gdLst>
            <a:ahLst/>
            <a:cxnLst>
              <a:cxn ang="0">
                <a:pos x="connsiteX0" y="connsiteY0"/>
              </a:cxn>
              <a:cxn ang="0">
                <a:pos x="connsiteX1" y="connsiteY1"/>
              </a:cxn>
              <a:cxn ang="0">
                <a:pos x="connsiteX2" y="connsiteY2"/>
              </a:cxn>
              <a:cxn ang="0">
                <a:pos x="connsiteX3" y="connsiteY3"/>
              </a:cxn>
            </a:cxnLst>
            <a:rect l="l" t="t" r="r" b="b"/>
            <a:pathLst>
              <a:path w="1818288" h="3040344">
                <a:moveTo>
                  <a:pt x="0" y="3031200"/>
                </a:moveTo>
                <a:lnTo>
                  <a:pt x="0" y="0"/>
                </a:lnTo>
                <a:lnTo>
                  <a:pt x="1818288" y="3040344"/>
                </a:lnTo>
                <a:lnTo>
                  <a:pt x="0" y="303120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a:ea typeface="+mn-ea"/>
              <a:cs typeface="+mn-cs"/>
            </a:endParaRPr>
          </a:p>
        </p:txBody>
      </p:sp>
      <p:sp>
        <p:nvSpPr>
          <p:cNvPr id="6147" name="Titre 1">
            <a:extLst>
              <a:ext uri="{FF2B5EF4-FFF2-40B4-BE49-F238E27FC236}">
                <a16:creationId xmlns:a16="http://schemas.microsoft.com/office/drawing/2014/main" id="{27BD131E-F6B4-44F0-A2E5-4F42B7254C45}"/>
              </a:ext>
            </a:extLst>
          </p:cNvPr>
          <p:cNvSpPr>
            <a:spLocks noGrp="1"/>
          </p:cNvSpPr>
          <p:nvPr>
            <p:ph type="ctrTitle"/>
          </p:nvPr>
        </p:nvSpPr>
        <p:spPr>
          <a:xfrm>
            <a:off x="0" y="0"/>
            <a:ext cx="9144000" cy="648000"/>
          </a:xfrm>
          <a:solidFill>
            <a:schemeClr val="tx1">
              <a:lumMod val="65000"/>
              <a:lumOff val="35000"/>
            </a:schemeClr>
          </a:solidFill>
        </p:spPr>
        <p:txBody>
          <a:bodyPr/>
          <a:lstStyle/>
          <a:p>
            <a:pPr eaLnBrk="1" hangingPunct="1"/>
            <a:r>
              <a:rPr lang="fr-FR" altLang="fr-FR" sz="3600" b="1" dirty="0">
                <a:solidFill>
                  <a:schemeClr val="bg1"/>
                </a:solidFill>
              </a:rPr>
              <a:t>Le surplus total</a:t>
            </a:r>
          </a:p>
        </p:txBody>
      </p:sp>
      <p:sp>
        <p:nvSpPr>
          <p:cNvPr id="57" name="ZoneTexte 56">
            <a:extLst>
              <a:ext uri="{FF2B5EF4-FFF2-40B4-BE49-F238E27FC236}">
                <a16:creationId xmlns:a16="http://schemas.microsoft.com/office/drawing/2014/main" id="{6CD54B7E-BCB3-4660-AC79-4653F2A3266B}"/>
              </a:ext>
            </a:extLst>
          </p:cNvPr>
          <p:cNvSpPr txBox="1">
            <a:spLocks noChangeArrowheads="1"/>
          </p:cNvSpPr>
          <p:nvPr/>
        </p:nvSpPr>
        <p:spPr bwMode="auto">
          <a:xfrm>
            <a:off x="2340000" y="868536"/>
            <a:ext cx="6672061" cy="1303809"/>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0" eaLnBrk="1" hangingPunct="1">
              <a:spcBef>
                <a:spcPct val="0"/>
              </a:spcBef>
              <a:buNone/>
              <a:defRPr/>
            </a:pPr>
            <a:r>
              <a:rPr lang="fr-FR" altLang="fr-FR" sz="2000" b="1" i="1" dirty="0">
                <a:solidFill>
                  <a:prstClr val="black"/>
                </a:solidFill>
              </a:rPr>
              <a:t>Les gains à l’échange correspondent aux avantages que l’échange procure aux demandeurs et aux offreurs. Ces gains à l’échange correspondent à la somme du surplus des consommateurs et du surplus des producteurs.</a:t>
            </a:r>
            <a:endParaRPr kumimoji="0" lang="fr-FR" altLang="fr-FR" sz="2000" b="1" i="1"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
        <p:nvSpPr>
          <p:cNvPr id="13" name="Rectangle : coins arrondis 12">
            <a:extLst>
              <a:ext uri="{FF2B5EF4-FFF2-40B4-BE49-F238E27FC236}">
                <a16:creationId xmlns:a16="http://schemas.microsoft.com/office/drawing/2014/main" id="{5FEA5990-5B51-4CCA-B1F6-9E51FB487D2F}"/>
              </a:ext>
            </a:extLst>
          </p:cNvPr>
          <p:cNvSpPr/>
          <p:nvPr/>
        </p:nvSpPr>
        <p:spPr>
          <a:xfrm>
            <a:off x="4942" y="6597352"/>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4"/>
              </a:rPr>
              <a:t>François Debesson</a:t>
            </a:r>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0" name="ZoneTexte 69">
            <a:extLst>
              <a:ext uri="{FF2B5EF4-FFF2-40B4-BE49-F238E27FC236}">
                <a16:creationId xmlns:a16="http://schemas.microsoft.com/office/drawing/2014/main" id="{B222B19E-6D20-41C5-8808-5D3F5F125469}"/>
              </a:ext>
            </a:extLst>
          </p:cNvPr>
          <p:cNvSpPr txBox="1">
            <a:spLocks noChangeArrowheads="1"/>
          </p:cNvSpPr>
          <p:nvPr/>
        </p:nvSpPr>
        <p:spPr bwMode="auto">
          <a:xfrm>
            <a:off x="5180085" y="4223405"/>
            <a:ext cx="2016473" cy="565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600" b="1" i="0" u="none" strike="noStrike" kern="1200" cap="none" spc="0" normalizeH="0" baseline="0" noProof="0" dirty="0">
                <a:ln>
                  <a:noFill/>
                </a:ln>
                <a:solidFill>
                  <a:srgbClr val="7030A0"/>
                </a:solidFill>
                <a:effectLst/>
                <a:uLnTx/>
                <a:uFillTx/>
                <a:latin typeface="Calibri" panose="020F0502020204030204" pitchFamily="34" charset="0"/>
                <a:ea typeface="+mn-ea"/>
                <a:cs typeface="Arial" panose="020B0604020202020204" pitchFamily="34" charset="0"/>
              </a:rPr>
              <a:t>Le prix d’équilibre (</a:t>
            </a:r>
            <a:r>
              <a:rPr kumimoji="0" lang="fr-FR" altLang="fr-FR" sz="1600" b="1" i="0" u="none" strike="noStrike" kern="1200" cap="none" spc="0" normalizeH="0" baseline="0" noProof="0" dirty="0" err="1">
                <a:ln>
                  <a:noFill/>
                </a:ln>
                <a:solidFill>
                  <a:srgbClr val="7030A0"/>
                </a:solidFill>
                <a:effectLst/>
                <a:uLnTx/>
                <a:uFillTx/>
                <a:latin typeface="Calibri" panose="020F0502020204030204" pitchFamily="34" charset="0"/>
                <a:ea typeface="+mn-ea"/>
                <a:cs typeface="Arial" panose="020B0604020202020204" pitchFamily="34" charset="0"/>
              </a:rPr>
              <a:t>P</a:t>
            </a:r>
            <a:r>
              <a:rPr kumimoji="0" lang="fr-FR" altLang="fr-FR" sz="1600" b="1" i="0" u="none" strike="noStrike" kern="1200" cap="none" spc="0" normalizeH="0" baseline="30000" noProof="0" dirty="0" err="1">
                <a:ln>
                  <a:noFill/>
                </a:ln>
                <a:solidFill>
                  <a:srgbClr val="7030A0"/>
                </a:solidFill>
                <a:effectLst/>
                <a:uLnTx/>
                <a:uFillTx/>
                <a:latin typeface="Calibri" panose="020F0502020204030204" pitchFamily="34" charset="0"/>
                <a:ea typeface="+mn-ea"/>
                <a:cs typeface="Arial" panose="020B0604020202020204" pitchFamily="34" charset="0"/>
              </a:rPr>
              <a:t>e</a:t>
            </a:r>
            <a:r>
              <a:rPr kumimoji="0" lang="fr-FR" altLang="fr-FR" sz="1600" b="1" i="0" u="none" strike="noStrike" kern="1200" cap="none" spc="0" normalizeH="0" baseline="0" noProof="0" dirty="0">
                <a:ln>
                  <a:noFill/>
                </a:ln>
                <a:solidFill>
                  <a:srgbClr val="7030A0"/>
                </a:solidFill>
                <a:effectLst/>
                <a:uLnTx/>
                <a:uFillTx/>
                <a:latin typeface="Calibri" panose="020F0502020204030204" pitchFamily="34" charset="0"/>
                <a:ea typeface="+mn-ea"/>
                <a:cs typeface="Arial" panose="020B0604020202020204"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defRPr/>
            </a:pPr>
            <a:r>
              <a:rPr lang="fr-FR" altLang="fr-FR" sz="1600" b="1" dirty="0">
                <a:solidFill>
                  <a:srgbClr val="7030A0"/>
                </a:solidFill>
              </a:rPr>
              <a:t>est</a:t>
            </a:r>
            <a:r>
              <a:rPr kumimoji="0" lang="fr-FR" altLang="fr-FR" sz="1600" b="1" i="0" u="none" strike="noStrike" kern="1200" cap="none" spc="0" normalizeH="0" baseline="0" noProof="0" dirty="0">
                <a:ln>
                  <a:noFill/>
                </a:ln>
                <a:solidFill>
                  <a:srgbClr val="7030A0"/>
                </a:solidFill>
                <a:effectLst/>
                <a:uLnTx/>
                <a:uFillTx/>
                <a:latin typeface="Calibri" panose="020F0502020204030204" pitchFamily="34" charset="0"/>
                <a:ea typeface="+mn-ea"/>
                <a:cs typeface="Arial" panose="020B0604020202020204" pitchFamily="34" charset="0"/>
              </a:rPr>
              <a:t> de 30 euros</a:t>
            </a:r>
          </a:p>
        </p:txBody>
      </p:sp>
      <p:cxnSp>
        <p:nvCxnSpPr>
          <p:cNvPr id="109" name="Connecteur droit avec flèche 108">
            <a:extLst>
              <a:ext uri="{FF2B5EF4-FFF2-40B4-BE49-F238E27FC236}">
                <a16:creationId xmlns:a16="http://schemas.microsoft.com/office/drawing/2014/main" id="{F00B4A60-4026-494A-8410-25E8C52A75F5}"/>
              </a:ext>
            </a:extLst>
          </p:cNvPr>
          <p:cNvCxnSpPr>
            <a:cxnSpLocks/>
          </p:cNvCxnSpPr>
          <p:nvPr/>
        </p:nvCxnSpPr>
        <p:spPr>
          <a:xfrm flipV="1">
            <a:off x="1843200" y="1849057"/>
            <a:ext cx="9649" cy="4397198"/>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10" name="Connecteur droit avec flèche 109">
            <a:extLst>
              <a:ext uri="{FF2B5EF4-FFF2-40B4-BE49-F238E27FC236}">
                <a16:creationId xmlns:a16="http://schemas.microsoft.com/office/drawing/2014/main" id="{6DA9896C-3AD6-44C7-BAF7-DCC04D19A968}"/>
              </a:ext>
            </a:extLst>
          </p:cNvPr>
          <p:cNvCxnSpPr>
            <a:cxnSpLocks/>
          </p:cNvCxnSpPr>
          <p:nvPr/>
        </p:nvCxnSpPr>
        <p:spPr>
          <a:xfrm>
            <a:off x="1835696" y="6246253"/>
            <a:ext cx="6116426" cy="0"/>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15" name="Connecteur droit 114">
            <a:extLst>
              <a:ext uri="{FF2B5EF4-FFF2-40B4-BE49-F238E27FC236}">
                <a16:creationId xmlns:a16="http://schemas.microsoft.com/office/drawing/2014/main" id="{645F73E3-E539-46C8-B17C-196568201974}"/>
              </a:ext>
            </a:extLst>
          </p:cNvPr>
          <p:cNvCxnSpPr>
            <a:cxnSpLocks/>
          </p:cNvCxnSpPr>
          <p:nvPr/>
        </p:nvCxnSpPr>
        <p:spPr>
          <a:xfrm>
            <a:off x="1691680" y="360396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4" name="Connecteur droit 123">
            <a:extLst>
              <a:ext uri="{FF2B5EF4-FFF2-40B4-BE49-F238E27FC236}">
                <a16:creationId xmlns:a16="http://schemas.microsoft.com/office/drawing/2014/main" id="{550088AE-FCB9-4A48-91A7-70AE5DA56814}"/>
              </a:ext>
            </a:extLst>
          </p:cNvPr>
          <p:cNvCxnSpPr>
            <a:cxnSpLocks/>
          </p:cNvCxnSpPr>
          <p:nvPr/>
        </p:nvCxnSpPr>
        <p:spPr>
          <a:xfrm>
            <a:off x="1691680" y="5035235"/>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5" name="Connecteur droit 124">
            <a:extLst>
              <a:ext uri="{FF2B5EF4-FFF2-40B4-BE49-F238E27FC236}">
                <a16:creationId xmlns:a16="http://schemas.microsoft.com/office/drawing/2014/main" id="{33EAC72A-0EA8-420A-8B9C-59E6C6C3987D}"/>
              </a:ext>
            </a:extLst>
          </p:cNvPr>
          <p:cNvCxnSpPr>
            <a:cxnSpLocks/>
          </p:cNvCxnSpPr>
          <p:nvPr/>
        </p:nvCxnSpPr>
        <p:spPr>
          <a:xfrm>
            <a:off x="1691680" y="4751531"/>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6" name="Connecteur droit 125">
            <a:extLst>
              <a:ext uri="{FF2B5EF4-FFF2-40B4-BE49-F238E27FC236}">
                <a16:creationId xmlns:a16="http://schemas.microsoft.com/office/drawing/2014/main" id="{4D5F9D20-7C98-499C-82A8-0EEF7C6AB8C0}"/>
              </a:ext>
            </a:extLst>
          </p:cNvPr>
          <p:cNvCxnSpPr>
            <a:cxnSpLocks/>
          </p:cNvCxnSpPr>
          <p:nvPr/>
        </p:nvCxnSpPr>
        <p:spPr>
          <a:xfrm>
            <a:off x="1691680" y="589400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7" name="Connecteur droit 126">
            <a:extLst>
              <a:ext uri="{FF2B5EF4-FFF2-40B4-BE49-F238E27FC236}">
                <a16:creationId xmlns:a16="http://schemas.microsoft.com/office/drawing/2014/main" id="{4F3A95BA-744B-468C-8594-77008BC1AD14}"/>
              </a:ext>
            </a:extLst>
          </p:cNvPr>
          <p:cNvCxnSpPr>
            <a:cxnSpLocks/>
          </p:cNvCxnSpPr>
          <p:nvPr/>
        </p:nvCxnSpPr>
        <p:spPr>
          <a:xfrm>
            <a:off x="1691680" y="5607745"/>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8" name="Connecteur droit 127">
            <a:extLst>
              <a:ext uri="{FF2B5EF4-FFF2-40B4-BE49-F238E27FC236}">
                <a16:creationId xmlns:a16="http://schemas.microsoft.com/office/drawing/2014/main" id="{33A32766-9256-4D44-861A-DD492DCCF94D}"/>
              </a:ext>
            </a:extLst>
          </p:cNvPr>
          <p:cNvCxnSpPr>
            <a:cxnSpLocks/>
          </p:cNvCxnSpPr>
          <p:nvPr/>
        </p:nvCxnSpPr>
        <p:spPr>
          <a:xfrm>
            <a:off x="1691680" y="532149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9" name="Connecteur droit 128">
            <a:extLst>
              <a:ext uri="{FF2B5EF4-FFF2-40B4-BE49-F238E27FC236}">
                <a16:creationId xmlns:a16="http://schemas.microsoft.com/office/drawing/2014/main" id="{EBB4DFF9-C0A9-42B9-AAD0-1C96A2139913}"/>
              </a:ext>
            </a:extLst>
          </p:cNvPr>
          <p:cNvCxnSpPr>
            <a:cxnSpLocks/>
          </p:cNvCxnSpPr>
          <p:nvPr/>
        </p:nvCxnSpPr>
        <p:spPr>
          <a:xfrm>
            <a:off x="1691680" y="4462725"/>
            <a:ext cx="160959" cy="0"/>
          </a:xfrm>
          <a:prstGeom prst="line">
            <a:avLst/>
          </a:prstGeom>
          <a:ln w="25400">
            <a:solidFill>
              <a:srgbClr val="7030A0"/>
            </a:solidFill>
            <a:tailEnd type="none"/>
          </a:ln>
        </p:spPr>
        <p:style>
          <a:lnRef idx="1">
            <a:schemeClr val="dk1"/>
          </a:lnRef>
          <a:fillRef idx="0">
            <a:schemeClr val="dk1"/>
          </a:fillRef>
          <a:effectRef idx="0">
            <a:schemeClr val="dk1"/>
          </a:effectRef>
          <a:fontRef idx="minor">
            <a:schemeClr val="tx1"/>
          </a:fontRef>
        </p:style>
      </p:cxnSp>
      <p:cxnSp>
        <p:nvCxnSpPr>
          <p:cNvPr id="130" name="Connecteur droit 129">
            <a:extLst>
              <a:ext uri="{FF2B5EF4-FFF2-40B4-BE49-F238E27FC236}">
                <a16:creationId xmlns:a16="http://schemas.microsoft.com/office/drawing/2014/main" id="{BCA53EE3-91F6-40A0-9C5A-21C6A6C59B62}"/>
              </a:ext>
            </a:extLst>
          </p:cNvPr>
          <p:cNvCxnSpPr>
            <a:cxnSpLocks/>
          </p:cNvCxnSpPr>
          <p:nvPr/>
        </p:nvCxnSpPr>
        <p:spPr>
          <a:xfrm>
            <a:off x="1691680" y="417647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1" name="Connecteur droit 130">
            <a:extLst>
              <a:ext uri="{FF2B5EF4-FFF2-40B4-BE49-F238E27FC236}">
                <a16:creationId xmlns:a16="http://schemas.microsoft.com/office/drawing/2014/main" id="{D5847AE1-2B40-4D6D-BA24-D26B09DE63EC}"/>
              </a:ext>
            </a:extLst>
          </p:cNvPr>
          <p:cNvCxnSpPr>
            <a:cxnSpLocks/>
          </p:cNvCxnSpPr>
          <p:nvPr/>
        </p:nvCxnSpPr>
        <p:spPr>
          <a:xfrm>
            <a:off x="1691680" y="3882269"/>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2" name="Connecteur droit 131">
            <a:extLst>
              <a:ext uri="{FF2B5EF4-FFF2-40B4-BE49-F238E27FC236}">
                <a16:creationId xmlns:a16="http://schemas.microsoft.com/office/drawing/2014/main" id="{82F75935-41BD-4384-8A1D-4A850FB9DCB5}"/>
              </a:ext>
            </a:extLst>
          </p:cNvPr>
          <p:cNvCxnSpPr>
            <a:cxnSpLocks/>
          </p:cNvCxnSpPr>
          <p:nvPr/>
        </p:nvCxnSpPr>
        <p:spPr>
          <a:xfrm>
            <a:off x="1691680" y="3317705"/>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3" name="Connecteur droit 132">
            <a:extLst>
              <a:ext uri="{FF2B5EF4-FFF2-40B4-BE49-F238E27FC236}">
                <a16:creationId xmlns:a16="http://schemas.microsoft.com/office/drawing/2014/main" id="{6131C036-A16F-4D3E-B04E-94B604423232}"/>
              </a:ext>
            </a:extLst>
          </p:cNvPr>
          <p:cNvCxnSpPr>
            <a:cxnSpLocks/>
          </p:cNvCxnSpPr>
          <p:nvPr/>
        </p:nvCxnSpPr>
        <p:spPr>
          <a:xfrm rot="5400000">
            <a:off x="2378070" y="6323023"/>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4" name="Connecteur droit 133">
            <a:extLst>
              <a:ext uri="{FF2B5EF4-FFF2-40B4-BE49-F238E27FC236}">
                <a16:creationId xmlns:a16="http://schemas.microsoft.com/office/drawing/2014/main" id="{63E04478-83A2-4BAC-885C-CC90C8A3A266}"/>
              </a:ext>
            </a:extLst>
          </p:cNvPr>
          <p:cNvCxnSpPr>
            <a:cxnSpLocks/>
          </p:cNvCxnSpPr>
          <p:nvPr/>
        </p:nvCxnSpPr>
        <p:spPr>
          <a:xfrm rot="5400000">
            <a:off x="3348152" y="6323023"/>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5" name="Connecteur droit 134">
            <a:extLst>
              <a:ext uri="{FF2B5EF4-FFF2-40B4-BE49-F238E27FC236}">
                <a16:creationId xmlns:a16="http://schemas.microsoft.com/office/drawing/2014/main" id="{426567BB-268B-4A63-B90B-4C4DADEB3E13}"/>
              </a:ext>
            </a:extLst>
          </p:cNvPr>
          <p:cNvCxnSpPr>
            <a:cxnSpLocks/>
          </p:cNvCxnSpPr>
          <p:nvPr/>
        </p:nvCxnSpPr>
        <p:spPr>
          <a:xfrm rot="5400000">
            <a:off x="4310634" y="6317817"/>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6" name="Connecteur droit 135">
            <a:extLst>
              <a:ext uri="{FF2B5EF4-FFF2-40B4-BE49-F238E27FC236}">
                <a16:creationId xmlns:a16="http://schemas.microsoft.com/office/drawing/2014/main" id="{FB6CD040-7C54-4FFE-8F37-CAE7B486B290}"/>
              </a:ext>
            </a:extLst>
          </p:cNvPr>
          <p:cNvCxnSpPr>
            <a:cxnSpLocks/>
          </p:cNvCxnSpPr>
          <p:nvPr/>
        </p:nvCxnSpPr>
        <p:spPr>
          <a:xfrm rot="5400000">
            <a:off x="5276498" y="6320729"/>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7" name="Connecteur droit 136">
            <a:extLst>
              <a:ext uri="{FF2B5EF4-FFF2-40B4-BE49-F238E27FC236}">
                <a16:creationId xmlns:a16="http://schemas.microsoft.com/office/drawing/2014/main" id="{AB22E1CA-D77B-4757-9F50-A5A183AA418A}"/>
              </a:ext>
            </a:extLst>
          </p:cNvPr>
          <p:cNvCxnSpPr>
            <a:cxnSpLocks/>
          </p:cNvCxnSpPr>
          <p:nvPr/>
        </p:nvCxnSpPr>
        <p:spPr>
          <a:xfrm rot="5400000">
            <a:off x="6239047" y="6323023"/>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8" name="Connecteur droit 137">
            <a:extLst>
              <a:ext uri="{FF2B5EF4-FFF2-40B4-BE49-F238E27FC236}">
                <a16:creationId xmlns:a16="http://schemas.microsoft.com/office/drawing/2014/main" id="{4A17E7EA-C546-40C2-8EC7-6A79F99A2AA8}"/>
              </a:ext>
            </a:extLst>
          </p:cNvPr>
          <p:cNvCxnSpPr>
            <a:cxnSpLocks/>
          </p:cNvCxnSpPr>
          <p:nvPr/>
        </p:nvCxnSpPr>
        <p:spPr>
          <a:xfrm rot="5400000">
            <a:off x="7208002" y="6323023"/>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39" name="ZoneTexte 138">
            <a:extLst>
              <a:ext uri="{FF2B5EF4-FFF2-40B4-BE49-F238E27FC236}">
                <a16:creationId xmlns:a16="http://schemas.microsoft.com/office/drawing/2014/main" id="{0D81F534-CF69-4BFF-AA23-629B3D2725A3}"/>
              </a:ext>
            </a:extLst>
          </p:cNvPr>
          <p:cNvSpPr txBox="1"/>
          <p:nvPr/>
        </p:nvSpPr>
        <p:spPr>
          <a:xfrm>
            <a:off x="2285107"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a:t>
            </a:r>
          </a:p>
        </p:txBody>
      </p:sp>
      <p:sp>
        <p:nvSpPr>
          <p:cNvPr id="140" name="ZoneTexte 139">
            <a:extLst>
              <a:ext uri="{FF2B5EF4-FFF2-40B4-BE49-F238E27FC236}">
                <a16:creationId xmlns:a16="http://schemas.microsoft.com/office/drawing/2014/main" id="{B7178DA0-0F9A-4E4C-95C1-9A7F5B9B188C}"/>
              </a:ext>
            </a:extLst>
          </p:cNvPr>
          <p:cNvSpPr txBox="1"/>
          <p:nvPr/>
        </p:nvSpPr>
        <p:spPr>
          <a:xfrm>
            <a:off x="3258630"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a:t>
            </a:r>
          </a:p>
        </p:txBody>
      </p:sp>
      <p:sp>
        <p:nvSpPr>
          <p:cNvPr id="141" name="ZoneTexte 140">
            <a:extLst>
              <a:ext uri="{FF2B5EF4-FFF2-40B4-BE49-F238E27FC236}">
                <a16:creationId xmlns:a16="http://schemas.microsoft.com/office/drawing/2014/main" id="{9168563A-C63B-46BE-AF37-2086FE80E066}"/>
              </a:ext>
            </a:extLst>
          </p:cNvPr>
          <p:cNvSpPr txBox="1"/>
          <p:nvPr/>
        </p:nvSpPr>
        <p:spPr>
          <a:xfrm>
            <a:off x="4234514"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a:t>
            </a:r>
          </a:p>
        </p:txBody>
      </p:sp>
      <p:sp>
        <p:nvSpPr>
          <p:cNvPr id="142" name="ZoneTexte 141">
            <a:extLst>
              <a:ext uri="{FF2B5EF4-FFF2-40B4-BE49-F238E27FC236}">
                <a16:creationId xmlns:a16="http://schemas.microsoft.com/office/drawing/2014/main" id="{0C48874F-AFF3-4E39-8A45-E87ED10955CE}"/>
              </a:ext>
            </a:extLst>
          </p:cNvPr>
          <p:cNvSpPr txBox="1"/>
          <p:nvPr/>
        </p:nvSpPr>
        <p:spPr>
          <a:xfrm>
            <a:off x="5194517"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a:t>
            </a:r>
          </a:p>
        </p:txBody>
      </p:sp>
      <p:sp>
        <p:nvSpPr>
          <p:cNvPr id="143" name="ZoneTexte 142">
            <a:extLst>
              <a:ext uri="{FF2B5EF4-FFF2-40B4-BE49-F238E27FC236}">
                <a16:creationId xmlns:a16="http://schemas.microsoft.com/office/drawing/2014/main" id="{962523C6-2B45-4325-94D1-0CAC85C8D4AC}"/>
              </a:ext>
            </a:extLst>
          </p:cNvPr>
          <p:cNvSpPr txBox="1"/>
          <p:nvPr/>
        </p:nvSpPr>
        <p:spPr>
          <a:xfrm>
            <a:off x="6168040"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a:t>
            </a:r>
          </a:p>
        </p:txBody>
      </p:sp>
      <p:sp>
        <p:nvSpPr>
          <p:cNvPr id="144" name="ZoneTexte 143">
            <a:extLst>
              <a:ext uri="{FF2B5EF4-FFF2-40B4-BE49-F238E27FC236}">
                <a16:creationId xmlns:a16="http://schemas.microsoft.com/office/drawing/2014/main" id="{677D3A8E-DAB1-47BF-AC57-AB79C5D40853}"/>
              </a:ext>
            </a:extLst>
          </p:cNvPr>
          <p:cNvSpPr txBox="1"/>
          <p:nvPr/>
        </p:nvSpPr>
        <p:spPr>
          <a:xfrm>
            <a:off x="7130403" y="6426628"/>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a:t>
            </a:r>
          </a:p>
        </p:txBody>
      </p:sp>
      <p:sp>
        <p:nvSpPr>
          <p:cNvPr id="145" name="ZoneTexte 144">
            <a:extLst>
              <a:ext uri="{FF2B5EF4-FFF2-40B4-BE49-F238E27FC236}">
                <a16:creationId xmlns:a16="http://schemas.microsoft.com/office/drawing/2014/main" id="{890EE5BE-E66B-44E1-8951-73FEB1A16337}"/>
              </a:ext>
            </a:extLst>
          </p:cNvPr>
          <p:cNvSpPr txBox="1"/>
          <p:nvPr/>
        </p:nvSpPr>
        <p:spPr>
          <a:xfrm>
            <a:off x="1382400" y="5786423"/>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a:t>
            </a:r>
          </a:p>
        </p:txBody>
      </p:sp>
      <p:sp>
        <p:nvSpPr>
          <p:cNvPr id="146" name="ZoneTexte 145">
            <a:extLst>
              <a:ext uri="{FF2B5EF4-FFF2-40B4-BE49-F238E27FC236}">
                <a16:creationId xmlns:a16="http://schemas.microsoft.com/office/drawing/2014/main" id="{4A5E0B35-09F0-47B5-A21D-FEEEB7A4C89B}"/>
              </a:ext>
            </a:extLst>
          </p:cNvPr>
          <p:cNvSpPr txBox="1"/>
          <p:nvPr/>
        </p:nvSpPr>
        <p:spPr>
          <a:xfrm>
            <a:off x="1382400" y="5493701"/>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a:t>
            </a:r>
          </a:p>
        </p:txBody>
      </p:sp>
      <p:sp>
        <p:nvSpPr>
          <p:cNvPr id="147" name="ZoneTexte 146">
            <a:extLst>
              <a:ext uri="{FF2B5EF4-FFF2-40B4-BE49-F238E27FC236}">
                <a16:creationId xmlns:a16="http://schemas.microsoft.com/office/drawing/2014/main" id="{894D5DD9-3FB4-4C4F-A955-05EA1E56ACF9}"/>
              </a:ext>
            </a:extLst>
          </p:cNvPr>
          <p:cNvSpPr txBox="1"/>
          <p:nvPr/>
        </p:nvSpPr>
        <p:spPr>
          <a:xfrm>
            <a:off x="1382400" y="5172921"/>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15</a:t>
            </a:r>
          </a:p>
        </p:txBody>
      </p:sp>
      <p:sp>
        <p:nvSpPr>
          <p:cNvPr id="148" name="ZoneTexte 147">
            <a:extLst>
              <a:ext uri="{FF2B5EF4-FFF2-40B4-BE49-F238E27FC236}">
                <a16:creationId xmlns:a16="http://schemas.microsoft.com/office/drawing/2014/main" id="{A60ABB27-557F-403A-AF89-02F570E41D89}"/>
              </a:ext>
            </a:extLst>
          </p:cNvPr>
          <p:cNvSpPr txBox="1"/>
          <p:nvPr/>
        </p:nvSpPr>
        <p:spPr>
          <a:xfrm>
            <a:off x="1382400" y="488019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a:t>
            </a:r>
          </a:p>
        </p:txBody>
      </p:sp>
      <p:sp>
        <p:nvSpPr>
          <p:cNvPr id="149" name="ZoneTexte 148">
            <a:extLst>
              <a:ext uri="{FF2B5EF4-FFF2-40B4-BE49-F238E27FC236}">
                <a16:creationId xmlns:a16="http://schemas.microsoft.com/office/drawing/2014/main" id="{80BBC2FA-725E-408A-906D-2CB8EBA775A0}"/>
              </a:ext>
            </a:extLst>
          </p:cNvPr>
          <p:cNvSpPr txBox="1"/>
          <p:nvPr/>
        </p:nvSpPr>
        <p:spPr>
          <a:xfrm>
            <a:off x="1382400" y="4623710"/>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25</a:t>
            </a:r>
          </a:p>
        </p:txBody>
      </p:sp>
      <p:sp>
        <p:nvSpPr>
          <p:cNvPr id="150" name="ZoneTexte 149">
            <a:extLst>
              <a:ext uri="{FF2B5EF4-FFF2-40B4-BE49-F238E27FC236}">
                <a16:creationId xmlns:a16="http://schemas.microsoft.com/office/drawing/2014/main" id="{96A17A5A-8E8D-4325-9A7A-7AE062532C69}"/>
              </a:ext>
            </a:extLst>
          </p:cNvPr>
          <p:cNvSpPr txBox="1"/>
          <p:nvPr/>
        </p:nvSpPr>
        <p:spPr>
          <a:xfrm>
            <a:off x="1382400" y="4334652"/>
            <a:ext cx="367201"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30</a:t>
            </a:r>
          </a:p>
        </p:txBody>
      </p:sp>
      <p:sp>
        <p:nvSpPr>
          <p:cNvPr id="151" name="ZoneTexte 150">
            <a:extLst>
              <a:ext uri="{FF2B5EF4-FFF2-40B4-BE49-F238E27FC236}">
                <a16:creationId xmlns:a16="http://schemas.microsoft.com/office/drawing/2014/main" id="{6F5994C4-176B-4903-AD62-63225FA4B06B}"/>
              </a:ext>
            </a:extLst>
          </p:cNvPr>
          <p:cNvSpPr txBox="1"/>
          <p:nvPr/>
        </p:nvSpPr>
        <p:spPr>
          <a:xfrm>
            <a:off x="1382400" y="4050062"/>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35</a:t>
            </a:r>
          </a:p>
        </p:txBody>
      </p:sp>
      <p:sp>
        <p:nvSpPr>
          <p:cNvPr id="152" name="ZoneTexte 151">
            <a:extLst>
              <a:ext uri="{FF2B5EF4-FFF2-40B4-BE49-F238E27FC236}">
                <a16:creationId xmlns:a16="http://schemas.microsoft.com/office/drawing/2014/main" id="{6A5FFF11-8365-4A9F-A4F7-D65A39B157F5}"/>
              </a:ext>
            </a:extLst>
          </p:cNvPr>
          <p:cNvSpPr txBox="1"/>
          <p:nvPr/>
        </p:nvSpPr>
        <p:spPr>
          <a:xfrm>
            <a:off x="1382400" y="3772141"/>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40</a:t>
            </a:r>
          </a:p>
        </p:txBody>
      </p:sp>
      <p:sp>
        <p:nvSpPr>
          <p:cNvPr id="153" name="ZoneTexte 152">
            <a:extLst>
              <a:ext uri="{FF2B5EF4-FFF2-40B4-BE49-F238E27FC236}">
                <a16:creationId xmlns:a16="http://schemas.microsoft.com/office/drawing/2014/main" id="{7EECFBDD-A7B2-44F1-AC80-BB55D54DC2E7}"/>
              </a:ext>
            </a:extLst>
          </p:cNvPr>
          <p:cNvSpPr txBox="1"/>
          <p:nvPr/>
        </p:nvSpPr>
        <p:spPr>
          <a:xfrm>
            <a:off x="1382400" y="3457628"/>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45</a:t>
            </a:r>
          </a:p>
        </p:txBody>
      </p:sp>
      <p:sp>
        <p:nvSpPr>
          <p:cNvPr id="154" name="ZoneTexte 153">
            <a:extLst>
              <a:ext uri="{FF2B5EF4-FFF2-40B4-BE49-F238E27FC236}">
                <a16:creationId xmlns:a16="http://schemas.microsoft.com/office/drawing/2014/main" id="{54667386-9635-44BC-9236-67E1048FF730}"/>
              </a:ext>
            </a:extLst>
          </p:cNvPr>
          <p:cNvSpPr txBox="1"/>
          <p:nvPr/>
        </p:nvSpPr>
        <p:spPr>
          <a:xfrm>
            <a:off x="1382400" y="3187576"/>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50</a:t>
            </a:r>
          </a:p>
        </p:txBody>
      </p:sp>
      <p:sp>
        <p:nvSpPr>
          <p:cNvPr id="155" name="ZoneTexte 154">
            <a:extLst>
              <a:ext uri="{FF2B5EF4-FFF2-40B4-BE49-F238E27FC236}">
                <a16:creationId xmlns:a16="http://schemas.microsoft.com/office/drawing/2014/main" id="{4DD2B550-14F8-4905-B223-48BDAC9408B0}"/>
              </a:ext>
            </a:extLst>
          </p:cNvPr>
          <p:cNvSpPr txBox="1"/>
          <p:nvPr/>
        </p:nvSpPr>
        <p:spPr>
          <a:xfrm>
            <a:off x="7977177" y="6023184"/>
            <a:ext cx="1064395" cy="553998"/>
          </a:xfrm>
          <a:prstGeom prst="rect">
            <a:avLst/>
          </a:prstGeom>
          <a:noFill/>
        </p:spPr>
        <p:txBody>
          <a:bodyPr wrap="non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Quantité</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échangée</a:t>
            </a:r>
          </a:p>
        </p:txBody>
      </p:sp>
      <p:sp>
        <p:nvSpPr>
          <p:cNvPr id="156" name="ZoneTexte 155">
            <a:extLst>
              <a:ext uri="{FF2B5EF4-FFF2-40B4-BE49-F238E27FC236}">
                <a16:creationId xmlns:a16="http://schemas.microsoft.com/office/drawing/2014/main" id="{E218EB4F-43EC-4F3A-9755-7DD000D108A0}"/>
              </a:ext>
            </a:extLst>
          </p:cNvPr>
          <p:cNvSpPr txBox="1"/>
          <p:nvPr/>
        </p:nvSpPr>
        <p:spPr>
          <a:xfrm>
            <a:off x="1382400" y="2908847"/>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55</a:t>
            </a:r>
          </a:p>
        </p:txBody>
      </p:sp>
      <p:cxnSp>
        <p:nvCxnSpPr>
          <p:cNvPr id="157" name="Connecteur droit 156">
            <a:extLst>
              <a:ext uri="{FF2B5EF4-FFF2-40B4-BE49-F238E27FC236}">
                <a16:creationId xmlns:a16="http://schemas.microsoft.com/office/drawing/2014/main" id="{9D74037C-16AF-4AA8-B65E-90A1D2AA18C0}"/>
              </a:ext>
            </a:extLst>
          </p:cNvPr>
          <p:cNvCxnSpPr>
            <a:cxnSpLocks/>
          </p:cNvCxnSpPr>
          <p:nvPr/>
        </p:nvCxnSpPr>
        <p:spPr>
          <a:xfrm>
            <a:off x="1691680" y="303145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58" name="Connecteur droit 157">
            <a:extLst>
              <a:ext uri="{FF2B5EF4-FFF2-40B4-BE49-F238E27FC236}">
                <a16:creationId xmlns:a16="http://schemas.microsoft.com/office/drawing/2014/main" id="{11C5BAD0-2371-48CC-9090-692777B1F590}"/>
              </a:ext>
            </a:extLst>
          </p:cNvPr>
          <p:cNvCxnSpPr>
            <a:cxnSpLocks/>
          </p:cNvCxnSpPr>
          <p:nvPr/>
        </p:nvCxnSpPr>
        <p:spPr>
          <a:xfrm>
            <a:off x="1691680" y="2745195"/>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59" name="ZoneTexte 158">
            <a:extLst>
              <a:ext uri="{FF2B5EF4-FFF2-40B4-BE49-F238E27FC236}">
                <a16:creationId xmlns:a16="http://schemas.microsoft.com/office/drawing/2014/main" id="{19B3CE69-3BB0-449B-9EEF-4D955DE73AD3}"/>
              </a:ext>
            </a:extLst>
          </p:cNvPr>
          <p:cNvSpPr txBox="1"/>
          <p:nvPr/>
        </p:nvSpPr>
        <p:spPr>
          <a:xfrm>
            <a:off x="1382400" y="2614570"/>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60</a:t>
            </a:r>
          </a:p>
        </p:txBody>
      </p:sp>
      <p:cxnSp>
        <p:nvCxnSpPr>
          <p:cNvPr id="160" name="Connecteur droit 159">
            <a:extLst>
              <a:ext uri="{FF2B5EF4-FFF2-40B4-BE49-F238E27FC236}">
                <a16:creationId xmlns:a16="http://schemas.microsoft.com/office/drawing/2014/main" id="{F7ED8414-B57F-47FD-9DF4-5B89FD8A3BB6}"/>
              </a:ext>
            </a:extLst>
          </p:cNvPr>
          <p:cNvCxnSpPr>
            <a:cxnSpLocks/>
          </p:cNvCxnSpPr>
          <p:nvPr/>
        </p:nvCxnSpPr>
        <p:spPr>
          <a:xfrm>
            <a:off x="1691680" y="2467563"/>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61" name="Connecteur droit 160">
            <a:extLst>
              <a:ext uri="{FF2B5EF4-FFF2-40B4-BE49-F238E27FC236}">
                <a16:creationId xmlns:a16="http://schemas.microsoft.com/office/drawing/2014/main" id="{D72D7053-80CA-474E-94BE-5E1D70040314}"/>
              </a:ext>
            </a:extLst>
          </p:cNvPr>
          <p:cNvCxnSpPr>
            <a:cxnSpLocks/>
          </p:cNvCxnSpPr>
          <p:nvPr/>
        </p:nvCxnSpPr>
        <p:spPr>
          <a:xfrm>
            <a:off x="1691680" y="2180863"/>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62" name="ZoneTexte 161">
            <a:extLst>
              <a:ext uri="{FF2B5EF4-FFF2-40B4-BE49-F238E27FC236}">
                <a16:creationId xmlns:a16="http://schemas.microsoft.com/office/drawing/2014/main" id="{FB119273-E231-4B9C-A1C3-D3CBC645449B}"/>
              </a:ext>
            </a:extLst>
          </p:cNvPr>
          <p:cNvSpPr txBox="1"/>
          <p:nvPr/>
        </p:nvSpPr>
        <p:spPr>
          <a:xfrm>
            <a:off x="1382400" y="2358000"/>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65</a:t>
            </a:r>
          </a:p>
        </p:txBody>
      </p:sp>
      <p:sp>
        <p:nvSpPr>
          <p:cNvPr id="163" name="ZoneTexte 162">
            <a:extLst>
              <a:ext uri="{FF2B5EF4-FFF2-40B4-BE49-F238E27FC236}">
                <a16:creationId xmlns:a16="http://schemas.microsoft.com/office/drawing/2014/main" id="{59B298CA-1DC5-4E94-B1E6-A83D399652E5}"/>
              </a:ext>
            </a:extLst>
          </p:cNvPr>
          <p:cNvSpPr txBox="1"/>
          <p:nvPr/>
        </p:nvSpPr>
        <p:spPr>
          <a:xfrm>
            <a:off x="1382400" y="2066646"/>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70</a:t>
            </a:r>
          </a:p>
        </p:txBody>
      </p:sp>
      <p:cxnSp>
        <p:nvCxnSpPr>
          <p:cNvPr id="164" name="Connecteur droit 163">
            <a:extLst>
              <a:ext uri="{FF2B5EF4-FFF2-40B4-BE49-F238E27FC236}">
                <a16:creationId xmlns:a16="http://schemas.microsoft.com/office/drawing/2014/main" id="{B240F659-FD06-45C8-B1D6-787F99D4614C}"/>
              </a:ext>
            </a:extLst>
          </p:cNvPr>
          <p:cNvCxnSpPr>
            <a:cxnSpLocks/>
          </p:cNvCxnSpPr>
          <p:nvPr/>
        </p:nvCxnSpPr>
        <p:spPr>
          <a:xfrm>
            <a:off x="1896528" y="4462725"/>
            <a:ext cx="3027739" cy="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cxnSp>
        <p:nvCxnSpPr>
          <p:cNvPr id="165" name="Connecteur droit 164">
            <a:extLst>
              <a:ext uri="{FF2B5EF4-FFF2-40B4-BE49-F238E27FC236}">
                <a16:creationId xmlns:a16="http://schemas.microsoft.com/office/drawing/2014/main" id="{93AC2850-98B3-4F43-B4B4-1F95134F384B}"/>
              </a:ext>
            </a:extLst>
          </p:cNvPr>
          <p:cNvCxnSpPr>
            <a:cxnSpLocks/>
          </p:cNvCxnSpPr>
          <p:nvPr/>
        </p:nvCxnSpPr>
        <p:spPr>
          <a:xfrm>
            <a:off x="4914618" y="4473151"/>
            <a:ext cx="9649" cy="1789882"/>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166" name="ZoneTexte 165">
            <a:extLst>
              <a:ext uri="{FF2B5EF4-FFF2-40B4-BE49-F238E27FC236}">
                <a16:creationId xmlns:a16="http://schemas.microsoft.com/office/drawing/2014/main" id="{E80A42D5-A77A-4371-8B67-433208CA0C57}"/>
              </a:ext>
            </a:extLst>
          </p:cNvPr>
          <p:cNvSpPr txBox="1"/>
          <p:nvPr/>
        </p:nvSpPr>
        <p:spPr>
          <a:xfrm>
            <a:off x="1010193" y="4320000"/>
            <a:ext cx="321917"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err="1">
                <a:ln>
                  <a:noFill/>
                </a:ln>
                <a:solidFill>
                  <a:srgbClr val="7030A0"/>
                </a:solidFill>
                <a:effectLst/>
                <a:uLnTx/>
                <a:uFillTx/>
                <a:latin typeface="Arial" panose="020B0604020202020204" pitchFamily="34" charset="0"/>
                <a:ea typeface="+mn-ea"/>
                <a:cs typeface="Arial" panose="020B0604020202020204" pitchFamily="34" charset="0"/>
              </a:rPr>
              <a:t>P</a:t>
            </a:r>
            <a:r>
              <a:rPr kumimoji="0" lang="fr-FR" sz="1800" b="1" i="0" u="none" strike="noStrike" kern="1200" cap="none" spc="0" normalizeH="0" baseline="30000" noProof="0" dirty="0" err="1">
                <a:ln>
                  <a:noFill/>
                </a:ln>
                <a:solidFill>
                  <a:srgbClr val="7030A0"/>
                </a:solidFill>
                <a:effectLst/>
                <a:uLnTx/>
                <a:uFillTx/>
                <a:latin typeface="Arial" panose="020B0604020202020204" pitchFamily="34" charset="0"/>
                <a:ea typeface="+mn-ea"/>
                <a:cs typeface="Arial" panose="020B0604020202020204" pitchFamily="34" charset="0"/>
              </a:rPr>
              <a:t>e</a:t>
            </a:r>
            <a:endParaRPr kumimoji="0" lang="fr-FR" sz="1800" b="1" i="0" u="none" strike="noStrike" kern="1200" cap="none" spc="0" normalizeH="0" baseline="3000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169" name="Connecteur droit 168">
            <a:extLst>
              <a:ext uri="{FF2B5EF4-FFF2-40B4-BE49-F238E27FC236}">
                <a16:creationId xmlns:a16="http://schemas.microsoft.com/office/drawing/2014/main" id="{AD26A44E-1015-4844-9FAC-7D550820ABCB}"/>
              </a:ext>
            </a:extLst>
          </p:cNvPr>
          <p:cNvCxnSpPr>
            <a:cxnSpLocks/>
          </p:cNvCxnSpPr>
          <p:nvPr/>
        </p:nvCxnSpPr>
        <p:spPr>
          <a:xfrm flipV="1">
            <a:off x="2003835" y="2999066"/>
            <a:ext cx="5355636" cy="3240834"/>
          </a:xfrm>
          <a:prstGeom prst="line">
            <a:avLst/>
          </a:prstGeom>
          <a:ln w="3175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79" name="Triangle isocèle 178">
            <a:extLst>
              <a:ext uri="{FF2B5EF4-FFF2-40B4-BE49-F238E27FC236}">
                <a16:creationId xmlns:a16="http://schemas.microsoft.com/office/drawing/2014/main" id="{D65D76A3-23EF-473D-B9F6-80968232D50A}"/>
              </a:ext>
            </a:extLst>
          </p:cNvPr>
          <p:cNvSpPr/>
          <p:nvPr/>
        </p:nvSpPr>
        <p:spPr>
          <a:xfrm>
            <a:off x="1875600" y="2304000"/>
            <a:ext cx="2971605" cy="2131200"/>
          </a:xfrm>
          <a:prstGeom prst="triangle">
            <a:avLst>
              <a:gd name="adj" fmla="val 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a:p>
        </p:txBody>
      </p:sp>
      <p:cxnSp>
        <p:nvCxnSpPr>
          <p:cNvPr id="180" name="Connecteur droit 179">
            <a:extLst>
              <a:ext uri="{FF2B5EF4-FFF2-40B4-BE49-F238E27FC236}">
                <a16:creationId xmlns:a16="http://schemas.microsoft.com/office/drawing/2014/main" id="{67703229-5BF7-4BE9-A77A-03645FD22C9C}"/>
              </a:ext>
            </a:extLst>
          </p:cNvPr>
          <p:cNvCxnSpPr>
            <a:cxnSpLocks/>
          </p:cNvCxnSpPr>
          <p:nvPr/>
        </p:nvCxnSpPr>
        <p:spPr>
          <a:xfrm>
            <a:off x="1854280" y="2276872"/>
            <a:ext cx="5393753" cy="3893067"/>
          </a:xfrm>
          <a:prstGeom prst="line">
            <a:avLst/>
          </a:prstGeom>
          <a:ln w="41275">
            <a:solidFill>
              <a:srgbClr val="FF0000"/>
            </a:solidFill>
            <a:tailEnd type="none"/>
          </a:ln>
        </p:spPr>
        <p:style>
          <a:lnRef idx="1">
            <a:schemeClr val="dk1"/>
          </a:lnRef>
          <a:fillRef idx="0">
            <a:schemeClr val="dk1"/>
          </a:fillRef>
          <a:effectRef idx="0">
            <a:schemeClr val="dk1"/>
          </a:effectRef>
          <a:fontRef idx="minor">
            <a:schemeClr val="tx1"/>
          </a:fontRef>
        </p:style>
      </p:cxnSp>
      <p:sp>
        <p:nvSpPr>
          <p:cNvPr id="181" name="ZoneTexte 180">
            <a:extLst>
              <a:ext uri="{FF2B5EF4-FFF2-40B4-BE49-F238E27FC236}">
                <a16:creationId xmlns:a16="http://schemas.microsoft.com/office/drawing/2014/main" id="{BD986216-3886-4A80-AE96-4981D6F8B69D}"/>
              </a:ext>
            </a:extLst>
          </p:cNvPr>
          <p:cNvSpPr txBox="1">
            <a:spLocks noChangeArrowheads="1"/>
          </p:cNvSpPr>
          <p:nvPr/>
        </p:nvSpPr>
        <p:spPr bwMode="auto">
          <a:xfrm>
            <a:off x="2052184" y="3481133"/>
            <a:ext cx="140159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solidFill>
                  <a:schemeClr val="bg1"/>
                </a:solidFill>
              </a:rPr>
              <a:t>Surplus des</a:t>
            </a:r>
          </a:p>
          <a:p>
            <a:pPr algn="ctr" eaLnBrk="1" hangingPunct="1">
              <a:spcBef>
                <a:spcPct val="0"/>
              </a:spcBef>
              <a:buFontTx/>
              <a:buNone/>
            </a:pPr>
            <a:r>
              <a:rPr lang="fr-FR" altLang="fr-FR" sz="1600" b="1" dirty="0">
                <a:solidFill>
                  <a:schemeClr val="bg1"/>
                </a:solidFill>
              </a:rPr>
              <a:t>consommateurs</a:t>
            </a:r>
          </a:p>
        </p:txBody>
      </p:sp>
      <p:sp>
        <p:nvSpPr>
          <p:cNvPr id="184" name="ZoneTexte 183">
            <a:extLst>
              <a:ext uri="{FF2B5EF4-FFF2-40B4-BE49-F238E27FC236}">
                <a16:creationId xmlns:a16="http://schemas.microsoft.com/office/drawing/2014/main" id="{6F32FA95-1FBB-47CF-A102-4C598DEBE797}"/>
              </a:ext>
            </a:extLst>
          </p:cNvPr>
          <p:cNvSpPr txBox="1"/>
          <p:nvPr/>
        </p:nvSpPr>
        <p:spPr>
          <a:xfrm>
            <a:off x="1620000" y="1628800"/>
            <a:ext cx="328255" cy="220257"/>
          </a:xfrm>
          <a:prstGeom prst="rect">
            <a:avLst/>
          </a:prstGeom>
          <a:noFill/>
        </p:spPr>
        <p:txBody>
          <a:bodyPr wrap="none" lIns="0" tIns="0" rIns="0" bIns="0"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Prix</a:t>
            </a:r>
          </a:p>
        </p:txBody>
      </p:sp>
      <p:sp>
        <p:nvSpPr>
          <p:cNvPr id="67" name="ZoneTexte 66">
            <a:extLst>
              <a:ext uri="{FF2B5EF4-FFF2-40B4-BE49-F238E27FC236}">
                <a16:creationId xmlns:a16="http://schemas.microsoft.com/office/drawing/2014/main" id="{577EAD69-8D6E-42E9-B116-BD3C2E26C3F5}"/>
              </a:ext>
            </a:extLst>
          </p:cNvPr>
          <p:cNvSpPr txBox="1">
            <a:spLocks noChangeArrowheads="1"/>
          </p:cNvSpPr>
          <p:nvPr/>
        </p:nvSpPr>
        <p:spPr bwMode="auto">
          <a:xfrm>
            <a:off x="2226846" y="4780744"/>
            <a:ext cx="126640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solidFill>
                  <a:schemeClr val="bg1"/>
                </a:solidFill>
              </a:rPr>
              <a:t>Surplus des</a:t>
            </a:r>
          </a:p>
          <a:p>
            <a:pPr algn="ctr" eaLnBrk="1" hangingPunct="1">
              <a:spcBef>
                <a:spcPct val="0"/>
              </a:spcBef>
              <a:buFontTx/>
              <a:buNone/>
            </a:pPr>
            <a:r>
              <a:rPr lang="fr-FR" altLang="fr-FR" sz="1600" b="1" dirty="0">
                <a:solidFill>
                  <a:schemeClr val="bg1"/>
                </a:solidFill>
              </a:rPr>
              <a:t>producteurs</a:t>
            </a:r>
          </a:p>
        </p:txBody>
      </p:sp>
    </p:spTree>
    <p:custDataLst>
      <p:tags r:id="rId1"/>
    </p:custDataLst>
    <p:extLst>
      <p:ext uri="{BB962C8B-B14F-4D97-AF65-F5344CB8AC3E}">
        <p14:creationId xmlns:p14="http://schemas.microsoft.com/office/powerpoint/2010/main" val="3698332377"/>
      </p:ext>
    </p:extLst>
  </p:cSld>
  <p:clrMapOvr>
    <a:masterClrMapping/>
  </p:clrMapOvr>
  <mc:AlternateContent xmlns:mc="http://schemas.openxmlformats.org/markup-compatibility/2006" xmlns:p14="http://schemas.microsoft.com/office/powerpoint/2010/main">
    <mc:Choice Requires="p14">
      <p:transition spd="slow" p14:dur="2000" advTm="25270"/>
    </mc:Choice>
    <mc:Fallback xmlns="">
      <p:transition spd="slow" advTm="2527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re 1">
            <a:extLst>
              <a:ext uri="{FF2B5EF4-FFF2-40B4-BE49-F238E27FC236}">
                <a16:creationId xmlns:a16="http://schemas.microsoft.com/office/drawing/2014/main" id="{27BD131E-F6B4-44F0-A2E5-4F42B7254C45}"/>
              </a:ext>
            </a:extLst>
          </p:cNvPr>
          <p:cNvSpPr>
            <a:spLocks noGrp="1"/>
          </p:cNvSpPr>
          <p:nvPr>
            <p:ph type="ctrTitle"/>
          </p:nvPr>
        </p:nvSpPr>
        <p:spPr>
          <a:xfrm>
            <a:off x="0" y="0"/>
            <a:ext cx="9144000" cy="648000"/>
          </a:xfrm>
          <a:solidFill>
            <a:schemeClr val="tx1">
              <a:lumMod val="65000"/>
              <a:lumOff val="35000"/>
            </a:schemeClr>
          </a:solidFill>
        </p:spPr>
        <p:txBody>
          <a:bodyPr/>
          <a:lstStyle/>
          <a:p>
            <a:pPr eaLnBrk="1" hangingPunct="1"/>
            <a:r>
              <a:rPr lang="fr-FR" altLang="fr-FR" sz="3600" b="1" dirty="0">
                <a:solidFill>
                  <a:schemeClr val="bg1"/>
                </a:solidFill>
              </a:rPr>
              <a:t>Le surplus total est maximum à l’équilibre</a:t>
            </a:r>
          </a:p>
        </p:txBody>
      </p:sp>
      <p:sp>
        <p:nvSpPr>
          <p:cNvPr id="57" name="ZoneTexte 56">
            <a:extLst>
              <a:ext uri="{FF2B5EF4-FFF2-40B4-BE49-F238E27FC236}">
                <a16:creationId xmlns:a16="http://schemas.microsoft.com/office/drawing/2014/main" id="{6CD54B7E-BCB3-4660-AC79-4653F2A3266B}"/>
              </a:ext>
            </a:extLst>
          </p:cNvPr>
          <p:cNvSpPr txBox="1">
            <a:spLocks noChangeArrowheads="1"/>
          </p:cNvSpPr>
          <p:nvPr/>
        </p:nvSpPr>
        <p:spPr bwMode="auto">
          <a:xfrm>
            <a:off x="2340000" y="868536"/>
            <a:ext cx="6686570" cy="688256"/>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0" eaLnBrk="1" hangingPunct="1">
              <a:spcBef>
                <a:spcPct val="0"/>
              </a:spcBef>
              <a:buNone/>
              <a:defRPr/>
            </a:pPr>
            <a:r>
              <a:rPr lang="fr-FR" altLang="fr-FR" sz="2000" b="1" dirty="0">
                <a:solidFill>
                  <a:prstClr val="black"/>
                </a:solidFill>
              </a:rPr>
              <a:t>Si le prix (P</a:t>
            </a:r>
            <a:r>
              <a:rPr lang="fr-FR" altLang="fr-FR" sz="2000" b="1" baseline="30000" dirty="0">
                <a:solidFill>
                  <a:prstClr val="black"/>
                </a:solidFill>
              </a:rPr>
              <a:t>1</a:t>
            </a:r>
            <a:r>
              <a:rPr lang="fr-FR" altLang="fr-FR" sz="2000" b="1" dirty="0">
                <a:solidFill>
                  <a:prstClr val="black"/>
                </a:solidFill>
              </a:rPr>
              <a:t>) est supérieur au prix d’équilibre (</a:t>
            </a:r>
            <a:r>
              <a:rPr lang="fr-FR" altLang="fr-FR" sz="2000" b="1" dirty="0" err="1">
                <a:solidFill>
                  <a:prstClr val="black"/>
                </a:solidFill>
              </a:rPr>
              <a:t>P</a:t>
            </a:r>
            <a:r>
              <a:rPr lang="fr-FR" altLang="fr-FR" sz="2000" b="1" baseline="30000" dirty="0" err="1">
                <a:solidFill>
                  <a:prstClr val="black"/>
                </a:solidFill>
              </a:rPr>
              <a:t>e</a:t>
            </a:r>
            <a:r>
              <a:rPr lang="fr-FR" altLang="fr-FR" sz="2000" b="1" dirty="0">
                <a:solidFill>
                  <a:prstClr val="black"/>
                </a:solidFill>
              </a:rPr>
              <a:t>), la quantité échangée est plus faible (Q</a:t>
            </a:r>
            <a:r>
              <a:rPr lang="fr-FR" altLang="fr-FR" sz="2000" b="1" baseline="30000" dirty="0">
                <a:solidFill>
                  <a:prstClr val="black"/>
                </a:solidFill>
              </a:rPr>
              <a:t>1</a:t>
            </a:r>
            <a:r>
              <a:rPr lang="fr-FR" altLang="fr-FR" sz="2000" b="1" dirty="0">
                <a:solidFill>
                  <a:prstClr val="black"/>
                </a:solidFill>
              </a:rPr>
              <a:t> au lieu que </a:t>
            </a:r>
            <a:r>
              <a:rPr lang="fr-FR" altLang="fr-FR" sz="2000" b="1" dirty="0" err="1">
                <a:solidFill>
                  <a:prstClr val="black"/>
                </a:solidFill>
              </a:rPr>
              <a:t>Q</a:t>
            </a:r>
            <a:r>
              <a:rPr lang="fr-FR" altLang="fr-FR" sz="2000" b="1" baseline="30000" dirty="0" err="1">
                <a:solidFill>
                  <a:prstClr val="black"/>
                </a:solidFill>
              </a:rPr>
              <a:t>e</a:t>
            </a:r>
            <a:r>
              <a:rPr lang="fr-FR" altLang="fr-FR" sz="2000" b="1" dirty="0">
                <a:solidFill>
                  <a:prstClr val="black"/>
                </a:solidFill>
              </a:rPr>
              <a:t>),…</a:t>
            </a:r>
            <a:endParaRPr kumimoji="0" lang="fr-FR" altLang="fr-FR" sz="2000" b="1"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
        <p:nvSpPr>
          <p:cNvPr id="13" name="Rectangle : coins arrondis 12">
            <a:extLst>
              <a:ext uri="{FF2B5EF4-FFF2-40B4-BE49-F238E27FC236}">
                <a16:creationId xmlns:a16="http://schemas.microsoft.com/office/drawing/2014/main" id="{5FEA5990-5B51-4CCA-B1F6-9E51FB487D2F}"/>
              </a:ext>
            </a:extLst>
          </p:cNvPr>
          <p:cNvSpPr/>
          <p:nvPr/>
        </p:nvSpPr>
        <p:spPr>
          <a:xfrm>
            <a:off x="4942" y="6597352"/>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4"/>
              </a:rPr>
              <a:t>François Debesson</a:t>
            </a:r>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p:txBody>
      </p:sp>
      <p:cxnSp>
        <p:nvCxnSpPr>
          <p:cNvPr id="109" name="Connecteur droit avec flèche 108">
            <a:extLst>
              <a:ext uri="{FF2B5EF4-FFF2-40B4-BE49-F238E27FC236}">
                <a16:creationId xmlns:a16="http://schemas.microsoft.com/office/drawing/2014/main" id="{F00B4A60-4026-494A-8410-25E8C52A75F5}"/>
              </a:ext>
            </a:extLst>
          </p:cNvPr>
          <p:cNvCxnSpPr>
            <a:cxnSpLocks/>
          </p:cNvCxnSpPr>
          <p:nvPr/>
        </p:nvCxnSpPr>
        <p:spPr>
          <a:xfrm flipV="1">
            <a:off x="1843200" y="1849057"/>
            <a:ext cx="9649" cy="4397198"/>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10" name="Connecteur droit avec flèche 109">
            <a:extLst>
              <a:ext uri="{FF2B5EF4-FFF2-40B4-BE49-F238E27FC236}">
                <a16:creationId xmlns:a16="http://schemas.microsoft.com/office/drawing/2014/main" id="{6DA9896C-3AD6-44C7-BAF7-DCC04D19A968}"/>
              </a:ext>
            </a:extLst>
          </p:cNvPr>
          <p:cNvCxnSpPr>
            <a:cxnSpLocks/>
          </p:cNvCxnSpPr>
          <p:nvPr/>
        </p:nvCxnSpPr>
        <p:spPr>
          <a:xfrm>
            <a:off x="1835696" y="6246253"/>
            <a:ext cx="6116426" cy="0"/>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15" name="Connecteur droit 114">
            <a:extLst>
              <a:ext uri="{FF2B5EF4-FFF2-40B4-BE49-F238E27FC236}">
                <a16:creationId xmlns:a16="http://schemas.microsoft.com/office/drawing/2014/main" id="{645F73E3-E539-46C8-B17C-196568201974}"/>
              </a:ext>
            </a:extLst>
          </p:cNvPr>
          <p:cNvCxnSpPr>
            <a:cxnSpLocks/>
          </p:cNvCxnSpPr>
          <p:nvPr/>
        </p:nvCxnSpPr>
        <p:spPr>
          <a:xfrm>
            <a:off x="1691680" y="360396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4" name="Connecteur droit 123">
            <a:extLst>
              <a:ext uri="{FF2B5EF4-FFF2-40B4-BE49-F238E27FC236}">
                <a16:creationId xmlns:a16="http://schemas.microsoft.com/office/drawing/2014/main" id="{550088AE-FCB9-4A48-91A7-70AE5DA56814}"/>
              </a:ext>
            </a:extLst>
          </p:cNvPr>
          <p:cNvCxnSpPr>
            <a:cxnSpLocks/>
          </p:cNvCxnSpPr>
          <p:nvPr/>
        </p:nvCxnSpPr>
        <p:spPr>
          <a:xfrm>
            <a:off x="1691680" y="5035235"/>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5" name="Connecteur droit 124">
            <a:extLst>
              <a:ext uri="{FF2B5EF4-FFF2-40B4-BE49-F238E27FC236}">
                <a16:creationId xmlns:a16="http://schemas.microsoft.com/office/drawing/2014/main" id="{33EAC72A-0EA8-420A-8B9C-59E6C6C3987D}"/>
              </a:ext>
            </a:extLst>
          </p:cNvPr>
          <p:cNvCxnSpPr>
            <a:cxnSpLocks/>
          </p:cNvCxnSpPr>
          <p:nvPr/>
        </p:nvCxnSpPr>
        <p:spPr>
          <a:xfrm>
            <a:off x="1691680" y="4751531"/>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6" name="Connecteur droit 125">
            <a:extLst>
              <a:ext uri="{FF2B5EF4-FFF2-40B4-BE49-F238E27FC236}">
                <a16:creationId xmlns:a16="http://schemas.microsoft.com/office/drawing/2014/main" id="{4D5F9D20-7C98-499C-82A8-0EEF7C6AB8C0}"/>
              </a:ext>
            </a:extLst>
          </p:cNvPr>
          <p:cNvCxnSpPr>
            <a:cxnSpLocks/>
          </p:cNvCxnSpPr>
          <p:nvPr/>
        </p:nvCxnSpPr>
        <p:spPr>
          <a:xfrm>
            <a:off x="1691680" y="589400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7" name="Connecteur droit 126">
            <a:extLst>
              <a:ext uri="{FF2B5EF4-FFF2-40B4-BE49-F238E27FC236}">
                <a16:creationId xmlns:a16="http://schemas.microsoft.com/office/drawing/2014/main" id="{4F3A95BA-744B-468C-8594-77008BC1AD14}"/>
              </a:ext>
            </a:extLst>
          </p:cNvPr>
          <p:cNvCxnSpPr>
            <a:cxnSpLocks/>
          </p:cNvCxnSpPr>
          <p:nvPr/>
        </p:nvCxnSpPr>
        <p:spPr>
          <a:xfrm>
            <a:off x="1691680" y="5607745"/>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8" name="Connecteur droit 127">
            <a:extLst>
              <a:ext uri="{FF2B5EF4-FFF2-40B4-BE49-F238E27FC236}">
                <a16:creationId xmlns:a16="http://schemas.microsoft.com/office/drawing/2014/main" id="{33A32766-9256-4D44-861A-DD492DCCF94D}"/>
              </a:ext>
            </a:extLst>
          </p:cNvPr>
          <p:cNvCxnSpPr>
            <a:cxnSpLocks/>
          </p:cNvCxnSpPr>
          <p:nvPr/>
        </p:nvCxnSpPr>
        <p:spPr>
          <a:xfrm>
            <a:off x="1691680" y="532149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9" name="Connecteur droit 128">
            <a:extLst>
              <a:ext uri="{FF2B5EF4-FFF2-40B4-BE49-F238E27FC236}">
                <a16:creationId xmlns:a16="http://schemas.microsoft.com/office/drawing/2014/main" id="{EBB4DFF9-C0A9-42B9-AAD0-1C96A2139913}"/>
              </a:ext>
            </a:extLst>
          </p:cNvPr>
          <p:cNvCxnSpPr>
            <a:cxnSpLocks/>
          </p:cNvCxnSpPr>
          <p:nvPr/>
        </p:nvCxnSpPr>
        <p:spPr>
          <a:xfrm>
            <a:off x="1691680" y="4462725"/>
            <a:ext cx="160959" cy="0"/>
          </a:xfrm>
          <a:prstGeom prst="line">
            <a:avLst/>
          </a:prstGeom>
          <a:ln w="25400">
            <a:solidFill>
              <a:srgbClr val="7030A0"/>
            </a:solidFill>
            <a:tailEnd type="none"/>
          </a:ln>
        </p:spPr>
        <p:style>
          <a:lnRef idx="1">
            <a:schemeClr val="dk1"/>
          </a:lnRef>
          <a:fillRef idx="0">
            <a:schemeClr val="dk1"/>
          </a:fillRef>
          <a:effectRef idx="0">
            <a:schemeClr val="dk1"/>
          </a:effectRef>
          <a:fontRef idx="minor">
            <a:schemeClr val="tx1"/>
          </a:fontRef>
        </p:style>
      </p:cxnSp>
      <p:cxnSp>
        <p:nvCxnSpPr>
          <p:cNvPr id="130" name="Connecteur droit 129">
            <a:extLst>
              <a:ext uri="{FF2B5EF4-FFF2-40B4-BE49-F238E27FC236}">
                <a16:creationId xmlns:a16="http://schemas.microsoft.com/office/drawing/2014/main" id="{BCA53EE3-91F6-40A0-9C5A-21C6A6C59B62}"/>
              </a:ext>
            </a:extLst>
          </p:cNvPr>
          <p:cNvCxnSpPr>
            <a:cxnSpLocks/>
          </p:cNvCxnSpPr>
          <p:nvPr/>
        </p:nvCxnSpPr>
        <p:spPr>
          <a:xfrm>
            <a:off x="1691680" y="417647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1" name="Connecteur droit 130">
            <a:extLst>
              <a:ext uri="{FF2B5EF4-FFF2-40B4-BE49-F238E27FC236}">
                <a16:creationId xmlns:a16="http://schemas.microsoft.com/office/drawing/2014/main" id="{D5847AE1-2B40-4D6D-BA24-D26B09DE63EC}"/>
              </a:ext>
            </a:extLst>
          </p:cNvPr>
          <p:cNvCxnSpPr>
            <a:cxnSpLocks/>
          </p:cNvCxnSpPr>
          <p:nvPr/>
        </p:nvCxnSpPr>
        <p:spPr>
          <a:xfrm>
            <a:off x="1691680" y="3882269"/>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2" name="Connecteur droit 131">
            <a:extLst>
              <a:ext uri="{FF2B5EF4-FFF2-40B4-BE49-F238E27FC236}">
                <a16:creationId xmlns:a16="http://schemas.microsoft.com/office/drawing/2014/main" id="{82F75935-41BD-4384-8A1D-4A850FB9DCB5}"/>
              </a:ext>
            </a:extLst>
          </p:cNvPr>
          <p:cNvCxnSpPr>
            <a:cxnSpLocks/>
          </p:cNvCxnSpPr>
          <p:nvPr/>
        </p:nvCxnSpPr>
        <p:spPr>
          <a:xfrm>
            <a:off x="1691680" y="3317705"/>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3" name="Connecteur droit 132">
            <a:extLst>
              <a:ext uri="{FF2B5EF4-FFF2-40B4-BE49-F238E27FC236}">
                <a16:creationId xmlns:a16="http://schemas.microsoft.com/office/drawing/2014/main" id="{6131C036-A16F-4D3E-B04E-94B604423232}"/>
              </a:ext>
            </a:extLst>
          </p:cNvPr>
          <p:cNvCxnSpPr>
            <a:cxnSpLocks/>
          </p:cNvCxnSpPr>
          <p:nvPr/>
        </p:nvCxnSpPr>
        <p:spPr>
          <a:xfrm rot="5400000">
            <a:off x="2378070" y="6323023"/>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4" name="Connecteur droit 133">
            <a:extLst>
              <a:ext uri="{FF2B5EF4-FFF2-40B4-BE49-F238E27FC236}">
                <a16:creationId xmlns:a16="http://schemas.microsoft.com/office/drawing/2014/main" id="{63E04478-83A2-4BAC-885C-CC90C8A3A266}"/>
              </a:ext>
            </a:extLst>
          </p:cNvPr>
          <p:cNvCxnSpPr>
            <a:cxnSpLocks/>
          </p:cNvCxnSpPr>
          <p:nvPr/>
        </p:nvCxnSpPr>
        <p:spPr>
          <a:xfrm rot="5400000">
            <a:off x="3348152" y="6323023"/>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5" name="Connecteur droit 134">
            <a:extLst>
              <a:ext uri="{FF2B5EF4-FFF2-40B4-BE49-F238E27FC236}">
                <a16:creationId xmlns:a16="http://schemas.microsoft.com/office/drawing/2014/main" id="{426567BB-268B-4A63-B90B-4C4DADEB3E13}"/>
              </a:ext>
            </a:extLst>
          </p:cNvPr>
          <p:cNvCxnSpPr>
            <a:cxnSpLocks/>
          </p:cNvCxnSpPr>
          <p:nvPr/>
        </p:nvCxnSpPr>
        <p:spPr>
          <a:xfrm rot="5400000">
            <a:off x="4310634" y="6317817"/>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6" name="Connecteur droit 135">
            <a:extLst>
              <a:ext uri="{FF2B5EF4-FFF2-40B4-BE49-F238E27FC236}">
                <a16:creationId xmlns:a16="http://schemas.microsoft.com/office/drawing/2014/main" id="{FB6CD040-7C54-4FFE-8F37-CAE7B486B290}"/>
              </a:ext>
            </a:extLst>
          </p:cNvPr>
          <p:cNvCxnSpPr>
            <a:cxnSpLocks/>
          </p:cNvCxnSpPr>
          <p:nvPr/>
        </p:nvCxnSpPr>
        <p:spPr>
          <a:xfrm rot="5400000">
            <a:off x="5276498" y="6320729"/>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7" name="Connecteur droit 136">
            <a:extLst>
              <a:ext uri="{FF2B5EF4-FFF2-40B4-BE49-F238E27FC236}">
                <a16:creationId xmlns:a16="http://schemas.microsoft.com/office/drawing/2014/main" id="{AB22E1CA-D77B-4757-9F50-A5A183AA418A}"/>
              </a:ext>
            </a:extLst>
          </p:cNvPr>
          <p:cNvCxnSpPr>
            <a:cxnSpLocks/>
          </p:cNvCxnSpPr>
          <p:nvPr/>
        </p:nvCxnSpPr>
        <p:spPr>
          <a:xfrm rot="5400000">
            <a:off x="6239047" y="6323023"/>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8" name="Connecteur droit 137">
            <a:extLst>
              <a:ext uri="{FF2B5EF4-FFF2-40B4-BE49-F238E27FC236}">
                <a16:creationId xmlns:a16="http://schemas.microsoft.com/office/drawing/2014/main" id="{4A17E7EA-C546-40C2-8EC7-6A79F99A2AA8}"/>
              </a:ext>
            </a:extLst>
          </p:cNvPr>
          <p:cNvCxnSpPr>
            <a:cxnSpLocks/>
          </p:cNvCxnSpPr>
          <p:nvPr/>
        </p:nvCxnSpPr>
        <p:spPr>
          <a:xfrm rot="5400000">
            <a:off x="7208002" y="6323023"/>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39" name="ZoneTexte 138">
            <a:extLst>
              <a:ext uri="{FF2B5EF4-FFF2-40B4-BE49-F238E27FC236}">
                <a16:creationId xmlns:a16="http://schemas.microsoft.com/office/drawing/2014/main" id="{0D81F534-CF69-4BFF-AA23-629B3D2725A3}"/>
              </a:ext>
            </a:extLst>
          </p:cNvPr>
          <p:cNvSpPr txBox="1"/>
          <p:nvPr/>
        </p:nvSpPr>
        <p:spPr>
          <a:xfrm>
            <a:off x="2285107"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a:t>
            </a:r>
          </a:p>
        </p:txBody>
      </p:sp>
      <p:sp>
        <p:nvSpPr>
          <p:cNvPr id="140" name="ZoneTexte 139">
            <a:extLst>
              <a:ext uri="{FF2B5EF4-FFF2-40B4-BE49-F238E27FC236}">
                <a16:creationId xmlns:a16="http://schemas.microsoft.com/office/drawing/2014/main" id="{B7178DA0-0F9A-4E4C-95C1-9A7F5B9B188C}"/>
              </a:ext>
            </a:extLst>
          </p:cNvPr>
          <p:cNvSpPr txBox="1"/>
          <p:nvPr/>
        </p:nvSpPr>
        <p:spPr>
          <a:xfrm>
            <a:off x="3258630"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a:t>
            </a:r>
          </a:p>
        </p:txBody>
      </p:sp>
      <p:sp>
        <p:nvSpPr>
          <p:cNvPr id="141" name="ZoneTexte 140">
            <a:extLst>
              <a:ext uri="{FF2B5EF4-FFF2-40B4-BE49-F238E27FC236}">
                <a16:creationId xmlns:a16="http://schemas.microsoft.com/office/drawing/2014/main" id="{9168563A-C63B-46BE-AF37-2086FE80E066}"/>
              </a:ext>
            </a:extLst>
          </p:cNvPr>
          <p:cNvSpPr txBox="1"/>
          <p:nvPr/>
        </p:nvSpPr>
        <p:spPr>
          <a:xfrm>
            <a:off x="4234514"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a:t>
            </a:r>
          </a:p>
        </p:txBody>
      </p:sp>
      <p:sp>
        <p:nvSpPr>
          <p:cNvPr id="142" name="ZoneTexte 141">
            <a:extLst>
              <a:ext uri="{FF2B5EF4-FFF2-40B4-BE49-F238E27FC236}">
                <a16:creationId xmlns:a16="http://schemas.microsoft.com/office/drawing/2014/main" id="{0C48874F-AFF3-4E39-8A45-E87ED10955CE}"/>
              </a:ext>
            </a:extLst>
          </p:cNvPr>
          <p:cNvSpPr txBox="1"/>
          <p:nvPr/>
        </p:nvSpPr>
        <p:spPr>
          <a:xfrm>
            <a:off x="5194517"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a:t>
            </a:r>
          </a:p>
        </p:txBody>
      </p:sp>
      <p:sp>
        <p:nvSpPr>
          <p:cNvPr id="143" name="ZoneTexte 142">
            <a:extLst>
              <a:ext uri="{FF2B5EF4-FFF2-40B4-BE49-F238E27FC236}">
                <a16:creationId xmlns:a16="http://schemas.microsoft.com/office/drawing/2014/main" id="{962523C6-2B45-4325-94D1-0CAC85C8D4AC}"/>
              </a:ext>
            </a:extLst>
          </p:cNvPr>
          <p:cNvSpPr txBox="1"/>
          <p:nvPr/>
        </p:nvSpPr>
        <p:spPr>
          <a:xfrm>
            <a:off x="6168040"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a:t>
            </a:r>
          </a:p>
        </p:txBody>
      </p:sp>
      <p:sp>
        <p:nvSpPr>
          <p:cNvPr id="144" name="ZoneTexte 143">
            <a:extLst>
              <a:ext uri="{FF2B5EF4-FFF2-40B4-BE49-F238E27FC236}">
                <a16:creationId xmlns:a16="http://schemas.microsoft.com/office/drawing/2014/main" id="{677D3A8E-DAB1-47BF-AC57-AB79C5D40853}"/>
              </a:ext>
            </a:extLst>
          </p:cNvPr>
          <p:cNvSpPr txBox="1"/>
          <p:nvPr/>
        </p:nvSpPr>
        <p:spPr>
          <a:xfrm>
            <a:off x="7130403" y="6426628"/>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a:t>
            </a:r>
          </a:p>
        </p:txBody>
      </p:sp>
      <p:sp>
        <p:nvSpPr>
          <p:cNvPr id="145" name="ZoneTexte 144">
            <a:extLst>
              <a:ext uri="{FF2B5EF4-FFF2-40B4-BE49-F238E27FC236}">
                <a16:creationId xmlns:a16="http://schemas.microsoft.com/office/drawing/2014/main" id="{890EE5BE-E66B-44E1-8951-73FEB1A16337}"/>
              </a:ext>
            </a:extLst>
          </p:cNvPr>
          <p:cNvSpPr txBox="1"/>
          <p:nvPr/>
        </p:nvSpPr>
        <p:spPr>
          <a:xfrm>
            <a:off x="1382400" y="5786423"/>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a:t>
            </a:r>
          </a:p>
        </p:txBody>
      </p:sp>
      <p:sp>
        <p:nvSpPr>
          <p:cNvPr id="146" name="ZoneTexte 145">
            <a:extLst>
              <a:ext uri="{FF2B5EF4-FFF2-40B4-BE49-F238E27FC236}">
                <a16:creationId xmlns:a16="http://schemas.microsoft.com/office/drawing/2014/main" id="{4A5E0B35-09F0-47B5-A21D-FEEEB7A4C89B}"/>
              </a:ext>
            </a:extLst>
          </p:cNvPr>
          <p:cNvSpPr txBox="1"/>
          <p:nvPr/>
        </p:nvSpPr>
        <p:spPr>
          <a:xfrm>
            <a:off x="1382400" y="5493701"/>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a:t>
            </a:r>
          </a:p>
        </p:txBody>
      </p:sp>
      <p:sp>
        <p:nvSpPr>
          <p:cNvPr id="147" name="ZoneTexte 146">
            <a:extLst>
              <a:ext uri="{FF2B5EF4-FFF2-40B4-BE49-F238E27FC236}">
                <a16:creationId xmlns:a16="http://schemas.microsoft.com/office/drawing/2014/main" id="{894D5DD9-3FB4-4C4F-A955-05EA1E56ACF9}"/>
              </a:ext>
            </a:extLst>
          </p:cNvPr>
          <p:cNvSpPr txBox="1"/>
          <p:nvPr/>
        </p:nvSpPr>
        <p:spPr>
          <a:xfrm>
            <a:off x="1382400" y="5172921"/>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15</a:t>
            </a:r>
          </a:p>
        </p:txBody>
      </p:sp>
      <p:sp>
        <p:nvSpPr>
          <p:cNvPr id="148" name="ZoneTexte 147">
            <a:extLst>
              <a:ext uri="{FF2B5EF4-FFF2-40B4-BE49-F238E27FC236}">
                <a16:creationId xmlns:a16="http://schemas.microsoft.com/office/drawing/2014/main" id="{A60ABB27-557F-403A-AF89-02F570E41D89}"/>
              </a:ext>
            </a:extLst>
          </p:cNvPr>
          <p:cNvSpPr txBox="1"/>
          <p:nvPr/>
        </p:nvSpPr>
        <p:spPr>
          <a:xfrm>
            <a:off x="1382400" y="488019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a:t>
            </a:r>
          </a:p>
        </p:txBody>
      </p:sp>
      <p:sp>
        <p:nvSpPr>
          <p:cNvPr id="149" name="ZoneTexte 148">
            <a:extLst>
              <a:ext uri="{FF2B5EF4-FFF2-40B4-BE49-F238E27FC236}">
                <a16:creationId xmlns:a16="http://schemas.microsoft.com/office/drawing/2014/main" id="{80BBC2FA-725E-408A-906D-2CB8EBA775A0}"/>
              </a:ext>
            </a:extLst>
          </p:cNvPr>
          <p:cNvSpPr txBox="1"/>
          <p:nvPr/>
        </p:nvSpPr>
        <p:spPr>
          <a:xfrm>
            <a:off x="1382400" y="4623710"/>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25</a:t>
            </a:r>
          </a:p>
        </p:txBody>
      </p:sp>
      <p:sp>
        <p:nvSpPr>
          <p:cNvPr id="150" name="ZoneTexte 149">
            <a:extLst>
              <a:ext uri="{FF2B5EF4-FFF2-40B4-BE49-F238E27FC236}">
                <a16:creationId xmlns:a16="http://schemas.microsoft.com/office/drawing/2014/main" id="{96A17A5A-8E8D-4325-9A7A-7AE062532C69}"/>
              </a:ext>
            </a:extLst>
          </p:cNvPr>
          <p:cNvSpPr txBox="1"/>
          <p:nvPr/>
        </p:nvSpPr>
        <p:spPr>
          <a:xfrm>
            <a:off x="1382400" y="4334652"/>
            <a:ext cx="367201"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30</a:t>
            </a:r>
          </a:p>
        </p:txBody>
      </p:sp>
      <p:sp>
        <p:nvSpPr>
          <p:cNvPr id="151" name="ZoneTexte 150">
            <a:extLst>
              <a:ext uri="{FF2B5EF4-FFF2-40B4-BE49-F238E27FC236}">
                <a16:creationId xmlns:a16="http://schemas.microsoft.com/office/drawing/2014/main" id="{6F5994C4-176B-4903-AD62-63225FA4B06B}"/>
              </a:ext>
            </a:extLst>
          </p:cNvPr>
          <p:cNvSpPr txBox="1"/>
          <p:nvPr/>
        </p:nvSpPr>
        <p:spPr>
          <a:xfrm>
            <a:off x="1382400" y="4050062"/>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35</a:t>
            </a:r>
          </a:p>
        </p:txBody>
      </p:sp>
      <p:sp>
        <p:nvSpPr>
          <p:cNvPr id="152" name="ZoneTexte 151">
            <a:extLst>
              <a:ext uri="{FF2B5EF4-FFF2-40B4-BE49-F238E27FC236}">
                <a16:creationId xmlns:a16="http://schemas.microsoft.com/office/drawing/2014/main" id="{6A5FFF11-8365-4A9F-A4F7-D65A39B157F5}"/>
              </a:ext>
            </a:extLst>
          </p:cNvPr>
          <p:cNvSpPr txBox="1"/>
          <p:nvPr/>
        </p:nvSpPr>
        <p:spPr>
          <a:xfrm>
            <a:off x="1382400" y="3772141"/>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40</a:t>
            </a:r>
          </a:p>
        </p:txBody>
      </p:sp>
      <p:sp>
        <p:nvSpPr>
          <p:cNvPr id="153" name="ZoneTexte 152">
            <a:extLst>
              <a:ext uri="{FF2B5EF4-FFF2-40B4-BE49-F238E27FC236}">
                <a16:creationId xmlns:a16="http://schemas.microsoft.com/office/drawing/2014/main" id="{7EECFBDD-A7B2-44F1-AC80-BB55D54DC2E7}"/>
              </a:ext>
            </a:extLst>
          </p:cNvPr>
          <p:cNvSpPr txBox="1"/>
          <p:nvPr/>
        </p:nvSpPr>
        <p:spPr>
          <a:xfrm>
            <a:off x="1382400" y="3457628"/>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45</a:t>
            </a:r>
          </a:p>
        </p:txBody>
      </p:sp>
      <p:sp>
        <p:nvSpPr>
          <p:cNvPr id="154" name="ZoneTexte 153">
            <a:extLst>
              <a:ext uri="{FF2B5EF4-FFF2-40B4-BE49-F238E27FC236}">
                <a16:creationId xmlns:a16="http://schemas.microsoft.com/office/drawing/2014/main" id="{54667386-9635-44BC-9236-67E1048FF730}"/>
              </a:ext>
            </a:extLst>
          </p:cNvPr>
          <p:cNvSpPr txBox="1"/>
          <p:nvPr/>
        </p:nvSpPr>
        <p:spPr>
          <a:xfrm>
            <a:off x="1382400" y="3187576"/>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50</a:t>
            </a:r>
          </a:p>
        </p:txBody>
      </p:sp>
      <p:sp>
        <p:nvSpPr>
          <p:cNvPr id="155" name="ZoneTexte 154">
            <a:extLst>
              <a:ext uri="{FF2B5EF4-FFF2-40B4-BE49-F238E27FC236}">
                <a16:creationId xmlns:a16="http://schemas.microsoft.com/office/drawing/2014/main" id="{4DD2B550-14F8-4905-B223-48BDAC9408B0}"/>
              </a:ext>
            </a:extLst>
          </p:cNvPr>
          <p:cNvSpPr txBox="1"/>
          <p:nvPr/>
        </p:nvSpPr>
        <p:spPr>
          <a:xfrm>
            <a:off x="7977177" y="6023184"/>
            <a:ext cx="1064395" cy="553998"/>
          </a:xfrm>
          <a:prstGeom prst="rect">
            <a:avLst/>
          </a:prstGeom>
          <a:noFill/>
        </p:spPr>
        <p:txBody>
          <a:bodyPr wrap="non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Quantité</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échangée</a:t>
            </a:r>
          </a:p>
        </p:txBody>
      </p:sp>
      <p:sp>
        <p:nvSpPr>
          <p:cNvPr id="156" name="ZoneTexte 155">
            <a:extLst>
              <a:ext uri="{FF2B5EF4-FFF2-40B4-BE49-F238E27FC236}">
                <a16:creationId xmlns:a16="http://schemas.microsoft.com/office/drawing/2014/main" id="{E218EB4F-43EC-4F3A-9755-7DD000D108A0}"/>
              </a:ext>
            </a:extLst>
          </p:cNvPr>
          <p:cNvSpPr txBox="1"/>
          <p:nvPr/>
        </p:nvSpPr>
        <p:spPr>
          <a:xfrm>
            <a:off x="1382400" y="2908847"/>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55</a:t>
            </a:r>
          </a:p>
        </p:txBody>
      </p:sp>
      <p:cxnSp>
        <p:nvCxnSpPr>
          <p:cNvPr id="157" name="Connecteur droit 156">
            <a:extLst>
              <a:ext uri="{FF2B5EF4-FFF2-40B4-BE49-F238E27FC236}">
                <a16:creationId xmlns:a16="http://schemas.microsoft.com/office/drawing/2014/main" id="{9D74037C-16AF-4AA8-B65E-90A1D2AA18C0}"/>
              </a:ext>
            </a:extLst>
          </p:cNvPr>
          <p:cNvCxnSpPr>
            <a:cxnSpLocks/>
          </p:cNvCxnSpPr>
          <p:nvPr/>
        </p:nvCxnSpPr>
        <p:spPr>
          <a:xfrm>
            <a:off x="1691680" y="303145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58" name="Connecteur droit 157">
            <a:extLst>
              <a:ext uri="{FF2B5EF4-FFF2-40B4-BE49-F238E27FC236}">
                <a16:creationId xmlns:a16="http://schemas.microsoft.com/office/drawing/2014/main" id="{11C5BAD0-2371-48CC-9090-692777B1F590}"/>
              </a:ext>
            </a:extLst>
          </p:cNvPr>
          <p:cNvCxnSpPr>
            <a:cxnSpLocks/>
          </p:cNvCxnSpPr>
          <p:nvPr/>
        </p:nvCxnSpPr>
        <p:spPr>
          <a:xfrm>
            <a:off x="1691680" y="2745195"/>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59" name="ZoneTexte 158">
            <a:extLst>
              <a:ext uri="{FF2B5EF4-FFF2-40B4-BE49-F238E27FC236}">
                <a16:creationId xmlns:a16="http://schemas.microsoft.com/office/drawing/2014/main" id="{19B3CE69-3BB0-449B-9EEF-4D955DE73AD3}"/>
              </a:ext>
            </a:extLst>
          </p:cNvPr>
          <p:cNvSpPr txBox="1"/>
          <p:nvPr/>
        </p:nvSpPr>
        <p:spPr>
          <a:xfrm>
            <a:off x="1382400" y="2614570"/>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60</a:t>
            </a:r>
          </a:p>
        </p:txBody>
      </p:sp>
      <p:cxnSp>
        <p:nvCxnSpPr>
          <p:cNvPr id="160" name="Connecteur droit 159">
            <a:extLst>
              <a:ext uri="{FF2B5EF4-FFF2-40B4-BE49-F238E27FC236}">
                <a16:creationId xmlns:a16="http://schemas.microsoft.com/office/drawing/2014/main" id="{F7ED8414-B57F-47FD-9DF4-5B89FD8A3BB6}"/>
              </a:ext>
            </a:extLst>
          </p:cNvPr>
          <p:cNvCxnSpPr>
            <a:cxnSpLocks/>
          </p:cNvCxnSpPr>
          <p:nvPr/>
        </p:nvCxnSpPr>
        <p:spPr>
          <a:xfrm>
            <a:off x="1691680" y="2467563"/>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61" name="Connecteur droit 160">
            <a:extLst>
              <a:ext uri="{FF2B5EF4-FFF2-40B4-BE49-F238E27FC236}">
                <a16:creationId xmlns:a16="http://schemas.microsoft.com/office/drawing/2014/main" id="{D72D7053-80CA-474E-94BE-5E1D70040314}"/>
              </a:ext>
            </a:extLst>
          </p:cNvPr>
          <p:cNvCxnSpPr>
            <a:cxnSpLocks/>
          </p:cNvCxnSpPr>
          <p:nvPr/>
        </p:nvCxnSpPr>
        <p:spPr>
          <a:xfrm>
            <a:off x="1691680" y="2180863"/>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62" name="ZoneTexte 161">
            <a:extLst>
              <a:ext uri="{FF2B5EF4-FFF2-40B4-BE49-F238E27FC236}">
                <a16:creationId xmlns:a16="http://schemas.microsoft.com/office/drawing/2014/main" id="{FB119273-E231-4B9C-A1C3-D3CBC645449B}"/>
              </a:ext>
            </a:extLst>
          </p:cNvPr>
          <p:cNvSpPr txBox="1"/>
          <p:nvPr/>
        </p:nvSpPr>
        <p:spPr>
          <a:xfrm>
            <a:off x="1382400" y="2358000"/>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65</a:t>
            </a:r>
          </a:p>
        </p:txBody>
      </p:sp>
      <p:sp>
        <p:nvSpPr>
          <p:cNvPr id="163" name="ZoneTexte 162">
            <a:extLst>
              <a:ext uri="{FF2B5EF4-FFF2-40B4-BE49-F238E27FC236}">
                <a16:creationId xmlns:a16="http://schemas.microsoft.com/office/drawing/2014/main" id="{59B298CA-1DC5-4E94-B1E6-A83D399652E5}"/>
              </a:ext>
            </a:extLst>
          </p:cNvPr>
          <p:cNvSpPr txBox="1"/>
          <p:nvPr/>
        </p:nvSpPr>
        <p:spPr>
          <a:xfrm>
            <a:off x="1382400" y="2066646"/>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70</a:t>
            </a:r>
          </a:p>
        </p:txBody>
      </p:sp>
      <p:cxnSp>
        <p:nvCxnSpPr>
          <p:cNvPr id="164" name="Connecteur droit 163">
            <a:extLst>
              <a:ext uri="{FF2B5EF4-FFF2-40B4-BE49-F238E27FC236}">
                <a16:creationId xmlns:a16="http://schemas.microsoft.com/office/drawing/2014/main" id="{B240F659-FD06-45C8-B1D6-787F99D4614C}"/>
              </a:ext>
            </a:extLst>
          </p:cNvPr>
          <p:cNvCxnSpPr>
            <a:cxnSpLocks/>
          </p:cNvCxnSpPr>
          <p:nvPr/>
        </p:nvCxnSpPr>
        <p:spPr>
          <a:xfrm>
            <a:off x="1896528" y="4462725"/>
            <a:ext cx="3027739" cy="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cxnSp>
        <p:nvCxnSpPr>
          <p:cNvPr id="165" name="Connecteur droit 164">
            <a:extLst>
              <a:ext uri="{FF2B5EF4-FFF2-40B4-BE49-F238E27FC236}">
                <a16:creationId xmlns:a16="http://schemas.microsoft.com/office/drawing/2014/main" id="{93AC2850-98B3-4F43-B4B4-1F95134F384B}"/>
              </a:ext>
            </a:extLst>
          </p:cNvPr>
          <p:cNvCxnSpPr>
            <a:cxnSpLocks/>
          </p:cNvCxnSpPr>
          <p:nvPr/>
        </p:nvCxnSpPr>
        <p:spPr>
          <a:xfrm>
            <a:off x="4914618" y="4473151"/>
            <a:ext cx="9649" cy="1789882"/>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166" name="ZoneTexte 165">
            <a:extLst>
              <a:ext uri="{FF2B5EF4-FFF2-40B4-BE49-F238E27FC236}">
                <a16:creationId xmlns:a16="http://schemas.microsoft.com/office/drawing/2014/main" id="{E80A42D5-A77A-4371-8B67-433208CA0C57}"/>
              </a:ext>
            </a:extLst>
          </p:cNvPr>
          <p:cNvSpPr txBox="1"/>
          <p:nvPr/>
        </p:nvSpPr>
        <p:spPr>
          <a:xfrm>
            <a:off x="1044000" y="4320000"/>
            <a:ext cx="321917"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err="1">
                <a:ln>
                  <a:noFill/>
                </a:ln>
                <a:solidFill>
                  <a:srgbClr val="7030A0"/>
                </a:solidFill>
                <a:effectLst/>
                <a:uLnTx/>
                <a:uFillTx/>
                <a:latin typeface="Arial" panose="020B0604020202020204" pitchFamily="34" charset="0"/>
                <a:ea typeface="+mn-ea"/>
                <a:cs typeface="Arial" panose="020B0604020202020204" pitchFamily="34" charset="0"/>
              </a:rPr>
              <a:t>P</a:t>
            </a:r>
            <a:r>
              <a:rPr kumimoji="0" lang="fr-FR" sz="1800" b="1" i="0" u="none" strike="noStrike" kern="1200" cap="none" spc="0" normalizeH="0" baseline="30000" noProof="0" dirty="0" err="1">
                <a:ln>
                  <a:noFill/>
                </a:ln>
                <a:solidFill>
                  <a:srgbClr val="7030A0"/>
                </a:solidFill>
                <a:effectLst/>
                <a:uLnTx/>
                <a:uFillTx/>
                <a:latin typeface="Arial" panose="020B0604020202020204" pitchFamily="34" charset="0"/>
                <a:ea typeface="+mn-ea"/>
                <a:cs typeface="Arial" panose="020B0604020202020204" pitchFamily="34" charset="0"/>
              </a:rPr>
              <a:t>e</a:t>
            </a:r>
            <a:endParaRPr kumimoji="0" lang="fr-FR" sz="1800" b="1" i="0" u="none" strike="noStrike" kern="1200" cap="none" spc="0" normalizeH="0" baseline="3000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
        <p:nvSpPr>
          <p:cNvPr id="167" name="Triangle isocèle 166">
            <a:extLst>
              <a:ext uri="{FF2B5EF4-FFF2-40B4-BE49-F238E27FC236}">
                <a16:creationId xmlns:a16="http://schemas.microsoft.com/office/drawing/2014/main" id="{20AEF343-92DC-404D-8436-4ED5FCE22C43}"/>
              </a:ext>
            </a:extLst>
          </p:cNvPr>
          <p:cNvSpPr/>
          <p:nvPr/>
        </p:nvSpPr>
        <p:spPr>
          <a:xfrm rot="5400000">
            <a:off x="2468873" y="3873843"/>
            <a:ext cx="1823054" cy="3031200"/>
          </a:xfrm>
          <a:custGeom>
            <a:avLst/>
            <a:gdLst>
              <a:gd name="connsiteX0" fmla="*/ 0 w 1800000"/>
              <a:gd name="connsiteY0" fmla="*/ 3031200 h 3031200"/>
              <a:gd name="connsiteX1" fmla="*/ 0 w 1800000"/>
              <a:gd name="connsiteY1" fmla="*/ 0 h 3031200"/>
              <a:gd name="connsiteX2" fmla="*/ 1800000 w 1800000"/>
              <a:gd name="connsiteY2" fmla="*/ 3031200 h 3031200"/>
              <a:gd name="connsiteX3" fmla="*/ 0 w 1800000"/>
              <a:gd name="connsiteY3" fmla="*/ 3031200 h 3031200"/>
              <a:gd name="connsiteX0" fmla="*/ 0 w 1807684"/>
              <a:gd name="connsiteY0" fmla="*/ 3008148 h 3031200"/>
              <a:gd name="connsiteX1" fmla="*/ 7684 w 1807684"/>
              <a:gd name="connsiteY1" fmla="*/ 0 h 3031200"/>
              <a:gd name="connsiteX2" fmla="*/ 1807684 w 1807684"/>
              <a:gd name="connsiteY2" fmla="*/ 3031200 h 3031200"/>
              <a:gd name="connsiteX3" fmla="*/ 0 w 1807684"/>
              <a:gd name="connsiteY3" fmla="*/ 3008148 h 3031200"/>
              <a:gd name="connsiteX0" fmla="*/ 0 w 1753895"/>
              <a:gd name="connsiteY0" fmla="*/ 3008148 h 3008148"/>
              <a:gd name="connsiteX1" fmla="*/ 7684 w 1753895"/>
              <a:gd name="connsiteY1" fmla="*/ 0 h 3008148"/>
              <a:gd name="connsiteX2" fmla="*/ 1753895 w 1753895"/>
              <a:gd name="connsiteY2" fmla="*/ 3008148 h 3008148"/>
              <a:gd name="connsiteX3" fmla="*/ 0 w 1753895"/>
              <a:gd name="connsiteY3" fmla="*/ 3008148 h 3008148"/>
              <a:gd name="connsiteX0" fmla="*/ 0 w 1823054"/>
              <a:gd name="connsiteY0" fmla="*/ 3008148 h 3031200"/>
              <a:gd name="connsiteX1" fmla="*/ 7684 w 1823054"/>
              <a:gd name="connsiteY1" fmla="*/ 0 h 3031200"/>
              <a:gd name="connsiteX2" fmla="*/ 1823054 w 1823054"/>
              <a:gd name="connsiteY2" fmla="*/ 3031200 h 3031200"/>
              <a:gd name="connsiteX3" fmla="*/ 0 w 1823054"/>
              <a:gd name="connsiteY3" fmla="*/ 3008148 h 3031200"/>
              <a:gd name="connsiteX0" fmla="*/ 0 w 1823054"/>
              <a:gd name="connsiteY0" fmla="*/ 3023516 h 3031200"/>
              <a:gd name="connsiteX1" fmla="*/ 7684 w 1823054"/>
              <a:gd name="connsiteY1" fmla="*/ 0 h 3031200"/>
              <a:gd name="connsiteX2" fmla="*/ 1823054 w 1823054"/>
              <a:gd name="connsiteY2" fmla="*/ 3031200 h 3031200"/>
              <a:gd name="connsiteX3" fmla="*/ 0 w 1823054"/>
              <a:gd name="connsiteY3" fmla="*/ 3023516 h 3031200"/>
              <a:gd name="connsiteX0" fmla="*/ 0 w 1823054"/>
              <a:gd name="connsiteY0" fmla="*/ 3015832 h 3031200"/>
              <a:gd name="connsiteX1" fmla="*/ 7684 w 1823054"/>
              <a:gd name="connsiteY1" fmla="*/ 0 h 3031200"/>
              <a:gd name="connsiteX2" fmla="*/ 1823054 w 1823054"/>
              <a:gd name="connsiteY2" fmla="*/ 3031200 h 3031200"/>
              <a:gd name="connsiteX3" fmla="*/ 0 w 1823054"/>
              <a:gd name="connsiteY3" fmla="*/ 3015832 h 3031200"/>
            </a:gdLst>
            <a:ahLst/>
            <a:cxnLst>
              <a:cxn ang="0">
                <a:pos x="connsiteX0" y="connsiteY0"/>
              </a:cxn>
              <a:cxn ang="0">
                <a:pos x="connsiteX1" y="connsiteY1"/>
              </a:cxn>
              <a:cxn ang="0">
                <a:pos x="connsiteX2" y="connsiteY2"/>
              </a:cxn>
              <a:cxn ang="0">
                <a:pos x="connsiteX3" y="connsiteY3"/>
              </a:cxn>
            </a:cxnLst>
            <a:rect l="l" t="t" r="r" b="b"/>
            <a:pathLst>
              <a:path w="1823054" h="3031200">
                <a:moveTo>
                  <a:pt x="0" y="3015832"/>
                </a:moveTo>
                <a:cubicBezTo>
                  <a:pt x="2561" y="2013116"/>
                  <a:pt x="5123" y="1002716"/>
                  <a:pt x="7684" y="0"/>
                </a:cubicBezTo>
                <a:lnTo>
                  <a:pt x="1823054" y="3031200"/>
                </a:lnTo>
                <a:lnTo>
                  <a:pt x="0" y="3015832"/>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169" name="Connecteur droit 168">
            <a:extLst>
              <a:ext uri="{FF2B5EF4-FFF2-40B4-BE49-F238E27FC236}">
                <a16:creationId xmlns:a16="http://schemas.microsoft.com/office/drawing/2014/main" id="{AD26A44E-1015-4844-9FAC-7D550820ABCB}"/>
              </a:ext>
            </a:extLst>
          </p:cNvPr>
          <p:cNvCxnSpPr>
            <a:cxnSpLocks/>
          </p:cNvCxnSpPr>
          <p:nvPr/>
        </p:nvCxnSpPr>
        <p:spPr>
          <a:xfrm flipV="1">
            <a:off x="2003835" y="2999066"/>
            <a:ext cx="5355636" cy="3240834"/>
          </a:xfrm>
          <a:prstGeom prst="line">
            <a:avLst/>
          </a:prstGeom>
          <a:ln w="317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0" name="Connecteur droit avec flèche 169">
            <a:extLst>
              <a:ext uri="{FF2B5EF4-FFF2-40B4-BE49-F238E27FC236}">
                <a16:creationId xmlns:a16="http://schemas.microsoft.com/office/drawing/2014/main" id="{4C120A47-F1DA-4343-831A-7C780583B414}"/>
              </a:ext>
            </a:extLst>
          </p:cNvPr>
          <p:cNvCxnSpPr/>
          <p:nvPr/>
        </p:nvCxnSpPr>
        <p:spPr>
          <a:xfrm>
            <a:off x="2458800" y="4473150"/>
            <a:ext cx="0" cy="1476000"/>
          </a:xfrm>
          <a:prstGeom prst="straightConnector1">
            <a:avLst/>
          </a:prstGeom>
          <a:ln w="19050">
            <a:solidFill>
              <a:schemeClr val="accent5">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1" name="Connecteur droit avec flèche 170">
            <a:extLst>
              <a:ext uri="{FF2B5EF4-FFF2-40B4-BE49-F238E27FC236}">
                <a16:creationId xmlns:a16="http://schemas.microsoft.com/office/drawing/2014/main" id="{52D87513-782A-44E8-8941-30436D8AF3A5}"/>
              </a:ext>
            </a:extLst>
          </p:cNvPr>
          <p:cNvCxnSpPr>
            <a:cxnSpLocks/>
          </p:cNvCxnSpPr>
          <p:nvPr/>
        </p:nvCxnSpPr>
        <p:spPr>
          <a:xfrm>
            <a:off x="3427200" y="4473150"/>
            <a:ext cx="0" cy="900000"/>
          </a:xfrm>
          <a:prstGeom prst="straightConnector1">
            <a:avLst/>
          </a:prstGeom>
          <a:ln w="19050">
            <a:solidFill>
              <a:schemeClr val="accent5">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2" name="Connecteur droit avec flèche 171">
            <a:extLst>
              <a:ext uri="{FF2B5EF4-FFF2-40B4-BE49-F238E27FC236}">
                <a16:creationId xmlns:a16="http://schemas.microsoft.com/office/drawing/2014/main" id="{A4222A0E-C96C-41BC-BBD9-B1C6A9A12EE6}"/>
              </a:ext>
            </a:extLst>
          </p:cNvPr>
          <p:cNvCxnSpPr>
            <a:cxnSpLocks/>
          </p:cNvCxnSpPr>
          <p:nvPr/>
        </p:nvCxnSpPr>
        <p:spPr>
          <a:xfrm>
            <a:off x="4392000" y="4462409"/>
            <a:ext cx="2586" cy="324000"/>
          </a:xfrm>
          <a:prstGeom prst="straightConnector1">
            <a:avLst/>
          </a:prstGeom>
          <a:ln w="19050">
            <a:solidFill>
              <a:schemeClr val="accent5">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6" name="ZoneTexte 175">
            <a:extLst>
              <a:ext uri="{FF2B5EF4-FFF2-40B4-BE49-F238E27FC236}">
                <a16:creationId xmlns:a16="http://schemas.microsoft.com/office/drawing/2014/main" id="{9FF03117-A026-4F99-9C3F-5AC605F0D805}"/>
              </a:ext>
            </a:extLst>
          </p:cNvPr>
          <p:cNvSpPr txBox="1"/>
          <p:nvPr/>
        </p:nvSpPr>
        <p:spPr>
          <a:xfrm>
            <a:off x="2253736" y="5172921"/>
            <a:ext cx="264023" cy="246221"/>
          </a:xfrm>
          <a:prstGeom prst="rect">
            <a:avLst/>
          </a:prstGeom>
          <a:noFill/>
        </p:spPr>
        <p:txBody>
          <a:bodyPr wrap="square" lIns="0" tIns="0" rIns="0" bIns="0" rtlCol="0">
            <a:spAutoFit/>
          </a:bodyPr>
          <a:lstStyle/>
          <a:p>
            <a:r>
              <a:rPr lang="fr-FR" sz="1600" b="1" dirty="0">
                <a:solidFill>
                  <a:schemeClr val="accent5">
                    <a:lumMod val="75000"/>
                  </a:schemeClr>
                </a:solidFill>
                <a:latin typeface="+mn-lt"/>
              </a:rPr>
              <a:t>25</a:t>
            </a:r>
          </a:p>
        </p:txBody>
      </p:sp>
      <p:sp>
        <p:nvSpPr>
          <p:cNvPr id="177" name="ZoneTexte 176">
            <a:extLst>
              <a:ext uri="{FF2B5EF4-FFF2-40B4-BE49-F238E27FC236}">
                <a16:creationId xmlns:a16="http://schemas.microsoft.com/office/drawing/2014/main" id="{496B0716-E5BF-4B09-9872-83D54BE572E0}"/>
              </a:ext>
            </a:extLst>
          </p:cNvPr>
          <p:cNvSpPr txBox="1"/>
          <p:nvPr/>
        </p:nvSpPr>
        <p:spPr>
          <a:xfrm>
            <a:off x="3168000" y="4803449"/>
            <a:ext cx="254786" cy="246221"/>
          </a:xfrm>
          <a:prstGeom prst="rect">
            <a:avLst/>
          </a:prstGeom>
          <a:noFill/>
        </p:spPr>
        <p:txBody>
          <a:bodyPr wrap="square" lIns="0" tIns="0" rIns="0" bIns="0" rtlCol="0">
            <a:spAutoFit/>
          </a:bodyPr>
          <a:lstStyle/>
          <a:p>
            <a:r>
              <a:rPr lang="fr-FR" sz="1600" b="1" dirty="0">
                <a:solidFill>
                  <a:schemeClr val="accent5">
                    <a:lumMod val="75000"/>
                  </a:schemeClr>
                </a:solidFill>
                <a:latin typeface="+mn-lt"/>
              </a:rPr>
              <a:t>15</a:t>
            </a:r>
          </a:p>
        </p:txBody>
      </p:sp>
      <p:sp>
        <p:nvSpPr>
          <p:cNvPr id="178" name="ZoneTexte 177">
            <a:extLst>
              <a:ext uri="{FF2B5EF4-FFF2-40B4-BE49-F238E27FC236}">
                <a16:creationId xmlns:a16="http://schemas.microsoft.com/office/drawing/2014/main" id="{D936C24C-7DE9-46D1-8746-D9E588152F41}"/>
              </a:ext>
            </a:extLst>
          </p:cNvPr>
          <p:cNvSpPr txBox="1"/>
          <p:nvPr/>
        </p:nvSpPr>
        <p:spPr>
          <a:xfrm>
            <a:off x="4248000" y="4505310"/>
            <a:ext cx="138197" cy="246221"/>
          </a:xfrm>
          <a:prstGeom prst="rect">
            <a:avLst/>
          </a:prstGeom>
          <a:noFill/>
        </p:spPr>
        <p:txBody>
          <a:bodyPr wrap="square" lIns="0" tIns="0" rIns="0" bIns="0" rtlCol="0">
            <a:spAutoFit/>
          </a:bodyPr>
          <a:lstStyle/>
          <a:p>
            <a:r>
              <a:rPr lang="fr-FR" sz="1600" b="1" dirty="0">
                <a:solidFill>
                  <a:schemeClr val="accent5">
                    <a:lumMod val="75000"/>
                  </a:schemeClr>
                </a:solidFill>
                <a:latin typeface="+mn-lt"/>
              </a:rPr>
              <a:t>5</a:t>
            </a:r>
          </a:p>
        </p:txBody>
      </p:sp>
      <p:sp>
        <p:nvSpPr>
          <p:cNvPr id="179" name="Triangle isocèle 178">
            <a:extLst>
              <a:ext uri="{FF2B5EF4-FFF2-40B4-BE49-F238E27FC236}">
                <a16:creationId xmlns:a16="http://schemas.microsoft.com/office/drawing/2014/main" id="{D65D76A3-23EF-473D-B9F6-80968232D50A}"/>
              </a:ext>
            </a:extLst>
          </p:cNvPr>
          <p:cNvSpPr/>
          <p:nvPr/>
        </p:nvSpPr>
        <p:spPr>
          <a:xfrm>
            <a:off x="1875600" y="2304000"/>
            <a:ext cx="2971605" cy="2131200"/>
          </a:xfrm>
          <a:prstGeom prst="triangle">
            <a:avLst>
              <a:gd name="adj" fmla="val 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a:p>
        </p:txBody>
      </p:sp>
      <p:cxnSp>
        <p:nvCxnSpPr>
          <p:cNvPr id="180" name="Connecteur droit 179">
            <a:extLst>
              <a:ext uri="{FF2B5EF4-FFF2-40B4-BE49-F238E27FC236}">
                <a16:creationId xmlns:a16="http://schemas.microsoft.com/office/drawing/2014/main" id="{67703229-5BF7-4BE9-A77A-03645FD22C9C}"/>
              </a:ext>
            </a:extLst>
          </p:cNvPr>
          <p:cNvCxnSpPr>
            <a:cxnSpLocks/>
          </p:cNvCxnSpPr>
          <p:nvPr/>
        </p:nvCxnSpPr>
        <p:spPr>
          <a:xfrm>
            <a:off x="1854280" y="2276872"/>
            <a:ext cx="5393753" cy="3893067"/>
          </a:xfrm>
          <a:prstGeom prst="line">
            <a:avLst/>
          </a:prstGeom>
          <a:ln w="41275">
            <a:solidFill>
              <a:srgbClr val="FF0000"/>
            </a:solidFill>
            <a:tailEnd type="none"/>
          </a:ln>
        </p:spPr>
        <p:style>
          <a:lnRef idx="1">
            <a:schemeClr val="dk1"/>
          </a:lnRef>
          <a:fillRef idx="0">
            <a:schemeClr val="dk1"/>
          </a:fillRef>
          <a:effectRef idx="0">
            <a:schemeClr val="dk1"/>
          </a:effectRef>
          <a:fontRef idx="minor">
            <a:schemeClr val="tx1"/>
          </a:fontRef>
        </p:style>
      </p:cxnSp>
      <p:sp>
        <p:nvSpPr>
          <p:cNvPr id="181" name="ZoneTexte 180">
            <a:extLst>
              <a:ext uri="{FF2B5EF4-FFF2-40B4-BE49-F238E27FC236}">
                <a16:creationId xmlns:a16="http://schemas.microsoft.com/office/drawing/2014/main" id="{BD986216-3886-4A80-AE96-4981D6F8B69D}"/>
              </a:ext>
            </a:extLst>
          </p:cNvPr>
          <p:cNvSpPr txBox="1">
            <a:spLocks noChangeArrowheads="1"/>
          </p:cNvSpPr>
          <p:nvPr/>
        </p:nvSpPr>
        <p:spPr bwMode="auto">
          <a:xfrm>
            <a:off x="4098306" y="5002746"/>
            <a:ext cx="1851858" cy="492443"/>
          </a:xfrm>
          <a:prstGeom prst="rect">
            <a:avLst/>
          </a:prstGeom>
          <a:solidFill>
            <a:schemeClr val="bg1">
              <a:alpha val="41000"/>
            </a:schemeClr>
          </a:solidFill>
          <a:ln>
            <a:noFill/>
          </a:ln>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t>Surplus perdu par</a:t>
            </a:r>
          </a:p>
          <a:p>
            <a:pPr algn="ctr" eaLnBrk="1" hangingPunct="1">
              <a:spcBef>
                <a:spcPct val="0"/>
              </a:spcBef>
              <a:buFontTx/>
              <a:buNone/>
            </a:pPr>
            <a:r>
              <a:rPr lang="fr-FR" altLang="fr-FR" sz="1600" b="1" dirty="0"/>
              <a:t>les producteurs</a:t>
            </a:r>
          </a:p>
        </p:txBody>
      </p:sp>
      <p:sp>
        <p:nvSpPr>
          <p:cNvPr id="183" name="ZoneTexte 182">
            <a:extLst>
              <a:ext uri="{FF2B5EF4-FFF2-40B4-BE49-F238E27FC236}">
                <a16:creationId xmlns:a16="http://schemas.microsoft.com/office/drawing/2014/main" id="{8F015D08-65F5-4EBF-9803-18D47BE10B33}"/>
              </a:ext>
            </a:extLst>
          </p:cNvPr>
          <p:cNvSpPr txBox="1">
            <a:spLocks noChangeArrowheads="1"/>
          </p:cNvSpPr>
          <p:nvPr/>
        </p:nvSpPr>
        <p:spPr bwMode="auto">
          <a:xfrm>
            <a:off x="3305346" y="2895042"/>
            <a:ext cx="166711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t>Surplus gagné par</a:t>
            </a:r>
          </a:p>
          <a:p>
            <a:pPr algn="ctr" eaLnBrk="1" hangingPunct="1">
              <a:spcBef>
                <a:spcPct val="0"/>
              </a:spcBef>
              <a:buFontTx/>
              <a:buNone/>
            </a:pPr>
            <a:r>
              <a:rPr lang="fr-FR" altLang="fr-FR" sz="1600" b="1" dirty="0"/>
              <a:t>les producteurs</a:t>
            </a:r>
          </a:p>
        </p:txBody>
      </p:sp>
      <p:cxnSp>
        <p:nvCxnSpPr>
          <p:cNvPr id="64" name="Connecteur droit 63">
            <a:extLst>
              <a:ext uri="{FF2B5EF4-FFF2-40B4-BE49-F238E27FC236}">
                <a16:creationId xmlns:a16="http://schemas.microsoft.com/office/drawing/2014/main" id="{74C93597-135A-4C7B-8E06-5E7762587CB3}"/>
              </a:ext>
            </a:extLst>
          </p:cNvPr>
          <p:cNvCxnSpPr>
            <a:cxnSpLocks/>
          </p:cNvCxnSpPr>
          <p:nvPr/>
        </p:nvCxnSpPr>
        <p:spPr>
          <a:xfrm>
            <a:off x="1847532" y="3603960"/>
            <a:ext cx="1860372" cy="0"/>
          </a:xfrm>
          <a:prstGeom prst="line">
            <a:avLst/>
          </a:prstGeom>
          <a:ln w="31750">
            <a:solidFill>
              <a:schemeClr val="tx1"/>
            </a:solidFill>
            <a:prstDash val="dash"/>
            <a:tailEnd type="none"/>
          </a:ln>
        </p:spPr>
        <p:style>
          <a:lnRef idx="1">
            <a:schemeClr val="dk1"/>
          </a:lnRef>
          <a:fillRef idx="0">
            <a:schemeClr val="dk1"/>
          </a:fillRef>
          <a:effectRef idx="0">
            <a:schemeClr val="dk1"/>
          </a:effectRef>
          <a:fontRef idx="minor">
            <a:schemeClr val="tx1"/>
          </a:fontRef>
        </p:style>
      </p:cxnSp>
      <p:cxnSp>
        <p:nvCxnSpPr>
          <p:cNvPr id="66" name="Connecteur droit 65">
            <a:extLst>
              <a:ext uri="{FF2B5EF4-FFF2-40B4-BE49-F238E27FC236}">
                <a16:creationId xmlns:a16="http://schemas.microsoft.com/office/drawing/2014/main" id="{BF379F69-08D4-4062-9ADA-FC374B86066D}"/>
              </a:ext>
            </a:extLst>
          </p:cNvPr>
          <p:cNvCxnSpPr>
            <a:cxnSpLocks/>
          </p:cNvCxnSpPr>
          <p:nvPr/>
        </p:nvCxnSpPr>
        <p:spPr>
          <a:xfrm>
            <a:off x="3706955" y="3610774"/>
            <a:ext cx="24976" cy="2629126"/>
          </a:xfrm>
          <a:prstGeom prst="line">
            <a:avLst/>
          </a:prstGeom>
          <a:ln w="31750">
            <a:solidFill>
              <a:schemeClr val="tx1"/>
            </a:solidFill>
            <a:prstDash val="dash"/>
            <a:tailEnd type="none"/>
          </a:ln>
        </p:spPr>
        <p:style>
          <a:lnRef idx="1">
            <a:schemeClr val="dk1"/>
          </a:lnRef>
          <a:fillRef idx="0">
            <a:schemeClr val="dk1"/>
          </a:fillRef>
          <a:effectRef idx="0">
            <a:schemeClr val="dk1"/>
          </a:effectRef>
          <a:fontRef idx="minor">
            <a:schemeClr val="tx1"/>
          </a:fontRef>
        </p:style>
      </p:cxnSp>
      <p:sp>
        <p:nvSpPr>
          <p:cNvPr id="71" name="ZoneTexte 70">
            <a:extLst>
              <a:ext uri="{FF2B5EF4-FFF2-40B4-BE49-F238E27FC236}">
                <a16:creationId xmlns:a16="http://schemas.microsoft.com/office/drawing/2014/main" id="{ABB966CD-9380-4669-A366-2E3DB704FF47}"/>
              </a:ext>
            </a:extLst>
          </p:cNvPr>
          <p:cNvSpPr txBox="1"/>
          <p:nvPr/>
        </p:nvSpPr>
        <p:spPr>
          <a:xfrm>
            <a:off x="1044000" y="3465497"/>
            <a:ext cx="321917"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P</a:t>
            </a:r>
            <a:r>
              <a:rPr kumimoji="0" lang="fr-FR" sz="1800" b="1" i="0" u="none" strike="noStrike" kern="1200" cap="none" spc="0" normalizeH="0" baseline="30000" noProof="0" dirty="0">
                <a:ln>
                  <a:noFill/>
                </a:ln>
                <a:effectLst/>
                <a:uLnTx/>
                <a:uFillTx/>
                <a:latin typeface="Arial" panose="020B0604020202020204" pitchFamily="34" charset="0"/>
                <a:ea typeface="+mn-ea"/>
                <a:cs typeface="Arial" panose="020B0604020202020204" pitchFamily="34" charset="0"/>
              </a:rPr>
              <a:t>1</a:t>
            </a:r>
          </a:p>
        </p:txBody>
      </p:sp>
      <p:sp>
        <p:nvSpPr>
          <p:cNvPr id="72" name="ZoneTexte 71">
            <a:extLst>
              <a:ext uri="{FF2B5EF4-FFF2-40B4-BE49-F238E27FC236}">
                <a16:creationId xmlns:a16="http://schemas.microsoft.com/office/drawing/2014/main" id="{F70BA5CE-AD71-4EB4-AEF5-11E497CB690C}"/>
              </a:ext>
            </a:extLst>
          </p:cNvPr>
          <p:cNvSpPr txBox="1"/>
          <p:nvPr/>
        </p:nvSpPr>
        <p:spPr>
          <a:xfrm>
            <a:off x="4785982" y="6336000"/>
            <a:ext cx="321917"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fr-FR" b="1" dirty="0">
                <a:solidFill>
                  <a:srgbClr val="7030A0"/>
                </a:solidFill>
              </a:rPr>
              <a:t>Q</a:t>
            </a:r>
            <a:r>
              <a:rPr kumimoji="0" lang="fr-FR" sz="1800" b="1" i="0" u="none" strike="noStrike" kern="1200" cap="none" spc="0" normalizeH="0" baseline="30000" noProof="0" dirty="0">
                <a:ln>
                  <a:noFill/>
                </a:ln>
                <a:solidFill>
                  <a:srgbClr val="7030A0"/>
                </a:solidFill>
                <a:effectLst/>
                <a:uLnTx/>
                <a:uFillTx/>
                <a:latin typeface="Arial" panose="020B0604020202020204" pitchFamily="34" charset="0"/>
                <a:ea typeface="+mn-ea"/>
                <a:cs typeface="Arial" panose="020B0604020202020204" pitchFamily="34" charset="0"/>
              </a:rPr>
              <a:t>e</a:t>
            </a:r>
          </a:p>
        </p:txBody>
      </p:sp>
      <p:sp>
        <p:nvSpPr>
          <p:cNvPr id="73" name="ZoneTexte 72">
            <a:extLst>
              <a:ext uri="{FF2B5EF4-FFF2-40B4-BE49-F238E27FC236}">
                <a16:creationId xmlns:a16="http://schemas.microsoft.com/office/drawing/2014/main" id="{6DD131FF-01EF-4227-82AA-E53C6DE66071}"/>
              </a:ext>
            </a:extLst>
          </p:cNvPr>
          <p:cNvSpPr txBox="1"/>
          <p:nvPr/>
        </p:nvSpPr>
        <p:spPr>
          <a:xfrm>
            <a:off x="3564000" y="6336000"/>
            <a:ext cx="321917"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fr-FR" b="1" dirty="0"/>
              <a:t>Q</a:t>
            </a:r>
            <a:r>
              <a:rPr kumimoji="0" lang="fr-FR" sz="1800" b="1" i="0" u="none" strike="noStrike" kern="1200" cap="none" spc="0" normalizeH="0" baseline="30000" noProof="0" dirty="0">
                <a:ln>
                  <a:noFill/>
                </a:ln>
                <a:effectLst/>
                <a:uLnTx/>
                <a:uFillTx/>
                <a:latin typeface="Arial" panose="020B0604020202020204" pitchFamily="34" charset="0"/>
                <a:ea typeface="+mn-ea"/>
                <a:cs typeface="Arial" panose="020B0604020202020204" pitchFamily="34" charset="0"/>
              </a:rPr>
              <a:t>1</a:t>
            </a:r>
          </a:p>
        </p:txBody>
      </p:sp>
      <p:sp>
        <p:nvSpPr>
          <p:cNvPr id="74" name="ZoneTexte 73">
            <a:extLst>
              <a:ext uri="{FF2B5EF4-FFF2-40B4-BE49-F238E27FC236}">
                <a16:creationId xmlns:a16="http://schemas.microsoft.com/office/drawing/2014/main" id="{8F2E4084-0FA7-4B40-A46B-65F447D1E2CF}"/>
              </a:ext>
            </a:extLst>
          </p:cNvPr>
          <p:cNvSpPr txBox="1"/>
          <p:nvPr/>
        </p:nvSpPr>
        <p:spPr>
          <a:xfrm>
            <a:off x="1620000" y="1628800"/>
            <a:ext cx="328255" cy="220257"/>
          </a:xfrm>
          <a:prstGeom prst="rect">
            <a:avLst/>
          </a:prstGeom>
          <a:noFill/>
        </p:spPr>
        <p:txBody>
          <a:bodyPr wrap="none" lIns="0" tIns="0" rIns="0" bIns="0"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Prix</a:t>
            </a:r>
          </a:p>
        </p:txBody>
      </p:sp>
      <p:sp>
        <p:nvSpPr>
          <p:cNvPr id="7" name="Rectangle 6">
            <a:extLst>
              <a:ext uri="{FF2B5EF4-FFF2-40B4-BE49-F238E27FC236}">
                <a16:creationId xmlns:a16="http://schemas.microsoft.com/office/drawing/2014/main" id="{B05CDD9B-1C4F-4B36-B885-17FDC15327E1}"/>
              </a:ext>
            </a:extLst>
          </p:cNvPr>
          <p:cNvSpPr/>
          <p:nvPr/>
        </p:nvSpPr>
        <p:spPr>
          <a:xfrm>
            <a:off x="1872000" y="3618000"/>
            <a:ext cx="1800000" cy="828000"/>
          </a:xfrm>
          <a:prstGeom prst="rect">
            <a:avLst/>
          </a:prstGeom>
          <a:pattFill prst="wdUpDiag">
            <a:fgClr>
              <a:schemeClr val="tx1">
                <a:lumMod val="75000"/>
                <a:lumOff val="25000"/>
              </a:schemeClr>
            </a:fgClr>
            <a:bgClr>
              <a:schemeClr val="accent6">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ZoneTexte 75">
            <a:extLst>
              <a:ext uri="{FF2B5EF4-FFF2-40B4-BE49-F238E27FC236}">
                <a16:creationId xmlns:a16="http://schemas.microsoft.com/office/drawing/2014/main" id="{C557E1C9-8A9F-472A-B0E8-7121010D0353}"/>
              </a:ext>
            </a:extLst>
          </p:cNvPr>
          <p:cNvSpPr txBox="1">
            <a:spLocks noChangeArrowheads="1"/>
          </p:cNvSpPr>
          <p:nvPr/>
        </p:nvSpPr>
        <p:spPr bwMode="auto">
          <a:xfrm>
            <a:off x="4217935" y="3483493"/>
            <a:ext cx="166711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t>Surplus perdu par</a:t>
            </a:r>
          </a:p>
          <a:p>
            <a:pPr algn="ctr" eaLnBrk="1" hangingPunct="1">
              <a:spcBef>
                <a:spcPct val="0"/>
              </a:spcBef>
              <a:buFontTx/>
              <a:buNone/>
            </a:pPr>
            <a:r>
              <a:rPr lang="fr-FR" altLang="fr-FR" sz="1600" b="1" dirty="0"/>
              <a:t>les consommateurs</a:t>
            </a:r>
          </a:p>
        </p:txBody>
      </p:sp>
      <p:sp>
        <p:nvSpPr>
          <p:cNvPr id="8" name="Triangle isocèle 7">
            <a:extLst>
              <a:ext uri="{FF2B5EF4-FFF2-40B4-BE49-F238E27FC236}">
                <a16:creationId xmlns:a16="http://schemas.microsoft.com/office/drawing/2014/main" id="{312570B6-87B4-40C7-B62A-38D30FFF9920}"/>
              </a:ext>
            </a:extLst>
          </p:cNvPr>
          <p:cNvSpPr/>
          <p:nvPr/>
        </p:nvSpPr>
        <p:spPr>
          <a:xfrm rot="13388911">
            <a:off x="3413870" y="3906764"/>
            <a:ext cx="1347428" cy="727109"/>
          </a:xfrm>
          <a:custGeom>
            <a:avLst/>
            <a:gdLst>
              <a:gd name="connsiteX0" fmla="*/ 0 w 1285272"/>
              <a:gd name="connsiteY0" fmla="*/ 704398 h 704398"/>
              <a:gd name="connsiteX1" fmla="*/ 642636 w 1285272"/>
              <a:gd name="connsiteY1" fmla="*/ 0 h 704398"/>
              <a:gd name="connsiteX2" fmla="*/ 1285272 w 1285272"/>
              <a:gd name="connsiteY2" fmla="*/ 704398 h 704398"/>
              <a:gd name="connsiteX3" fmla="*/ 0 w 1285272"/>
              <a:gd name="connsiteY3" fmla="*/ 704398 h 704398"/>
              <a:gd name="connsiteX0" fmla="*/ 0 w 1207499"/>
              <a:gd name="connsiteY0" fmla="*/ 704398 h 704398"/>
              <a:gd name="connsiteX1" fmla="*/ 642636 w 1207499"/>
              <a:gd name="connsiteY1" fmla="*/ 0 h 704398"/>
              <a:gd name="connsiteX2" fmla="*/ 1207499 w 1207499"/>
              <a:gd name="connsiteY2" fmla="*/ 587722 h 704398"/>
              <a:gd name="connsiteX3" fmla="*/ 0 w 1207499"/>
              <a:gd name="connsiteY3" fmla="*/ 704398 h 704398"/>
              <a:gd name="connsiteX0" fmla="*/ 0 w 1365864"/>
              <a:gd name="connsiteY0" fmla="*/ 726460 h 726460"/>
              <a:gd name="connsiteX1" fmla="*/ 801001 w 1365864"/>
              <a:gd name="connsiteY1" fmla="*/ 0 h 726460"/>
              <a:gd name="connsiteX2" fmla="*/ 1365864 w 1365864"/>
              <a:gd name="connsiteY2" fmla="*/ 587722 h 726460"/>
              <a:gd name="connsiteX3" fmla="*/ 0 w 1365864"/>
              <a:gd name="connsiteY3" fmla="*/ 726460 h 726460"/>
              <a:gd name="connsiteX0" fmla="*/ 0 w 1345195"/>
              <a:gd name="connsiteY0" fmla="*/ 726460 h 726460"/>
              <a:gd name="connsiteX1" fmla="*/ 801001 w 1345195"/>
              <a:gd name="connsiteY1" fmla="*/ 0 h 726460"/>
              <a:gd name="connsiteX2" fmla="*/ 1345195 w 1345195"/>
              <a:gd name="connsiteY2" fmla="*/ 554437 h 726460"/>
              <a:gd name="connsiteX3" fmla="*/ 0 w 1345195"/>
              <a:gd name="connsiteY3" fmla="*/ 726460 h 726460"/>
              <a:gd name="connsiteX0" fmla="*/ 0 w 1345195"/>
              <a:gd name="connsiteY0" fmla="*/ 779415 h 779415"/>
              <a:gd name="connsiteX1" fmla="*/ 786314 w 1345195"/>
              <a:gd name="connsiteY1" fmla="*/ 0 h 779415"/>
              <a:gd name="connsiteX2" fmla="*/ 1345195 w 1345195"/>
              <a:gd name="connsiteY2" fmla="*/ 607392 h 779415"/>
              <a:gd name="connsiteX3" fmla="*/ 0 w 1345195"/>
              <a:gd name="connsiteY3" fmla="*/ 779415 h 779415"/>
            </a:gdLst>
            <a:ahLst/>
            <a:cxnLst>
              <a:cxn ang="0">
                <a:pos x="connsiteX0" y="connsiteY0"/>
              </a:cxn>
              <a:cxn ang="0">
                <a:pos x="connsiteX1" y="connsiteY1"/>
              </a:cxn>
              <a:cxn ang="0">
                <a:pos x="connsiteX2" y="connsiteY2"/>
              </a:cxn>
              <a:cxn ang="0">
                <a:pos x="connsiteX3" y="connsiteY3"/>
              </a:cxn>
            </a:cxnLst>
            <a:rect l="l" t="t" r="r" b="b"/>
            <a:pathLst>
              <a:path w="1345195" h="779415">
                <a:moveTo>
                  <a:pt x="0" y="779415"/>
                </a:moveTo>
                <a:lnTo>
                  <a:pt x="786314" y="0"/>
                </a:lnTo>
                <a:lnTo>
                  <a:pt x="1345195" y="607392"/>
                </a:lnTo>
                <a:lnTo>
                  <a:pt x="0" y="779415"/>
                </a:lnTo>
                <a:close/>
              </a:path>
            </a:pathLst>
          </a:custGeom>
          <a:pattFill prst="wdDnDiag">
            <a:fgClr>
              <a:schemeClr val="tx1">
                <a:lumMod val="75000"/>
                <a:lumOff val="25000"/>
              </a:schemeClr>
            </a:fgClr>
            <a:bgClr>
              <a:schemeClr val="accent6">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Triangle isocèle 7">
            <a:extLst>
              <a:ext uri="{FF2B5EF4-FFF2-40B4-BE49-F238E27FC236}">
                <a16:creationId xmlns:a16="http://schemas.microsoft.com/office/drawing/2014/main" id="{8894B61B-40E4-4A32-AA8E-E22BE428FCF7}"/>
              </a:ext>
            </a:extLst>
          </p:cNvPr>
          <p:cNvSpPr/>
          <p:nvPr/>
        </p:nvSpPr>
        <p:spPr>
          <a:xfrm rot="18949155">
            <a:off x="3492392" y="4272352"/>
            <a:ext cx="1261673" cy="775172"/>
          </a:xfrm>
          <a:custGeom>
            <a:avLst/>
            <a:gdLst>
              <a:gd name="connsiteX0" fmla="*/ 0 w 1285272"/>
              <a:gd name="connsiteY0" fmla="*/ 704398 h 704398"/>
              <a:gd name="connsiteX1" fmla="*/ 642636 w 1285272"/>
              <a:gd name="connsiteY1" fmla="*/ 0 h 704398"/>
              <a:gd name="connsiteX2" fmla="*/ 1285272 w 1285272"/>
              <a:gd name="connsiteY2" fmla="*/ 704398 h 704398"/>
              <a:gd name="connsiteX3" fmla="*/ 0 w 1285272"/>
              <a:gd name="connsiteY3" fmla="*/ 704398 h 704398"/>
              <a:gd name="connsiteX0" fmla="*/ 0 w 1207499"/>
              <a:gd name="connsiteY0" fmla="*/ 704398 h 704398"/>
              <a:gd name="connsiteX1" fmla="*/ 642636 w 1207499"/>
              <a:gd name="connsiteY1" fmla="*/ 0 h 704398"/>
              <a:gd name="connsiteX2" fmla="*/ 1207499 w 1207499"/>
              <a:gd name="connsiteY2" fmla="*/ 587722 h 704398"/>
              <a:gd name="connsiteX3" fmla="*/ 0 w 1207499"/>
              <a:gd name="connsiteY3" fmla="*/ 704398 h 704398"/>
              <a:gd name="connsiteX0" fmla="*/ 0 w 1365864"/>
              <a:gd name="connsiteY0" fmla="*/ 726460 h 726460"/>
              <a:gd name="connsiteX1" fmla="*/ 801001 w 1365864"/>
              <a:gd name="connsiteY1" fmla="*/ 0 h 726460"/>
              <a:gd name="connsiteX2" fmla="*/ 1365864 w 1365864"/>
              <a:gd name="connsiteY2" fmla="*/ 587722 h 726460"/>
              <a:gd name="connsiteX3" fmla="*/ 0 w 1365864"/>
              <a:gd name="connsiteY3" fmla="*/ 726460 h 726460"/>
              <a:gd name="connsiteX0" fmla="*/ 0 w 1345195"/>
              <a:gd name="connsiteY0" fmla="*/ 726460 h 726460"/>
              <a:gd name="connsiteX1" fmla="*/ 801001 w 1345195"/>
              <a:gd name="connsiteY1" fmla="*/ 0 h 726460"/>
              <a:gd name="connsiteX2" fmla="*/ 1345195 w 1345195"/>
              <a:gd name="connsiteY2" fmla="*/ 554437 h 726460"/>
              <a:gd name="connsiteX3" fmla="*/ 0 w 1345195"/>
              <a:gd name="connsiteY3" fmla="*/ 726460 h 726460"/>
              <a:gd name="connsiteX0" fmla="*/ 0 w 1345195"/>
              <a:gd name="connsiteY0" fmla="*/ 779415 h 779415"/>
              <a:gd name="connsiteX1" fmla="*/ 786314 w 1345195"/>
              <a:gd name="connsiteY1" fmla="*/ 0 h 779415"/>
              <a:gd name="connsiteX2" fmla="*/ 1345195 w 1345195"/>
              <a:gd name="connsiteY2" fmla="*/ 607392 h 779415"/>
              <a:gd name="connsiteX3" fmla="*/ 0 w 1345195"/>
              <a:gd name="connsiteY3" fmla="*/ 779415 h 779415"/>
              <a:gd name="connsiteX0" fmla="*/ 0 w 1012328"/>
              <a:gd name="connsiteY0" fmla="*/ 518010 h 607392"/>
              <a:gd name="connsiteX1" fmla="*/ 453447 w 1012328"/>
              <a:gd name="connsiteY1" fmla="*/ 0 h 607392"/>
              <a:gd name="connsiteX2" fmla="*/ 1012328 w 1012328"/>
              <a:gd name="connsiteY2" fmla="*/ 607392 h 607392"/>
              <a:gd name="connsiteX3" fmla="*/ 0 w 1012328"/>
              <a:gd name="connsiteY3" fmla="*/ 518010 h 607392"/>
              <a:gd name="connsiteX0" fmla="*/ 0 w 1242768"/>
              <a:gd name="connsiteY0" fmla="*/ 518010 h 801902"/>
              <a:gd name="connsiteX1" fmla="*/ 453447 w 1242768"/>
              <a:gd name="connsiteY1" fmla="*/ 0 h 801902"/>
              <a:gd name="connsiteX2" fmla="*/ 1242768 w 1242768"/>
              <a:gd name="connsiteY2" fmla="*/ 801901 h 801902"/>
              <a:gd name="connsiteX3" fmla="*/ 0 w 1242768"/>
              <a:gd name="connsiteY3" fmla="*/ 518010 h 801902"/>
              <a:gd name="connsiteX0" fmla="*/ 0 w 1259583"/>
              <a:gd name="connsiteY0" fmla="*/ 477492 h 801901"/>
              <a:gd name="connsiteX1" fmla="*/ 470262 w 1259583"/>
              <a:gd name="connsiteY1" fmla="*/ 0 h 801901"/>
              <a:gd name="connsiteX2" fmla="*/ 1259583 w 1259583"/>
              <a:gd name="connsiteY2" fmla="*/ 801901 h 801901"/>
              <a:gd name="connsiteX3" fmla="*/ 0 w 1259583"/>
              <a:gd name="connsiteY3" fmla="*/ 477492 h 801901"/>
              <a:gd name="connsiteX0" fmla="*/ 0 w 1259583"/>
              <a:gd name="connsiteY0" fmla="*/ 506528 h 830937"/>
              <a:gd name="connsiteX1" fmla="*/ 464450 w 1259583"/>
              <a:gd name="connsiteY1" fmla="*/ 0 h 830937"/>
              <a:gd name="connsiteX2" fmla="*/ 1259583 w 1259583"/>
              <a:gd name="connsiteY2" fmla="*/ 830937 h 830937"/>
              <a:gd name="connsiteX3" fmla="*/ 0 w 1259583"/>
              <a:gd name="connsiteY3" fmla="*/ 506528 h 830937"/>
            </a:gdLst>
            <a:ahLst/>
            <a:cxnLst>
              <a:cxn ang="0">
                <a:pos x="connsiteX0" y="connsiteY0"/>
              </a:cxn>
              <a:cxn ang="0">
                <a:pos x="connsiteX1" y="connsiteY1"/>
              </a:cxn>
              <a:cxn ang="0">
                <a:pos x="connsiteX2" y="connsiteY2"/>
              </a:cxn>
              <a:cxn ang="0">
                <a:pos x="connsiteX3" y="connsiteY3"/>
              </a:cxn>
            </a:cxnLst>
            <a:rect l="l" t="t" r="r" b="b"/>
            <a:pathLst>
              <a:path w="1259583" h="830937">
                <a:moveTo>
                  <a:pt x="0" y="506528"/>
                </a:moveTo>
                <a:lnTo>
                  <a:pt x="464450" y="0"/>
                </a:lnTo>
                <a:lnTo>
                  <a:pt x="1259583" y="830937"/>
                </a:lnTo>
                <a:lnTo>
                  <a:pt x="0" y="506528"/>
                </a:lnTo>
                <a:close/>
              </a:path>
            </a:pathLst>
          </a:custGeom>
          <a:pattFill prst="wdDnDiag">
            <a:fgClr>
              <a:schemeClr val="tx1">
                <a:lumMod val="75000"/>
                <a:lumOff val="25000"/>
              </a:schemeClr>
            </a:fgClr>
            <a:bgClr>
              <a:schemeClr val="accent5">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10" name="Connecteur droit avec flèche 9">
            <a:extLst>
              <a:ext uri="{FF2B5EF4-FFF2-40B4-BE49-F238E27FC236}">
                <a16:creationId xmlns:a16="http://schemas.microsoft.com/office/drawing/2014/main" id="{1A87229F-0C8C-4084-9511-05E75C52F770}"/>
              </a:ext>
            </a:extLst>
          </p:cNvPr>
          <p:cNvCxnSpPr>
            <a:cxnSpLocks/>
          </p:cNvCxnSpPr>
          <p:nvPr/>
        </p:nvCxnSpPr>
        <p:spPr>
          <a:xfrm flipH="1">
            <a:off x="3134063" y="3179412"/>
            <a:ext cx="255281" cy="44577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Connecteur droit avec flèche 81">
            <a:extLst>
              <a:ext uri="{FF2B5EF4-FFF2-40B4-BE49-F238E27FC236}">
                <a16:creationId xmlns:a16="http://schemas.microsoft.com/office/drawing/2014/main" id="{F002E0B9-B3C9-44F6-A6AE-0AD5D496C3F3}"/>
              </a:ext>
            </a:extLst>
          </p:cNvPr>
          <p:cNvCxnSpPr>
            <a:cxnSpLocks/>
          </p:cNvCxnSpPr>
          <p:nvPr/>
        </p:nvCxnSpPr>
        <p:spPr>
          <a:xfrm flipH="1" flipV="1">
            <a:off x="3913143" y="4850120"/>
            <a:ext cx="264040" cy="339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Connecteur droit avec flèche 82">
            <a:extLst>
              <a:ext uri="{FF2B5EF4-FFF2-40B4-BE49-F238E27FC236}">
                <a16:creationId xmlns:a16="http://schemas.microsoft.com/office/drawing/2014/main" id="{EA8D636F-6181-4510-88FD-407CAA7B95AD}"/>
              </a:ext>
            </a:extLst>
          </p:cNvPr>
          <p:cNvCxnSpPr>
            <a:cxnSpLocks/>
          </p:cNvCxnSpPr>
          <p:nvPr/>
        </p:nvCxnSpPr>
        <p:spPr>
          <a:xfrm flipH="1">
            <a:off x="4049543" y="3942337"/>
            <a:ext cx="450449" cy="25005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5" name="ZoneTexte 84">
            <a:extLst>
              <a:ext uri="{FF2B5EF4-FFF2-40B4-BE49-F238E27FC236}">
                <a16:creationId xmlns:a16="http://schemas.microsoft.com/office/drawing/2014/main" id="{391FD742-B4FE-47E4-8C5B-DB1471989E77}"/>
              </a:ext>
            </a:extLst>
          </p:cNvPr>
          <p:cNvSpPr txBox="1">
            <a:spLocks noChangeArrowheads="1"/>
          </p:cNvSpPr>
          <p:nvPr/>
        </p:nvSpPr>
        <p:spPr bwMode="auto">
          <a:xfrm>
            <a:off x="2355002" y="1453005"/>
            <a:ext cx="6686570" cy="996033"/>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0" eaLnBrk="1" hangingPunct="1">
              <a:spcBef>
                <a:spcPct val="0"/>
              </a:spcBef>
              <a:buNone/>
              <a:defRPr/>
            </a:pPr>
            <a:r>
              <a:rPr lang="fr-FR" altLang="fr-FR" sz="2000" b="1" dirty="0">
                <a:solidFill>
                  <a:prstClr val="black"/>
                </a:solidFill>
              </a:rPr>
              <a:t>… cela entraîne une baisse du surplus total (la baisse du surplus du consommateur n’est que partiellement compensée par la hausse du surplus du producteur).</a:t>
            </a:r>
            <a:endParaRPr kumimoji="0" lang="fr-FR" altLang="fr-FR" sz="2000" b="1"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custDataLst>
      <p:tags r:id="rId1"/>
    </p:custDataLst>
    <p:extLst>
      <p:ext uri="{BB962C8B-B14F-4D97-AF65-F5344CB8AC3E}">
        <p14:creationId xmlns:p14="http://schemas.microsoft.com/office/powerpoint/2010/main" val="3515934483"/>
      </p:ext>
    </p:extLst>
  </p:cSld>
  <p:clrMapOvr>
    <a:masterClrMapping/>
  </p:clrMapOvr>
  <mc:AlternateContent xmlns:mc="http://schemas.openxmlformats.org/markup-compatibility/2006" xmlns:p14="http://schemas.microsoft.com/office/powerpoint/2010/main">
    <mc:Choice Requires="p14">
      <p:transition spd="slow" p14:dur="2000" advTm="25270"/>
    </mc:Choice>
    <mc:Fallback xmlns="">
      <p:transition spd="slow" advTm="252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dissolve">
                                      <p:cBhvr>
                                        <p:cTn id="7" dur="2000"/>
                                        <p:tgtEl>
                                          <p:spTgt spid="64"/>
                                        </p:tgtEl>
                                      </p:cBhvr>
                                    </p:animEffect>
                                  </p:childTnLst>
                                </p:cTn>
                              </p:par>
                              <p:par>
                                <p:cTn id="8" presetID="9" presetClass="entr" presetSubtype="0" fill="hold" nodeType="withEffect">
                                  <p:stCondLst>
                                    <p:cond delay="0"/>
                                  </p:stCondLst>
                                  <p:childTnLst>
                                    <p:set>
                                      <p:cBhvr>
                                        <p:cTn id="9" dur="1" fill="hold">
                                          <p:stCondLst>
                                            <p:cond delay="0"/>
                                          </p:stCondLst>
                                        </p:cTn>
                                        <p:tgtEl>
                                          <p:spTgt spid="66"/>
                                        </p:tgtEl>
                                        <p:attrNameLst>
                                          <p:attrName>style.visibility</p:attrName>
                                        </p:attrNameLst>
                                      </p:cBhvr>
                                      <p:to>
                                        <p:strVal val="visible"/>
                                      </p:to>
                                    </p:set>
                                    <p:animEffect transition="in" filter="dissolve">
                                      <p:cBhvr>
                                        <p:cTn id="10" dur="2000"/>
                                        <p:tgtEl>
                                          <p:spTgt spid="66"/>
                                        </p:tgtEl>
                                      </p:cBhvr>
                                    </p:animEffect>
                                  </p:childTnLst>
                                </p:cTn>
                              </p:par>
                            </p:childTnLst>
                          </p:cTn>
                        </p:par>
                        <p:par>
                          <p:cTn id="11" fill="hold">
                            <p:stCondLst>
                              <p:cond delay="2000"/>
                            </p:stCondLst>
                            <p:childTnLst>
                              <p:par>
                                <p:cTn id="12" presetID="9" presetClass="entr" presetSubtype="0" fill="hold" grpId="0" nodeType="afterEffect">
                                  <p:stCondLst>
                                    <p:cond delay="500"/>
                                  </p:stCondLst>
                                  <p:childTnLst>
                                    <p:set>
                                      <p:cBhvr>
                                        <p:cTn id="13" dur="1" fill="hold">
                                          <p:stCondLst>
                                            <p:cond delay="0"/>
                                          </p:stCondLst>
                                        </p:cTn>
                                        <p:tgtEl>
                                          <p:spTgt spid="57"/>
                                        </p:tgtEl>
                                        <p:attrNameLst>
                                          <p:attrName>style.visibility</p:attrName>
                                        </p:attrNameLst>
                                      </p:cBhvr>
                                      <p:to>
                                        <p:strVal val="visible"/>
                                      </p:to>
                                    </p:set>
                                    <p:animEffect transition="in" filter="dissolve">
                                      <p:cBhvr>
                                        <p:cTn id="14" dur="2000"/>
                                        <p:tgtEl>
                                          <p:spTgt spid="57"/>
                                        </p:tgtEl>
                                      </p:cBhvr>
                                    </p:animEffect>
                                  </p:childTnLst>
                                </p:cTn>
                              </p:par>
                            </p:childTnLst>
                          </p:cTn>
                        </p:par>
                        <p:par>
                          <p:cTn id="15" fill="hold">
                            <p:stCondLst>
                              <p:cond delay="4500"/>
                            </p:stCondLst>
                            <p:childTnLst>
                              <p:par>
                                <p:cTn id="16" presetID="10" presetClass="entr" presetSubtype="0" fill="hold" grpId="0" nodeType="afterEffect">
                                  <p:stCondLst>
                                    <p:cond delay="150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500"/>
                                        <p:tgtEl>
                                          <p:spTgt spid="7"/>
                                        </p:tgtEl>
                                      </p:cBhvr>
                                    </p:animEffect>
                                  </p:childTnLst>
                                </p:cTn>
                              </p:par>
                              <p:par>
                                <p:cTn id="19" presetID="10" presetClass="entr" presetSubtype="0" fill="hold" nodeType="withEffect">
                                  <p:stCondLst>
                                    <p:cond delay="150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500"/>
                                        <p:tgtEl>
                                          <p:spTgt spid="10"/>
                                        </p:tgtEl>
                                      </p:cBhvr>
                                    </p:animEffect>
                                  </p:childTnLst>
                                </p:cTn>
                              </p:par>
                              <p:par>
                                <p:cTn id="22" presetID="10" presetClass="entr" presetSubtype="0" fill="hold" grpId="0" nodeType="withEffect">
                                  <p:stCondLst>
                                    <p:cond delay="1500"/>
                                  </p:stCondLst>
                                  <p:childTnLst>
                                    <p:set>
                                      <p:cBhvr>
                                        <p:cTn id="23" dur="1" fill="hold">
                                          <p:stCondLst>
                                            <p:cond delay="0"/>
                                          </p:stCondLst>
                                        </p:cTn>
                                        <p:tgtEl>
                                          <p:spTgt spid="183"/>
                                        </p:tgtEl>
                                        <p:attrNameLst>
                                          <p:attrName>style.visibility</p:attrName>
                                        </p:attrNameLst>
                                      </p:cBhvr>
                                      <p:to>
                                        <p:strVal val="visible"/>
                                      </p:to>
                                    </p:set>
                                    <p:animEffect transition="in" filter="fade">
                                      <p:cBhvr>
                                        <p:cTn id="24" dur="1500"/>
                                        <p:tgtEl>
                                          <p:spTgt spid="183"/>
                                        </p:tgtEl>
                                      </p:cBhvr>
                                    </p:animEffect>
                                  </p:childTnLst>
                                </p:cTn>
                              </p:par>
                            </p:childTnLst>
                          </p:cTn>
                        </p:par>
                        <p:par>
                          <p:cTn id="25" fill="hold">
                            <p:stCondLst>
                              <p:cond delay="7500"/>
                            </p:stCondLst>
                            <p:childTnLst>
                              <p:par>
                                <p:cTn id="26" presetID="10" presetClass="entr" presetSubtype="0" fill="hold" grpId="0" nodeType="afterEffect">
                                  <p:stCondLst>
                                    <p:cond delay="150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500"/>
                                        <p:tgtEl>
                                          <p:spTgt spid="8"/>
                                        </p:tgtEl>
                                      </p:cBhvr>
                                    </p:animEffect>
                                  </p:childTnLst>
                                </p:cTn>
                              </p:par>
                              <p:par>
                                <p:cTn id="29" presetID="10" presetClass="entr" presetSubtype="0" fill="hold" nodeType="withEffect">
                                  <p:stCondLst>
                                    <p:cond delay="1500"/>
                                  </p:stCondLst>
                                  <p:childTnLst>
                                    <p:set>
                                      <p:cBhvr>
                                        <p:cTn id="30" dur="1" fill="hold">
                                          <p:stCondLst>
                                            <p:cond delay="0"/>
                                          </p:stCondLst>
                                        </p:cTn>
                                        <p:tgtEl>
                                          <p:spTgt spid="83"/>
                                        </p:tgtEl>
                                        <p:attrNameLst>
                                          <p:attrName>style.visibility</p:attrName>
                                        </p:attrNameLst>
                                      </p:cBhvr>
                                      <p:to>
                                        <p:strVal val="visible"/>
                                      </p:to>
                                    </p:set>
                                    <p:animEffect transition="in" filter="fade">
                                      <p:cBhvr>
                                        <p:cTn id="31" dur="1500"/>
                                        <p:tgtEl>
                                          <p:spTgt spid="83"/>
                                        </p:tgtEl>
                                      </p:cBhvr>
                                    </p:animEffect>
                                  </p:childTnLst>
                                </p:cTn>
                              </p:par>
                              <p:par>
                                <p:cTn id="32" presetID="10" presetClass="entr" presetSubtype="0" fill="hold" grpId="0" nodeType="withEffect">
                                  <p:stCondLst>
                                    <p:cond delay="1500"/>
                                  </p:stCondLst>
                                  <p:childTnLst>
                                    <p:set>
                                      <p:cBhvr>
                                        <p:cTn id="33" dur="1" fill="hold">
                                          <p:stCondLst>
                                            <p:cond delay="0"/>
                                          </p:stCondLst>
                                        </p:cTn>
                                        <p:tgtEl>
                                          <p:spTgt spid="76"/>
                                        </p:tgtEl>
                                        <p:attrNameLst>
                                          <p:attrName>style.visibility</p:attrName>
                                        </p:attrNameLst>
                                      </p:cBhvr>
                                      <p:to>
                                        <p:strVal val="visible"/>
                                      </p:to>
                                    </p:set>
                                    <p:animEffect transition="in" filter="fade">
                                      <p:cBhvr>
                                        <p:cTn id="34" dur="1500"/>
                                        <p:tgtEl>
                                          <p:spTgt spid="76"/>
                                        </p:tgtEl>
                                      </p:cBhvr>
                                    </p:animEffect>
                                  </p:childTnLst>
                                </p:cTn>
                              </p:par>
                              <p:par>
                                <p:cTn id="35" presetID="10" presetClass="entr" presetSubtype="0" fill="hold" grpId="0" nodeType="withEffect">
                                  <p:stCondLst>
                                    <p:cond delay="1500"/>
                                  </p:stCondLst>
                                  <p:childTnLst>
                                    <p:set>
                                      <p:cBhvr>
                                        <p:cTn id="36" dur="1" fill="hold">
                                          <p:stCondLst>
                                            <p:cond delay="0"/>
                                          </p:stCondLst>
                                        </p:cTn>
                                        <p:tgtEl>
                                          <p:spTgt spid="181"/>
                                        </p:tgtEl>
                                        <p:attrNameLst>
                                          <p:attrName>style.visibility</p:attrName>
                                        </p:attrNameLst>
                                      </p:cBhvr>
                                      <p:to>
                                        <p:strVal val="visible"/>
                                      </p:to>
                                    </p:set>
                                    <p:animEffect transition="in" filter="fade">
                                      <p:cBhvr>
                                        <p:cTn id="37" dur="1500"/>
                                        <p:tgtEl>
                                          <p:spTgt spid="181"/>
                                        </p:tgtEl>
                                      </p:cBhvr>
                                    </p:animEffect>
                                  </p:childTnLst>
                                </p:cTn>
                              </p:par>
                              <p:par>
                                <p:cTn id="38" presetID="10" presetClass="entr" presetSubtype="0" fill="hold" nodeType="withEffect">
                                  <p:stCondLst>
                                    <p:cond delay="1500"/>
                                  </p:stCondLst>
                                  <p:childTnLst>
                                    <p:set>
                                      <p:cBhvr>
                                        <p:cTn id="39" dur="1" fill="hold">
                                          <p:stCondLst>
                                            <p:cond delay="0"/>
                                          </p:stCondLst>
                                        </p:cTn>
                                        <p:tgtEl>
                                          <p:spTgt spid="82"/>
                                        </p:tgtEl>
                                        <p:attrNameLst>
                                          <p:attrName>style.visibility</p:attrName>
                                        </p:attrNameLst>
                                      </p:cBhvr>
                                      <p:to>
                                        <p:strVal val="visible"/>
                                      </p:to>
                                    </p:set>
                                    <p:animEffect transition="in" filter="fade">
                                      <p:cBhvr>
                                        <p:cTn id="40" dur="1500"/>
                                        <p:tgtEl>
                                          <p:spTgt spid="82"/>
                                        </p:tgtEl>
                                      </p:cBhvr>
                                    </p:animEffect>
                                  </p:childTnLst>
                                </p:cTn>
                              </p:par>
                              <p:par>
                                <p:cTn id="41" presetID="10" presetClass="entr" presetSubtype="0" fill="hold" grpId="0" nodeType="withEffect">
                                  <p:stCondLst>
                                    <p:cond delay="1500"/>
                                  </p:stCondLst>
                                  <p:childTnLst>
                                    <p:set>
                                      <p:cBhvr>
                                        <p:cTn id="42" dur="1" fill="hold">
                                          <p:stCondLst>
                                            <p:cond delay="0"/>
                                          </p:stCondLst>
                                        </p:cTn>
                                        <p:tgtEl>
                                          <p:spTgt spid="78"/>
                                        </p:tgtEl>
                                        <p:attrNameLst>
                                          <p:attrName>style.visibility</p:attrName>
                                        </p:attrNameLst>
                                      </p:cBhvr>
                                      <p:to>
                                        <p:strVal val="visible"/>
                                      </p:to>
                                    </p:set>
                                    <p:animEffect transition="in" filter="fade">
                                      <p:cBhvr>
                                        <p:cTn id="43" dur="1500"/>
                                        <p:tgtEl>
                                          <p:spTgt spid="78"/>
                                        </p:tgtEl>
                                      </p:cBhvr>
                                    </p:animEffect>
                                  </p:childTnLst>
                                </p:cTn>
                              </p:par>
                            </p:childTnLst>
                          </p:cTn>
                        </p:par>
                        <p:par>
                          <p:cTn id="44" fill="hold">
                            <p:stCondLst>
                              <p:cond delay="10500"/>
                            </p:stCondLst>
                            <p:childTnLst>
                              <p:par>
                                <p:cTn id="45" presetID="10" presetClass="entr" presetSubtype="0" fill="hold" grpId="0" nodeType="afterEffect">
                                  <p:stCondLst>
                                    <p:cond delay="1500"/>
                                  </p:stCondLst>
                                  <p:childTnLst>
                                    <p:set>
                                      <p:cBhvr>
                                        <p:cTn id="46" dur="1" fill="hold">
                                          <p:stCondLst>
                                            <p:cond delay="0"/>
                                          </p:stCondLst>
                                        </p:cTn>
                                        <p:tgtEl>
                                          <p:spTgt spid="85"/>
                                        </p:tgtEl>
                                        <p:attrNameLst>
                                          <p:attrName>style.visibility</p:attrName>
                                        </p:attrNameLst>
                                      </p:cBhvr>
                                      <p:to>
                                        <p:strVal val="visible"/>
                                      </p:to>
                                    </p:set>
                                    <p:animEffect transition="in" filter="fade">
                                      <p:cBhvr>
                                        <p:cTn id="47" dur="1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181" grpId="0" animBg="1"/>
      <p:bldP spid="183" grpId="0"/>
      <p:bldP spid="7" grpId="0" animBg="1"/>
      <p:bldP spid="76" grpId="0"/>
      <p:bldP spid="8" grpId="0" animBg="1"/>
      <p:bldP spid="78" grpId="0" animBg="1"/>
      <p:bldP spid="8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re 1">
            <a:extLst>
              <a:ext uri="{FF2B5EF4-FFF2-40B4-BE49-F238E27FC236}">
                <a16:creationId xmlns:a16="http://schemas.microsoft.com/office/drawing/2014/main" id="{27BD131E-F6B4-44F0-A2E5-4F42B7254C45}"/>
              </a:ext>
            </a:extLst>
          </p:cNvPr>
          <p:cNvSpPr>
            <a:spLocks noGrp="1"/>
          </p:cNvSpPr>
          <p:nvPr>
            <p:ph type="ctrTitle"/>
          </p:nvPr>
        </p:nvSpPr>
        <p:spPr>
          <a:xfrm>
            <a:off x="0" y="0"/>
            <a:ext cx="9144000" cy="648000"/>
          </a:xfrm>
          <a:solidFill>
            <a:schemeClr val="tx1">
              <a:lumMod val="65000"/>
              <a:lumOff val="35000"/>
            </a:schemeClr>
          </a:solidFill>
        </p:spPr>
        <p:txBody>
          <a:bodyPr/>
          <a:lstStyle/>
          <a:p>
            <a:pPr eaLnBrk="1" hangingPunct="1"/>
            <a:r>
              <a:rPr lang="fr-FR" altLang="fr-FR" sz="3600" b="1" dirty="0">
                <a:solidFill>
                  <a:schemeClr val="bg1"/>
                </a:solidFill>
              </a:rPr>
              <a:t>Le surplus total est maximum à l’équilibre</a:t>
            </a:r>
          </a:p>
        </p:txBody>
      </p:sp>
      <p:sp>
        <p:nvSpPr>
          <p:cNvPr id="57" name="ZoneTexte 56">
            <a:extLst>
              <a:ext uri="{FF2B5EF4-FFF2-40B4-BE49-F238E27FC236}">
                <a16:creationId xmlns:a16="http://schemas.microsoft.com/office/drawing/2014/main" id="{6CD54B7E-BCB3-4660-AC79-4653F2A3266B}"/>
              </a:ext>
            </a:extLst>
          </p:cNvPr>
          <p:cNvSpPr txBox="1">
            <a:spLocks noChangeArrowheads="1"/>
          </p:cNvSpPr>
          <p:nvPr/>
        </p:nvSpPr>
        <p:spPr bwMode="auto">
          <a:xfrm>
            <a:off x="2340000" y="868536"/>
            <a:ext cx="6686570" cy="688256"/>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0" eaLnBrk="1" hangingPunct="1">
              <a:spcBef>
                <a:spcPct val="0"/>
              </a:spcBef>
              <a:buNone/>
              <a:defRPr/>
            </a:pPr>
            <a:r>
              <a:rPr lang="fr-FR" altLang="fr-FR" sz="2000" b="1" dirty="0">
                <a:solidFill>
                  <a:prstClr val="black"/>
                </a:solidFill>
              </a:rPr>
              <a:t>Si le prix (P</a:t>
            </a:r>
            <a:r>
              <a:rPr lang="fr-FR" altLang="fr-FR" sz="2000" b="1" baseline="30000" dirty="0">
                <a:solidFill>
                  <a:prstClr val="black"/>
                </a:solidFill>
              </a:rPr>
              <a:t>1</a:t>
            </a:r>
            <a:r>
              <a:rPr lang="fr-FR" altLang="fr-FR" sz="2000" b="1" dirty="0">
                <a:solidFill>
                  <a:prstClr val="black"/>
                </a:solidFill>
              </a:rPr>
              <a:t>) est inférieur au prix d’équilibre (</a:t>
            </a:r>
            <a:r>
              <a:rPr lang="fr-FR" altLang="fr-FR" sz="2000" b="1" dirty="0" err="1">
                <a:solidFill>
                  <a:prstClr val="black"/>
                </a:solidFill>
              </a:rPr>
              <a:t>P</a:t>
            </a:r>
            <a:r>
              <a:rPr lang="fr-FR" altLang="fr-FR" sz="2000" b="1" baseline="30000" dirty="0" err="1">
                <a:solidFill>
                  <a:prstClr val="black"/>
                </a:solidFill>
              </a:rPr>
              <a:t>e</a:t>
            </a:r>
            <a:r>
              <a:rPr lang="fr-FR" altLang="fr-FR" sz="2000" b="1" dirty="0">
                <a:solidFill>
                  <a:prstClr val="black"/>
                </a:solidFill>
              </a:rPr>
              <a:t>), la quantité échangée est plus faible (Q</a:t>
            </a:r>
            <a:r>
              <a:rPr lang="fr-FR" altLang="fr-FR" sz="2000" b="1" baseline="30000" dirty="0">
                <a:solidFill>
                  <a:prstClr val="black"/>
                </a:solidFill>
              </a:rPr>
              <a:t>1</a:t>
            </a:r>
            <a:r>
              <a:rPr lang="fr-FR" altLang="fr-FR" sz="2000" b="1" dirty="0">
                <a:solidFill>
                  <a:prstClr val="black"/>
                </a:solidFill>
              </a:rPr>
              <a:t> au lieu que </a:t>
            </a:r>
            <a:r>
              <a:rPr lang="fr-FR" altLang="fr-FR" sz="2000" b="1" dirty="0" err="1">
                <a:solidFill>
                  <a:prstClr val="black"/>
                </a:solidFill>
              </a:rPr>
              <a:t>Q</a:t>
            </a:r>
            <a:r>
              <a:rPr lang="fr-FR" altLang="fr-FR" sz="2000" b="1" baseline="30000" dirty="0" err="1">
                <a:solidFill>
                  <a:prstClr val="black"/>
                </a:solidFill>
              </a:rPr>
              <a:t>e</a:t>
            </a:r>
            <a:r>
              <a:rPr lang="fr-FR" altLang="fr-FR" sz="2000" b="1" dirty="0">
                <a:solidFill>
                  <a:prstClr val="black"/>
                </a:solidFill>
              </a:rPr>
              <a:t>),…</a:t>
            </a:r>
            <a:endParaRPr kumimoji="0" lang="fr-FR" altLang="fr-FR" sz="2000" b="1"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
        <p:nvSpPr>
          <p:cNvPr id="13" name="Rectangle : coins arrondis 12">
            <a:extLst>
              <a:ext uri="{FF2B5EF4-FFF2-40B4-BE49-F238E27FC236}">
                <a16:creationId xmlns:a16="http://schemas.microsoft.com/office/drawing/2014/main" id="{5FEA5990-5B51-4CCA-B1F6-9E51FB487D2F}"/>
              </a:ext>
            </a:extLst>
          </p:cNvPr>
          <p:cNvSpPr/>
          <p:nvPr/>
        </p:nvSpPr>
        <p:spPr>
          <a:xfrm>
            <a:off x="4942" y="6597352"/>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4"/>
              </a:rPr>
              <a:t>François Debesson</a:t>
            </a:r>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p:txBody>
      </p:sp>
      <p:cxnSp>
        <p:nvCxnSpPr>
          <p:cNvPr id="109" name="Connecteur droit avec flèche 108">
            <a:extLst>
              <a:ext uri="{FF2B5EF4-FFF2-40B4-BE49-F238E27FC236}">
                <a16:creationId xmlns:a16="http://schemas.microsoft.com/office/drawing/2014/main" id="{F00B4A60-4026-494A-8410-25E8C52A75F5}"/>
              </a:ext>
            </a:extLst>
          </p:cNvPr>
          <p:cNvCxnSpPr>
            <a:cxnSpLocks/>
          </p:cNvCxnSpPr>
          <p:nvPr/>
        </p:nvCxnSpPr>
        <p:spPr>
          <a:xfrm flipV="1">
            <a:off x="1843200" y="1849057"/>
            <a:ext cx="9649" cy="4397198"/>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10" name="Connecteur droit avec flèche 109">
            <a:extLst>
              <a:ext uri="{FF2B5EF4-FFF2-40B4-BE49-F238E27FC236}">
                <a16:creationId xmlns:a16="http://schemas.microsoft.com/office/drawing/2014/main" id="{6DA9896C-3AD6-44C7-BAF7-DCC04D19A968}"/>
              </a:ext>
            </a:extLst>
          </p:cNvPr>
          <p:cNvCxnSpPr>
            <a:cxnSpLocks/>
          </p:cNvCxnSpPr>
          <p:nvPr/>
        </p:nvCxnSpPr>
        <p:spPr>
          <a:xfrm>
            <a:off x="1835696" y="6246253"/>
            <a:ext cx="6116426" cy="0"/>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15" name="Connecteur droit 114">
            <a:extLst>
              <a:ext uri="{FF2B5EF4-FFF2-40B4-BE49-F238E27FC236}">
                <a16:creationId xmlns:a16="http://schemas.microsoft.com/office/drawing/2014/main" id="{645F73E3-E539-46C8-B17C-196568201974}"/>
              </a:ext>
            </a:extLst>
          </p:cNvPr>
          <p:cNvCxnSpPr>
            <a:cxnSpLocks/>
          </p:cNvCxnSpPr>
          <p:nvPr/>
        </p:nvCxnSpPr>
        <p:spPr>
          <a:xfrm>
            <a:off x="1691680" y="360396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4" name="Connecteur droit 123">
            <a:extLst>
              <a:ext uri="{FF2B5EF4-FFF2-40B4-BE49-F238E27FC236}">
                <a16:creationId xmlns:a16="http://schemas.microsoft.com/office/drawing/2014/main" id="{550088AE-FCB9-4A48-91A7-70AE5DA56814}"/>
              </a:ext>
            </a:extLst>
          </p:cNvPr>
          <p:cNvCxnSpPr>
            <a:cxnSpLocks/>
          </p:cNvCxnSpPr>
          <p:nvPr/>
        </p:nvCxnSpPr>
        <p:spPr>
          <a:xfrm>
            <a:off x="1691680" y="5035235"/>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5" name="Connecteur droit 124">
            <a:extLst>
              <a:ext uri="{FF2B5EF4-FFF2-40B4-BE49-F238E27FC236}">
                <a16:creationId xmlns:a16="http://schemas.microsoft.com/office/drawing/2014/main" id="{33EAC72A-0EA8-420A-8B9C-59E6C6C3987D}"/>
              </a:ext>
            </a:extLst>
          </p:cNvPr>
          <p:cNvCxnSpPr>
            <a:cxnSpLocks/>
          </p:cNvCxnSpPr>
          <p:nvPr/>
        </p:nvCxnSpPr>
        <p:spPr>
          <a:xfrm>
            <a:off x="1691680" y="4751531"/>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6" name="Connecteur droit 125">
            <a:extLst>
              <a:ext uri="{FF2B5EF4-FFF2-40B4-BE49-F238E27FC236}">
                <a16:creationId xmlns:a16="http://schemas.microsoft.com/office/drawing/2014/main" id="{4D5F9D20-7C98-499C-82A8-0EEF7C6AB8C0}"/>
              </a:ext>
            </a:extLst>
          </p:cNvPr>
          <p:cNvCxnSpPr>
            <a:cxnSpLocks/>
          </p:cNvCxnSpPr>
          <p:nvPr/>
        </p:nvCxnSpPr>
        <p:spPr>
          <a:xfrm>
            <a:off x="1691680" y="589400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7" name="Connecteur droit 126">
            <a:extLst>
              <a:ext uri="{FF2B5EF4-FFF2-40B4-BE49-F238E27FC236}">
                <a16:creationId xmlns:a16="http://schemas.microsoft.com/office/drawing/2014/main" id="{4F3A95BA-744B-468C-8594-77008BC1AD14}"/>
              </a:ext>
            </a:extLst>
          </p:cNvPr>
          <p:cNvCxnSpPr>
            <a:cxnSpLocks/>
          </p:cNvCxnSpPr>
          <p:nvPr/>
        </p:nvCxnSpPr>
        <p:spPr>
          <a:xfrm>
            <a:off x="1691680" y="5607745"/>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8" name="Connecteur droit 127">
            <a:extLst>
              <a:ext uri="{FF2B5EF4-FFF2-40B4-BE49-F238E27FC236}">
                <a16:creationId xmlns:a16="http://schemas.microsoft.com/office/drawing/2014/main" id="{33A32766-9256-4D44-861A-DD492DCCF94D}"/>
              </a:ext>
            </a:extLst>
          </p:cNvPr>
          <p:cNvCxnSpPr>
            <a:cxnSpLocks/>
          </p:cNvCxnSpPr>
          <p:nvPr/>
        </p:nvCxnSpPr>
        <p:spPr>
          <a:xfrm>
            <a:off x="1691680" y="532149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29" name="Connecteur droit 128">
            <a:extLst>
              <a:ext uri="{FF2B5EF4-FFF2-40B4-BE49-F238E27FC236}">
                <a16:creationId xmlns:a16="http://schemas.microsoft.com/office/drawing/2014/main" id="{EBB4DFF9-C0A9-42B9-AAD0-1C96A2139913}"/>
              </a:ext>
            </a:extLst>
          </p:cNvPr>
          <p:cNvCxnSpPr>
            <a:cxnSpLocks/>
          </p:cNvCxnSpPr>
          <p:nvPr/>
        </p:nvCxnSpPr>
        <p:spPr>
          <a:xfrm>
            <a:off x="1691680" y="4462725"/>
            <a:ext cx="160959" cy="0"/>
          </a:xfrm>
          <a:prstGeom prst="line">
            <a:avLst/>
          </a:prstGeom>
          <a:ln w="25400">
            <a:solidFill>
              <a:srgbClr val="7030A0"/>
            </a:solidFill>
            <a:tailEnd type="none"/>
          </a:ln>
        </p:spPr>
        <p:style>
          <a:lnRef idx="1">
            <a:schemeClr val="dk1"/>
          </a:lnRef>
          <a:fillRef idx="0">
            <a:schemeClr val="dk1"/>
          </a:fillRef>
          <a:effectRef idx="0">
            <a:schemeClr val="dk1"/>
          </a:effectRef>
          <a:fontRef idx="minor">
            <a:schemeClr val="tx1"/>
          </a:fontRef>
        </p:style>
      </p:cxnSp>
      <p:cxnSp>
        <p:nvCxnSpPr>
          <p:cNvPr id="130" name="Connecteur droit 129">
            <a:extLst>
              <a:ext uri="{FF2B5EF4-FFF2-40B4-BE49-F238E27FC236}">
                <a16:creationId xmlns:a16="http://schemas.microsoft.com/office/drawing/2014/main" id="{BCA53EE3-91F6-40A0-9C5A-21C6A6C59B62}"/>
              </a:ext>
            </a:extLst>
          </p:cNvPr>
          <p:cNvCxnSpPr>
            <a:cxnSpLocks/>
          </p:cNvCxnSpPr>
          <p:nvPr/>
        </p:nvCxnSpPr>
        <p:spPr>
          <a:xfrm>
            <a:off x="1691680" y="417647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1" name="Connecteur droit 130">
            <a:extLst>
              <a:ext uri="{FF2B5EF4-FFF2-40B4-BE49-F238E27FC236}">
                <a16:creationId xmlns:a16="http://schemas.microsoft.com/office/drawing/2014/main" id="{D5847AE1-2B40-4D6D-BA24-D26B09DE63EC}"/>
              </a:ext>
            </a:extLst>
          </p:cNvPr>
          <p:cNvCxnSpPr>
            <a:cxnSpLocks/>
          </p:cNvCxnSpPr>
          <p:nvPr/>
        </p:nvCxnSpPr>
        <p:spPr>
          <a:xfrm>
            <a:off x="1691680" y="3882269"/>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2" name="Connecteur droit 131">
            <a:extLst>
              <a:ext uri="{FF2B5EF4-FFF2-40B4-BE49-F238E27FC236}">
                <a16:creationId xmlns:a16="http://schemas.microsoft.com/office/drawing/2014/main" id="{82F75935-41BD-4384-8A1D-4A850FB9DCB5}"/>
              </a:ext>
            </a:extLst>
          </p:cNvPr>
          <p:cNvCxnSpPr>
            <a:cxnSpLocks/>
          </p:cNvCxnSpPr>
          <p:nvPr/>
        </p:nvCxnSpPr>
        <p:spPr>
          <a:xfrm>
            <a:off x="1691680" y="3317705"/>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3" name="Connecteur droit 132">
            <a:extLst>
              <a:ext uri="{FF2B5EF4-FFF2-40B4-BE49-F238E27FC236}">
                <a16:creationId xmlns:a16="http://schemas.microsoft.com/office/drawing/2014/main" id="{6131C036-A16F-4D3E-B04E-94B604423232}"/>
              </a:ext>
            </a:extLst>
          </p:cNvPr>
          <p:cNvCxnSpPr>
            <a:cxnSpLocks/>
          </p:cNvCxnSpPr>
          <p:nvPr/>
        </p:nvCxnSpPr>
        <p:spPr>
          <a:xfrm rot="5400000">
            <a:off x="2378070" y="6323023"/>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4" name="Connecteur droit 133">
            <a:extLst>
              <a:ext uri="{FF2B5EF4-FFF2-40B4-BE49-F238E27FC236}">
                <a16:creationId xmlns:a16="http://schemas.microsoft.com/office/drawing/2014/main" id="{63E04478-83A2-4BAC-885C-CC90C8A3A266}"/>
              </a:ext>
            </a:extLst>
          </p:cNvPr>
          <p:cNvCxnSpPr>
            <a:cxnSpLocks/>
          </p:cNvCxnSpPr>
          <p:nvPr/>
        </p:nvCxnSpPr>
        <p:spPr>
          <a:xfrm rot="5400000">
            <a:off x="3348152" y="6323023"/>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5" name="Connecteur droit 134">
            <a:extLst>
              <a:ext uri="{FF2B5EF4-FFF2-40B4-BE49-F238E27FC236}">
                <a16:creationId xmlns:a16="http://schemas.microsoft.com/office/drawing/2014/main" id="{426567BB-268B-4A63-B90B-4C4DADEB3E13}"/>
              </a:ext>
            </a:extLst>
          </p:cNvPr>
          <p:cNvCxnSpPr>
            <a:cxnSpLocks/>
          </p:cNvCxnSpPr>
          <p:nvPr/>
        </p:nvCxnSpPr>
        <p:spPr>
          <a:xfrm rot="5400000">
            <a:off x="4310634" y="6317817"/>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6" name="Connecteur droit 135">
            <a:extLst>
              <a:ext uri="{FF2B5EF4-FFF2-40B4-BE49-F238E27FC236}">
                <a16:creationId xmlns:a16="http://schemas.microsoft.com/office/drawing/2014/main" id="{FB6CD040-7C54-4FFE-8F37-CAE7B486B290}"/>
              </a:ext>
            </a:extLst>
          </p:cNvPr>
          <p:cNvCxnSpPr>
            <a:cxnSpLocks/>
          </p:cNvCxnSpPr>
          <p:nvPr/>
        </p:nvCxnSpPr>
        <p:spPr>
          <a:xfrm rot="5400000">
            <a:off x="5276498" y="6320729"/>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7" name="Connecteur droit 136">
            <a:extLst>
              <a:ext uri="{FF2B5EF4-FFF2-40B4-BE49-F238E27FC236}">
                <a16:creationId xmlns:a16="http://schemas.microsoft.com/office/drawing/2014/main" id="{AB22E1CA-D77B-4757-9F50-A5A183AA418A}"/>
              </a:ext>
            </a:extLst>
          </p:cNvPr>
          <p:cNvCxnSpPr>
            <a:cxnSpLocks/>
          </p:cNvCxnSpPr>
          <p:nvPr/>
        </p:nvCxnSpPr>
        <p:spPr>
          <a:xfrm rot="5400000">
            <a:off x="6239047" y="6323023"/>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38" name="Connecteur droit 137">
            <a:extLst>
              <a:ext uri="{FF2B5EF4-FFF2-40B4-BE49-F238E27FC236}">
                <a16:creationId xmlns:a16="http://schemas.microsoft.com/office/drawing/2014/main" id="{4A17E7EA-C546-40C2-8EC7-6A79F99A2AA8}"/>
              </a:ext>
            </a:extLst>
          </p:cNvPr>
          <p:cNvCxnSpPr>
            <a:cxnSpLocks/>
          </p:cNvCxnSpPr>
          <p:nvPr/>
        </p:nvCxnSpPr>
        <p:spPr>
          <a:xfrm rot="5400000">
            <a:off x="7208002" y="6323023"/>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39" name="ZoneTexte 138">
            <a:extLst>
              <a:ext uri="{FF2B5EF4-FFF2-40B4-BE49-F238E27FC236}">
                <a16:creationId xmlns:a16="http://schemas.microsoft.com/office/drawing/2014/main" id="{0D81F534-CF69-4BFF-AA23-629B3D2725A3}"/>
              </a:ext>
            </a:extLst>
          </p:cNvPr>
          <p:cNvSpPr txBox="1"/>
          <p:nvPr/>
        </p:nvSpPr>
        <p:spPr>
          <a:xfrm>
            <a:off x="2285107"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a:t>
            </a:r>
          </a:p>
        </p:txBody>
      </p:sp>
      <p:sp>
        <p:nvSpPr>
          <p:cNvPr id="140" name="ZoneTexte 139">
            <a:extLst>
              <a:ext uri="{FF2B5EF4-FFF2-40B4-BE49-F238E27FC236}">
                <a16:creationId xmlns:a16="http://schemas.microsoft.com/office/drawing/2014/main" id="{B7178DA0-0F9A-4E4C-95C1-9A7F5B9B188C}"/>
              </a:ext>
            </a:extLst>
          </p:cNvPr>
          <p:cNvSpPr txBox="1"/>
          <p:nvPr/>
        </p:nvSpPr>
        <p:spPr>
          <a:xfrm>
            <a:off x="3258630"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a:t>
            </a:r>
          </a:p>
        </p:txBody>
      </p:sp>
      <p:sp>
        <p:nvSpPr>
          <p:cNvPr id="141" name="ZoneTexte 140">
            <a:extLst>
              <a:ext uri="{FF2B5EF4-FFF2-40B4-BE49-F238E27FC236}">
                <a16:creationId xmlns:a16="http://schemas.microsoft.com/office/drawing/2014/main" id="{9168563A-C63B-46BE-AF37-2086FE80E066}"/>
              </a:ext>
            </a:extLst>
          </p:cNvPr>
          <p:cNvSpPr txBox="1"/>
          <p:nvPr/>
        </p:nvSpPr>
        <p:spPr>
          <a:xfrm>
            <a:off x="4234514"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a:t>
            </a:r>
          </a:p>
        </p:txBody>
      </p:sp>
      <p:sp>
        <p:nvSpPr>
          <p:cNvPr id="142" name="ZoneTexte 141">
            <a:extLst>
              <a:ext uri="{FF2B5EF4-FFF2-40B4-BE49-F238E27FC236}">
                <a16:creationId xmlns:a16="http://schemas.microsoft.com/office/drawing/2014/main" id="{0C48874F-AFF3-4E39-8A45-E87ED10955CE}"/>
              </a:ext>
            </a:extLst>
          </p:cNvPr>
          <p:cNvSpPr txBox="1"/>
          <p:nvPr/>
        </p:nvSpPr>
        <p:spPr>
          <a:xfrm>
            <a:off x="5194517"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a:t>
            </a:r>
          </a:p>
        </p:txBody>
      </p:sp>
      <p:sp>
        <p:nvSpPr>
          <p:cNvPr id="143" name="ZoneTexte 142">
            <a:extLst>
              <a:ext uri="{FF2B5EF4-FFF2-40B4-BE49-F238E27FC236}">
                <a16:creationId xmlns:a16="http://schemas.microsoft.com/office/drawing/2014/main" id="{962523C6-2B45-4325-94D1-0CAC85C8D4AC}"/>
              </a:ext>
            </a:extLst>
          </p:cNvPr>
          <p:cNvSpPr txBox="1"/>
          <p:nvPr/>
        </p:nvSpPr>
        <p:spPr>
          <a:xfrm>
            <a:off x="6168040" y="642662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a:t>
            </a:r>
          </a:p>
        </p:txBody>
      </p:sp>
      <p:sp>
        <p:nvSpPr>
          <p:cNvPr id="144" name="ZoneTexte 143">
            <a:extLst>
              <a:ext uri="{FF2B5EF4-FFF2-40B4-BE49-F238E27FC236}">
                <a16:creationId xmlns:a16="http://schemas.microsoft.com/office/drawing/2014/main" id="{677D3A8E-DAB1-47BF-AC57-AB79C5D40853}"/>
              </a:ext>
            </a:extLst>
          </p:cNvPr>
          <p:cNvSpPr txBox="1"/>
          <p:nvPr/>
        </p:nvSpPr>
        <p:spPr>
          <a:xfrm>
            <a:off x="7130403" y="6426628"/>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a:t>
            </a:r>
          </a:p>
        </p:txBody>
      </p:sp>
      <p:sp>
        <p:nvSpPr>
          <p:cNvPr id="145" name="ZoneTexte 144">
            <a:extLst>
              <a:ext uri="{FF2B5EF4-FFF2-40B4-BE49-F238E27FC236}">
                <a16:creationId xmlns:a16="http://schemas.microsoft.com/office/drawing/2014/main" id="{890EE5BE-E66B-44E1-8951-73FEB1A16337}"/>
              </a:ext>
            </a:extLst>
          </p:cNvPr>
          <p:cNvSpPr txBox="1"/>
          <p:nvPr/>
        </p:nvSpPr>
        <p:spPr>
          <a:xfrm>
            <a:off x="1382400" y="5786423"/>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a:t>
            </a:r>
          </a:p>
        </p:txBody>
      </p:sp>
      <p:sp>
        <p:nvSpPr>
          <p:cNvPr id="146" name="ZoneTexte 145">
            <a:extLst>
              <a:ext uri="{FF2B5EF4-FFF2-40B4-BE49-F238E27FC236}">
                <a16:creationId xmlns:a16="http://schemas.microsoft.com/office/drawing/2014/main" id="{4A5E0B35-09F0-47B5-A21D-FEEEB7A4C89B}"/>
              </a:ext>
            </a:extLst>
          </p:cNvPr>
          <p:cNvSpPr txBox="1"/>
          <p:nvPr/>
        </p:nvSpPr>
        <p:spPr>
          <a:xfrm>
            <a:off x="1382400" y="5493701"/>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a:t>
            </a:r>
          </a:p>
        </p:txBody>
      </p:sp>
      <p:sp>
        <p:nvSpPr>
          <p:cNvPr id="147" name="ZoneTexte 146">
            <a:extLst>
              <a:ext uri="{FF2B5EF4-FFF2-40B4-BE49-F238E27FC236}">
                <a16:creationId xmlns:a16="http://schemas.microsoft.com/office/drawing/2014/main" id="{894D5DD9-3FB4-4C4F-A955-05EA1E56ACF9}"/>
              </a:ext>
            </a:extLst>
          </p:cNvPr>
          <p:cNvSpPr txBox="1"/>
          <p:nvPr/>
        </p:nvSpPr>
        <p:spPr>
          <a:xfrm>
            <a:off x="1382400" y="5172921"/>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15</a:t>
            </a:r>
          </a:p>
        </p:txBody>
      </p:sp>
      <p:sp>
        <p:nvSpPr>
          <p:cNvPr id="148" name="ZoneTexte 147">
            <a:extLst>
              <a:ext uri="{FF2B5EF4-FFF2-40B4-BE49-F238E27FC236}">
                <a16:creationId xmlns:a16="http://schemas.microsoft.com/office/drawing/2014/main" id="{A60ABB27-557F-403A-AF89-02F570E41D89}"/>
              </a:ext>
            </a:extLst>
          </p:cNvPr>
          <p:cNvSpPr txBox="1"/>
          <p:nvPr/>
        </p:nvSpPr>
        <p:spPr>
          <a:xfrm>
            <a:off x="1382400" y="4880199"/>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a:t>
            </a:r>
          </a:p>
        </p:txBody>
      </p:sp>
      <p:sp>
        <p:nvSpPr>
          <p:cNvPr id="149" name="ZoneTexte 148">
            <a:extLst>
              <a:ext uri="{FF2B5EF4-FFF2-40B4-BE49-F238E27FC236}">
                <a16:creationId xmlns:a16="http://schemas.microsoft.com/office/drawing/2014/main" id="{80BBC2FA-725E-408A-906D-2CB8EBA775A0}"/>
              </a:ext>
            </a:extLst>
          </p:cNvPr>
          <p:cNvSpPr txBox="1"/>
          <p:nvPr/>
        </p:nvSpPr>
        <p:spPr>
          <a:xfrm>
            <a:off x="1382400" y="4623710"/>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25</a:t>
            </a:r>
          </a:p>
        </p:txBody>
      </p:sp>
      <p:sp>
        <p:nvSpPr>
          <p:cNvPr id="150" name="ZoneTexte 149">
            <a:extLst>
              <a:ext uri="{FF2B5EF4-FFF2-40B4-BE49-F238E27FC236}">
                <a16:creationId xmlns:a16="http://schemas.microsoft.com/office/drawing/2014/main" id="{96A17A5A-8E8D-4325-9A7A-7AE062532C69}"/>
              </a:ext>
            </a:extLst>
          </p:cNvPr>
          <p:cNvSpPr txBox="1"/>
          <p:nvPr/>
        </p:nvSpPr>
        <p:spPr>
          <a:xfrm>
            <a:off x="1382400" y="4334652"/>
            <a:ext cx="367201"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30</a:t>
            </a:r>
          </a:p>
        </p:txBody>
      </p:sp>
      <p:sp>
        <p:nvSpPr>
          <p:cNvPr id="151" name="ZoneTexte 150">
            <a:extLst>
              <a:ext uri="{FF2B5EF4-FFF2-40B4-BE49-F238E27FC236}">
                <a16:creationId xmlns:a16="http://schemas.microsoft.com/office/drawing/2014/main" id="{6F5994C4-176B-4903-AD62-63225FA4B06B}"/>
              </a:ext>
            </a:extLst>
          </p:cNvPr>
          <p:cNvSpPr txBox="1"/>
          <p:nvPr/>
        </p:nvSpPr>
        <p:spPr>
          <a:xfrm>
            <a:off x="1382400" y="4050062"/>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35</a:t>
            </a:r>
          </a:p>
        </p:txBody>
      </p:sp>
      <p:sp>
        <p:nvSpPr>
          <p:cNvPr id="152" name="ZoneTexte 151">
            <a:extLst>
              <a:ext uri="{FF2B5EF4-FFF2-40B4-BE49-F238E27FC236}">
                <a16:creationId xmlns:a16="http://schemas.microsoft.com/office/drawing/2014/main" id="{6A5FFF11-8365-4A9F-A4F7-D65A39B157F5}"/>
              </a:ext>
            </a:extLst>
          </p:cNvPr>
          <p:cNvSpPr txBox="1"/>
          <p:nvPr/>
        </p:nvSpPr>
        <p:spPr>
          <a:xfrm>
            <a:off x="1382400" y="3772141"/>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40</a:t>
            </a:r>
          </a:p>
        </p:txBody>
      </p:sp>
      <p:sp>
        <p:nvSpPr>
          <p:cNvPr id="153" name="ZoneTexte 152">
            <a:extLst>
              <a:ext uri="{FF2B5EF4-FFF2-40B4-BE49-F238E27FC236}">
                <a16:creationId xmlns:a16="http://schemas.microsoft.com/office/drawing/2014/main" id="{7EECFBDD-A7B2-44F1-AC80-BB55D54DC2E7}"/>
              </a:ext>
            </a:extLst>
          </p:cNvPr>
          <p:cNvSpPr txBox="1"/>
          <p:nvPr/>
        </p:nvSpPr>
        <p:spPr>
          <a:xfrm>
            <a:off x="1382400" y="3457628"/>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45</a:t>
            </a:r>
          </a:p>
        </p:txBody>
      </p:sp>
      <p:sp>
        <p:nvSpPr>
          <p:cNvPr id="154" name="ZoneTexte 153">
            <a:extLst>
              <a:ext uri="{FF2B5EF4-FFF2-40B4-BE49-F238E27FC236}">
                <a16:creationId xmlns:a16="http://schemas.microsoft.com/office/drawing/2014/main" id="{54667386-9635-44BC-9236-67E1048FF730}"/>
              </a:ext>
            </a:extLst>
          </p:cNvPr>
          <p:cNvSpPr txBox="1"/>
          <p:nvPr/>
        </p:nvSpPr>
        <p:spPr>
          <a:xfrm>
            <a:off x="1382400" y="3187576"/>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50</a:t>
            </a:r>
          </a:p>
        </p:txBody>
      </p:sp>
      <p:sp>
        <p:nvSpPr>
          <p:cNvPr id="155" name="ZoneTexte 154">
            <a:extLst>
              <a:ext uri="{FF2B5EF4-FFF2-40B4-BE49-F238E27FC236}">
                <a16:creationId xmlns:a16="http://schemas.microsoft.com/office/drawing/2014/main" id="{4DD2B550-14F8-4905-B223-48BDAC9408B0}"/>
              </a:ext>
            </a:extLst>
          </p:cNvPr>
          <p:cNvSpPr txBox="1"/>
          <p:nvPr/>
        </p:nvSpPr>
        <p:spPr>
          <a:xfrm>
            <a:off x="7977177" y="6023184"/>
            <a:ext cx="1064395" cy="553998"/>
          </a:xfrm>
          <a:prstGeom prst="rect">
            <a:avLst/>
          </a:prstGeom>
          <a:noFill/>
        </p:spPr>
        <p:txBody>
          <a:bodyPr wrap="non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Quantité</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échangée</a:t>
            </a:r>
          </a:p>
        </p:txBody>
      </p:sp>
      <p:sp>
        <p:nvSpPr>
          <p:cNvPr id="156" name="ZoneTexte 155">
            <a:extLst>
              <a:ext uri="{FF2B5EF4-FFF2-40B4-BE49-F238E27FC236}">
                <a16:creationId xmlns:a16="http://schemas.microsoft.com/office/drawing/2014/main" id="{E218EB4F-43EC-4F3A-9755-7DD000D108A0}"/>
              </a:ext>
            </a:extLst>
          </p:cNvPr>
          <p:cNvSpPr txBox="1"/>
          <p:nvPr/>
        </p:nvSpPr>
        <p:spPr>
          <a:xfrm>
            <a:off x="1382400" y="2908847"/>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55</a:t>
            </a:r>
          </a:p>
        </p:txBody>
      </p:sp>
      <p:cxnSp>
        <p:nvCxnSpPr>
          <p:cNvPr id="157" name="Connecteur droit 156">
            <a:extLst>
              <a:ext uri="{FF2B5EF4-FFF2-40B4-BE49-F238E27FC236}">
                <a16:creationId xmlns:a16="http://schemas.microsoft.com/office/drawing/2014/main" id="{9D74037C-16AF-4AA8-B65E-90A1D2AA18C0}"/>
              </a:ext>
            </a:extLst>
          </p:cNvPr>
          <p:cNvCxnSpPr>
            <a:cxnSpLocks/>
          </p:cNvCxnSpPr>
          <p:nvPr/>
        </p:nvCxnSpPr>
        <p:spPr>
          <a:xfrm>
            <a:off x="1691680" y="3031450"/>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58" name="Connecteur droit 157">
            <a:extLst>
              <a:ext uri="{FF2B5EF4-FFF2-40B4-BE49-F238E27FC236}">
                <a16:creationId xmlns:a16="http://schemas.microsoft.com/office/drawing/2014/main" id="{11C5BAD0-2371-48CC-9090-692777B1F590}"/>
              </a:ext>
            </a:extLst>
          </p:cNvPr>
          <p:cNvCxnSpPr>
            <a:cxnSpLocks/>
          </p:cNvCxnSpPr>
          <p:nvPr/>
        </p:nvCxnSpPr>
        <p:spPr>
          <a:xfrm>
            <a:off x="1691680" y="2745195"/>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59" name="ZoneTexte 158">
            <a:extLst>
              <a:ext uri="{FF2B5EF4-FFF2-40B4-BE49-F238E27FC236}">
                <a16:creationId xmlns:a16="http://schemas.microsoft.com/office/drawing/2014/main" id="{19B3CE69-3BB0-449B-9EEF-4D955DE73AD3}"/>
              </a:ext>
            </a:extLst>
          </p:cNvPr>
          <p:cNvSpPr txBox="1"/>
          <p:nvPr/>
        </p:nvSpPr>
        <p:spPr>
          <a:xfrm>
            <a:off x="1382400" y="2614570"/>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60</a:t>
            </a:r>
          </a:p>
        </p:txBody>
      </p:sp>
      <p:cxnSp>
        <p:nvCxnSpPr>
          <p:cNvPr id="160" name="Connecteur droit 159">
            <a:extLst>
              <a:ext uri="{FF2B5EF4-FFF2-40B4-BE49-F238E27FC236}">
                <a16:creationId xmlns:a16="http://schemas.microsoft.com/office/drawing/2014/main" id="{F7ED8414-B57F-47FD-9DF4-5B89FD8A3BB6}"/>
              </a:ext>
            </a:extLst>
          </p:cNvPr>
          <p:cNvCxnSpPr>
            <a:cxnSpLocks/>
          </p:cNvCxnSpPr>
          <p:nvPr/>
        </p:nvCxnSpPr>
        <p:spPr>
          <a:xfrm>
            <a:off x="1691680" y="2467563"/>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61" name="Connecteur droit 160">
            <a:extLst>
              <a:ext uri="{FF2B5EF4-FFF2-40B4-BE49-F238E27FC236}">
                <a16:creationId xmlns:a16="http://schemas.microsoft.com/office/drawing/2014/main" id="{D72D7053-80CA-474E-94BE-5E1D70040314}"/>
              </a:ext>
            </a:extLst>
          </p:cNvPr>
          <p:cNvCxnSpPr>
            <a:cxnSpLocks/>
          </p:cNvCxnSpPr>
          <p:nvPr/>
        </p:nvCxnSpPr>
        <p:spPr>
          <a:xfrm>
            <a:off x="1691680" y="2180863"/>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62" name="ZoneTexte 161">
            <a:extLst>
              <a:ext uri="{FF2B5EF4-FFF2-40B4-BE49-F238E27FC236}">
                <a16:creationId xmlns:a16="http://schemas.microsoft.com/office/drawing/2014/main" id="{FB119273-E231-4B9C-A1C3-D3CBC645449B}"/>
              </a:ext>
            </a:extLst>
          </p:cNvPr>
          <p:cNvSpPr txBox="1"/>
          <p:nvPr/>
        </p:nvSpPr>
        <p:spPr>
          <a:xfrm>
            <a:off x="1382400" y="2358000"/>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65</a:t>
            </a:r>
          </a:p>
        </p:txBody>
      </p:sp>
      <p:sp>
        <p:nvSpPr>
          <p:cNvPr id="163" name="ZoneTexte 162">
            <a:extLst>
              <a:ext uri="{FF2B5EF4-FFF2-40B4-BE49-F238E27FC236}">
                <a16:creationId xmlns:a16="http://schemas.microsoft.com/office/drawing/2014/main" id="{59B298CA-1DC5-4E94-B1E6-A83D399652E5}"/>
              </a:ext>
            </a:extLst>
          </p:cNvPr>
          <p:cNvSpPr txBox="1"/>
          <p:nvPr/>
        </p:nvSpPr>
        <p:spPr>
          <a:xfrm>
            <a:off x="1382400" y="2066646"/>
            <a:ext cx="321917" cy="220257"/>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70</a:t>
            </a:r>
          </a:p>
        </p:txBody>
      </p:sp>
      <p:cxnSp>
        <p:nvCxnSpPr>
          <p:cNvPr id="164" name="Connecteur droit 163">
            <a:extLst>
              <a:ext uri="{FF2B5EF4-FFF2-40B4-BE49-F238E27FC236}">
                <a16:creationId xmlns:a16="http://schemas.microsoft.com/office/drawing/2014/main" id="{B240F659-FD06-45C8-B1D6-787F99D4614C}"/>
              </a:ext>
            </a:extLst>
          </p:cNvPr>
          <p:cNvCxnSpPr>
            <a:cxnSpLocks/>
          </p:cNvCxnSpPr>
          <p:nvPr/>
        </p:nvCxnSpPr>
        <p:spPr>
          <a:xfrm>
            <a:off x="1896528" y="4462725"/>
            <a:ext cx="3027739" cy="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cxnSp>
        <p:nvCxnSpPr>
          <p:cNvPr id="165" name="Connecteur droit 164">
            <a:extLst>
              <a:ext uri="{FF2B5EF4-FFF2-40B4-BE49-F238E27FC236}">
                <a16:creationId xmlns:a16="http://schemas.microsoft.com/office/drawing/2014/main" id="{93AC2850-98B3-4F43-B4B4-1F95134F384B}"/>
              </a:ext>
            </a:extLst>
          </p:cNvPr>
          <p:cNvCxnSpPr>
            <a:cxnSpLocks/>
          </p:cNvCxnSpPr>
          <p:nvPr/>
        </p:nvCxnSpPr>
        <p:spPr>
          <a:xfrm>
            <a:off x="4914618" y="4473151"/>
            <a:ext cx="9649" cy="1789882"/>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166" name="ZoneTexte 165">
            <a:extLst>
              <a:ext uri="{FF2B5EF4-FFF2-40B4-BE49-F238E27FC236}">
                <a16:creationId xmlns:a16="http://schemas.microsoft.com/office/drawing/2014/main" id="{E80A42D5-A77A-4371-8B67-433208CA0C57}"/>
              </a:ext>
            </a:extLst>
          </p:cNvPr>
          <p:cNvSpPr txBox="1"/>
          <p:nvPr/>
        </p:nvSpPr>
        <p:spPr>
          <a:xfrm>
            <a:off x="1044000" y="4320000"/>
            <a:ext cx="321917"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err="1">
                <a:ln>
                  <a:noFill/>
                </a:ln>
                <a:solidFill>
                  <a:srgbClr val="7030A0"/>
                </a:solidFill>
                <a:effectLst/>
                <a:uLnTx/>
                <a:uFillTx/>
                <a:latin typeface="Arial" panose="020B0604020202020204" pitchFamily="34" charset="0"/>
                <a:ea typeface="+mn-ea"/>
                <a:cs typeface="Arial" panose="020B0604020202020204" pitchFamily="34" charset="0"/>
              </a:rPr>
              <a:t>P</a:t>
            </a:r>
            <a:r>
              <a:rPr kumimoji="0" lang="fr-FR" sz="1800" b="1" i="0" u="none" strike="noStrike" kern="1200" cap="none" spc="0" normalizeH="0" baseline="30000" noProof="0" dirty="0" err="1">
                <a:ln>
                  <a:noFill/>
                </a:ln>
                <a:solidFill>
                  <a:srgbClr val="7030A0"/>
                </a:solidFill>
                <a:effectLst/>
                <a:uLnTx/>
                <a:uFillTx/>
                <a:latin typeface="Arial" panose="020B0604020202020204" pitchFamily="34" charset="0"/>
                <a:ea typeface="+mn-ea"/>
                <a:cs typeface="Arial" panose="020B0604020202020204" pitchFamily="34" charset="0"/>
              </a:rPr>
              <a:t>e</a:t>
            </a:r>
            <a:endParaRPr kumimoji="0" lang="fr-FR" sz="1800" b="1" i="0" u="none" strike="noStrike" kern="1200" cap="none" spc="0" normalizeH="0" baseline="3000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
        <p:nvSpPr>
          <p:cNvPr id="167" name="Triangle isocèle 166">
            <a:extLst>
              <a:ext uri="{FF2B5EF4-FFF2-40B4-BE49-F238E27FC236}">
                <a16:creationId xmlns:a16="http://schemas.microsoft.com/office/drawing/2014/main" id="{20AEF343-92DC-404D-8436-4ED5FCE22C43}"/>
              </a:ext>
            </a:extLst>
          </p:cNvPr>
          <p:cNvSpPr/>
          <p:nvPr/>
        </p:nvSpPr>
        <p:spPr>
          <a:xfrm rot="5400000">
            <a:off x="2468873" y="3873843"/>
            <a:ext cx="1823054" cy="3031200"/>
          </a:xfrm>
          <a:custGeom>
            <a:avLst/>
            <a:gdLst>
              <a:gd name="connsiteX0" fmla="*/ 0 w 1800000"/>
              <a:gd name="connsiteY0" fmla="*/ 3031200 h 3031200"/>
              <a:gd name="connsiteX1" fmla="*/ 0 w 1800000"/>
              <a:gd name="connsiteY1" fmla="*/ 0 h 3031200"/>
              <a:gd name="connsiteX2" fmla="*/ 1800000 w 1800000"/>
              <a:gd name="connsiteY2" fmla="*/ 3031200 h 3031200"/>
              <a:gd name="connsiteX3" fmla="*/ 0 w 1800000"/>
              <a:gd name="connsiteY3" fmla="*/ 3031200 h 3031200"/>
              <a:gd name="connsiteX0" fmla="*/ 0 w 1807684"/>
              <a:gd name="connsiteY0" fmla="*/ 3008148 h 3031200"/>
              <a:gd name="connsiteX1" fmla="*/ 7684 w 1807684"/>
              <a:gd name="connsiteY1" fmla="*/ 0 h 3031200"/>
              <a:gd name="connsiteX2" fmla="*/ 1807684 w 1807684"/>
              <a:gd name="connsiteY2" fmla="*/ 3031200 h 3031200"/>
              <a:gd name="connsiteX3" fmla="*/ 0 w 1807684"/>
              <a:gd name="connsiteY3" fmla="*/ 3008148 h 3031200"/>
              <a:gd name="connsiteX0" fmla="*/ 0 w 1753895"/>
              <a:gd name="connsiteY0" fmla="*/ 3008148 h 3008148"/>
              <a:gd name="connsiteX1" fmla="*/ 7684 w 1753895"/>
              <a:gd name="connsiteY1" fmla="*/ 0 h 3008148"/>
              <a:gd name="connsiteX2" fmla="*/ 1753895 w 1753895"/>
              <a:gd name="connsiteY2" fmla="*/ 3008148 h 3008148"/>
              <a:gd name="connsiteX3" fmla="*/ 0 w 1753895"/>
              <a:gd name="connsiteY3" fmla="*/ 3008148 h 3008148"/>
              <a:gd name="connsiteX0" fmla="*/ 0 w 1823054"/>
              <a:gd name="connsiteY0" fmla="*/ 3008148 h 3031200"/>
              <a:gd name="connsiteX1" fmla="*/ 7684 w 1823054"/>
              <a:gd name="connsiteY1" fmla="*/ 0 h 3031200"/>
              <a:gd name="connsiteX2" fmla="*/ 1823054 w 1823054"/>
              <a:gd name="connsiteY2" fmla="*/ 3031200 h 3031200"/>
              <a:gd name="connsiteX3" fmla="*/ 0 w 1823054"/>
              <a:gd name="connsiteY3" fmla="*/ 3008148 h 3031200"/>
              <a:gd name="connsiteX0" fmla="*/ 0 w 1823054"/>
              <a:gd name="connsiteY0" fmla="*/ 3023516 h 3031200"/>
              <a:gd name="connsiteX1" fmla="*/ 7684 w 1823054"/>
              <a:gd name="connsiteY1" fmla="*/ 0 h 3031200"/>
              <a:gd name="connsiteX2" fmla="*/ 1823054 w 1823054"/>
              <a:gd name="connsiteY2" fmla="*/ 3031200 h 3031200"/>
              <a:gd name="connsiteX3" fmla="*/ 0 w 1823054"/>
              <a:gd name="connsiteY3" fmla="*/ 3023516 h 3031200"/>
              <a:gd name="connsiteX0" fmla="*/ 0 w 1823054"/>
              <a:gd name="connsiteY0" fmla="*/ 3015832 h 3031200"/>
              <a:gd name="connsiteX1" fmla="*/ 7684 w 1823054"/>
              <a:gd name="connsiteY1" fmla="*/ 0 h 3031200"/>
              <a:gd name="connsiteX2" fmla="*/ 1823054 w 1823054"/>
              <a:gd name="connsiteY2" fmla="*/ 3031200 h 3031200"/>
              <a:gd name="connsiteX3" fmla="*/ 0 w 1823054"/>
              <a:gd name="connsiteY3" fmla="*/ 3015832 h 3031200"/>
            </a:gdLst>
            <a:ahLst/>
            <a:cxnLst>
              <a:cxn ang="0">
                <a:pos x="connsiteX0" y="connsiteY0"/>
              </a:cxn>
              <a:cxn ang="0">
                <a:pos x="connsiteX1" y="connsiteY1"/>
              </a:cxn>
              <a:cxn ang="0">
                <a:pos x="connsiteX2" y="connsiteY2"/>
              </a:cxn>
              <a:cxn ang="0">
                <a:pos x="connsiteX3" y="connsiteY3"/>
              </a:cxn>
            </a:cxnLst>
            <a:rect l="l" t="t" r="r" b="b"/>
            <a:pathLst>
              <a:path w="1823054" h="3031200">
                <a:moveTo>
                  <a:pt x="0" y="3015832"/>
                </a:moveTo>
                <a:cubicBezTo>
                  <a:pt x="2561" y="2013116"/>
                  <a:pt x="5123" y="1002716"/>
                  <a:pt x="7684" y="0"/>
                </a:cubicBezTo>
                <a:lnTo>
                  <a:pt x="1823054" y="3031200"/>
                </a:lnTo>
                <a:lnTo>
                  <a:pt x="0" y="3015832"/>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169" name="Connecteur droit 168">
            <a:extLst>
              <a:ext uri="{FF2B5EF4-FFF2-40B4-BE49-F238E27FC236}">
                <a16:creationId xmlns:a16="http://schemas.microsoft.com/office/drawing/2014/main" id="{AD26A44E-1015-4844-9FAC-7D550820ABCB}"/>
              </a:ext>
            </a:extLst>
          </p:cNvPr>
          <p:cNvCxnSpPr>
            <a:cxnSpLocks/>
          </p:cNvCxnSpPr>
          <p:nvPr/>
        </p:nvCxnSpPr>
        <p:spPr>
          <a:xfrm flipV="1">
            <a:off x="2003835" y="2999066"/>
            <a:ext cx="5355636" cy="3240834"/>
          </a:xfrm>
          <a:prstGeom prst="line">
            <a:avLst/>
          </a:prstGeom>
          <a:ln w="317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0" name="Connecteur droit avec flèche 169">
            <a:extLst>
              <a:ext uri="{FF2B5EF4-FFF2-40B4-BE49-F238E27FC236}">
                <a16:creationId xmlns:a16="http://schemas.microsoft.com/office/drawing/2014/main" id="{4C120A47-F1DA-4343-831A-7C780583B414}"/>
              </a:ext>
            </a:extLst>
          </p:cNvPr>
          <p:cNvCxnSpPr/>
          <p:nvPr/>
        </p:nvCxnSpPr>
        <p:spPr>
          <a:xfrm>
            <a:off x="2458800" y="4473150"/>
            <a:ext cx="0" cy="1476000"/>
          </a:xfrm>
          <a:prstGeom prst="straightConnector1">
            <a:avLst/>
          </a:prstGeom>
          <a:ln w="19050">
            <a:solidFill>
              <a:schemeClr val="accent5">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1" name="Connecteur droit avec flèche 170">
            <a:extLst>
              <a:ext uri="{FF2B5EF4-FFF2-40B4-BE49-F238E27FC236}">
                <a16:creationId xmlns:a16="http://schemas.microsoft.com/office/drawing/2014/main" id="{52D87513-782A-44E8-8941-30436D8AF3A5}"/>
              </a:ext>
            </a:extLst>
          </p:cNvPr>
          <p:cNvCxnSpPr>
            <a:cxnSpLocks/>
          </p:cNvCxnSpPr>
          <p:nvPr/>
        </p:nvCxnSpPr>
        <p:spPr>
          <a:xfrm>
            <a:off x="3427200" y="4473150"/>
            <a:ext cx="0" cy="900000"/>
          </a:xfrm>
          <a:prstGeom prst="straightConnector1">
            <a:avLst/>
          </a:prstGeom>
          <a:ln w="19050">
            <a:solidFill>
              <a:schemeClr val="accent5">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2" name="Connecteur droit avec flèche 171">
            <a:extLst>
              <a:ext uri="{FF2B5EF4-FFF2-40B4-BE49-F238E27FC236}">
                <a16:creationId xmlns:a16="http://schemas.microsoft.com/office/drawing/2014/main" id="{A4222A0E-C96C-41BC-BBD9-B1C6A9A12EE6}"/>
              </a:ext>
            </a:extLst>
          </p:cNvPr>
          <p:cNvCxnSpPr>
            <a:cxnSpLocks/>
          </p:cNvCxnSpPr>
          <p:nvPr/>
        </p:nvCxnSpPr>
        <p:spPr>
          <a:xfrm>
            <a:off x="4392000" y="4462409"/>
            <a:ext cx="2586" cy="324000"/>
          </a:xfrm>
          <a:prstGeom prst="straightConnector1">
            <a:avLst/>
          </a:prstGeom>
          <a:ln w="19050">
            <a:solidFill>
              <a:schemeClr val="accent5">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6" name="ZoneTexte 175">
            <a:extLst>
              <a:ext uri="{FF2B5EF4-FFF2-40B4-BE49-F238E27FC236}">
                <a16:creationId xmlns:a16="http://schemas.microsoft.com/office/drawing/2014/main" id="{9FF03117-A026-4F99-9C3F-5AC605F0D805}"/>
              </a:ext>
            </a:extLst>
          </p:cNvPr>
          <p:cNvSpPr txBox="1"/>
          <p:nvPr/>
        </p:nvSpPr>
        <p:spPr>
          <a:xfrm>
            <a:off x="2253736" y="5172921"/>
            <a:ext cx="264023" cy="246221"/>
          </a:xfrm>
          <a:prstGeom prst="rect">
            <a:avLst/>
          </a:prstGeom>
          <a:noFill/>
        </p:spPr>
        <p:txBody>
          <a:bodyPr wrap="square" lIns="0" tIns="0" rIns="0" bIns="0" rtlCol="0">
            <a:spAutoFit/>
          </a:bodyPr>
          <a:lstStyle/>
          <a:p>
            <a:r>
              <a:rPr lang="fr-FR" sz="1600" b="1" dirty="0">
                <a:solidFill>
                  <a:schemeClr val="accent5">
                    <a:lumMod val="75000"/>
                  </a:schemeClr>
                </a:solidFill>
                <a:latin typeface="+mn-lt"/>
              </a:rPr>
              <a:t>25</a:t>
            </a:r>
          </a:p>
        </p:txBody>
      </p:sp>
      <p:sp>
        <p:nvSpPr>
          <p:cNvPr id="177" name="ZoneTexte 176">
            <a:extLst>
              <a:ext uri="{FF2B5EF4-FFF2-40B4-BE49-F238E27FC236}">
                <a16:creationId xmlns:a16="http://schemas.microsoft.com/office/drawing/2014/main" id="{496B0716-E5BF-4B09-9872-83D54BE572E0}"/>
              </a:ext>
            </a:extLst>
          </p:cNvPr>
          <p:cNvSpPr txBox="1"/>
          <p:nvPr/>
        </p:nvSpPr>
        <p:spPr>
          <a:xfrm>
            <a:off x="3168000" y="4803449"/>
            <a:ext cx="254786" cy="246221"/>
          </a:xfrm>
          <a:prstGeom prst="rect">
            <a:avLst/>
          </a:prstGeom>
          <a:noFill/>
        </p:spPr>
        <p:txBody>
          <a:bodyPr wrap="square" lIns="0" tIns="0" rIns="0" bIns="0" rtlCol="0">
            <a:spAutoFit/>
          </a:bodyPr>
          <a:lstStyle/>
          <a:p>
            <a:r>
              <a:rPr lang="fr-FR" sz="1600" b="1" dirty="0">
                <a:solidFill>
                  <a:schemeClr val="accent5">
                    <a:lumMod val="75000"/>
                  </a:schemeClr>
                </a:solidFill>
                <a:latin typeface="+mn-lt"/>
              </a:rPr>
              <a:t>15</a:t>
            </a:r>
          </a:p>
        </p:txBody>
      </p:sp>
      <p:sp>
        <p:nvSpPr>
          <p:cNvPr id="178" name="ZoneTexte 177">
            <a:extLst>
              <a:ext uri="{FF2B5EF4-FFF2-40B4-BE49-F238E27FC236}">
                <a16:creationId xmlns:a16="http://schemas.microsoft.com/office/drawing/2014/main" id="{D936C24C-7DE9-46D1-8746-D9E588152F41}"/>
              </a:ext>
            </a:extLst>
          </p:cNvPr>
          <p:cNvSpPr txBox="1"/>
          <p:nvPr/>
        </p:nvSpPr>
        <p:spPr>
          <a:xfrm>
            <a:off x="4248000" y="4505310"/>
            <a:ext cx="138197" cy="246221"/>
          </a:xfrm>
          <a:prstGeom prst="rect">
            <a:avLst/>
          </a:prstGeom>
          <a:noFill/>
        </p:spPr>
        <p:txBody>
          <a:bodyPr wrap="square" lIns="0" tIns="0" rIns="0" bIns="0" rtlCol="0">
            <a:spAutoFit/>
          </a:bodyPr>
          <a:lstStyle/>
          <a:p>
            <a:r>
              <a:rPr lang="fr-FR" sz="1600" b="1" dirty="0">
                <a:solidFill>
                  <a:schemeClr val="accent5">
                    <a:lumMod val="75000"/>
                  </a:schemeClr>
                </a:solidFill>
                <a:latin typeface="+mn-lt"/>
              </a:rPr>
              <a:t>5</a:t>
            </a:r>
          </a:p>
        </p:txBody>
      </p:sp>
      <p:sp>
        <p:nvSpPr>
          <p:cNvPr id="179" name="Triangle isocèle 178">
            <a:extLst>
              <a:ext uri="{FF2B5EF4-FFF2-40B4-BE49-F238E27FC236}">
                <a16:creationId xmlns:a16="http://schemas.microsoft.com/office/drawing/2014/main" id="{D65D76A3-23EF-473D-B9F6-80968232D50A}"/>
              </a:ext>
            </a:extLst>
          </p:cNvPr>
          <p:cNvSpPr/>
          <p:nvPr/>
        </p:nvSpPr>
        <p:spPr>
          <a:xfrm>
            <a:off x="1875600" y="2304000"/>
            <a:ext cx="2971605" cy="2131200"/>
          </a:xfrm>
          <a:prstGeom prst="triangle">
            <a:avLst>
              <a:gd name="adj" fmla="val 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a:p>
        </p:txBody>
      </p:sp>
      <p:cxnSp>
        <p:nvCxnSpPr>
          <p:cNvPr id="180" name="Connecteur droit 179">
            <a:extLst>
              <a:ext uri="{FF2B5EF4-FFF2-40B4-BE49-F238E27FC236}">
                <a16:creationId xmlns:a16="http://schemas.microsoft.com/office/drawing/2014/main" id="{67703229-5BF7-4BE9-A77A-03645FD22C9C}"/>
              </a:ext>
            </a:extLst>
          </p:cNvPr>
          <p:cNvCxnSpPr>
            <a:cxnSpLocks/>
          </p:cNvCxnSpPr>
          <p:nvPr/>
        </p:nvCxnSpPr>
        <p:spPr>
          <a:xfrm>
            <a:off x="1854280" y="2276872"/>
            <a:ext cx="5393753" cy="3893067"/>
          </a:xfrm>
          <a:prstGeom prst="line">
            <a:avLst/>
          </a:prstGeom>
          <a:ln w="41275">
            <a:solidFill>
              <a:srgbClr val="FF0000"/>
            </a:solidFill>
            <a:tailEnd type="none"/>
          </a:ln>
        </p:spPr>
        <p:style>
          <a:lnRef idx="1">
            <a:schemeClr val="dk1"/>
          </a:lnRef>
          <a:fillRef idx="0">
            <a:schemeClr val="dk1"/>
          </a:fillRef>
          <a:effectRef idx="0">
            <a:schemeClr val="dk1"/>
          </a:effectRef>
          <a:fontRef idx="minor">
            <a:schemeClr val="tx1"/>
          </a:fontRef>
        </p:style>
      </p:cxnSp>
      <p:sp>
        <p:nvSpPr>
          <p:cNvPr id="181" name="ZoneTexte 180">
            <a:extLst>
              <a:ext uri="{FF2B5EF4-FFF2-40B4-BE49-F238E27FC236}">
                <a16:creationId xmlns:a16="http://schemas.microsoft.com/office/drawing/2014/main" id="{BD986216-3886-4A80-AE96-4981D6F8B69D}"/>
              </a:ext>
            </a:extLst>
          </p:cNvPr>
          <p:cNvSpPr txBox="1">
            <a:spLocks noChangeArrowheads="1"/>
          </p:cNvSpPr>
          <p:nvPr/>
        </p:nvSpPr>
        <p:spPr bwMode="auto">
          <a:xfrm>
            <a:off x="3891897" y="5121870"/>
            <a:ext cx="1851858" cy="492443"/>
          </a:xfrm>
          <a:prstGeom prst="rect">
            <a:avLst/>
          </a:prstGeom>
          <a:solidFill>
            <a:schemeClr val="bg1">
              <a:alpha val="41000"/>
            </a:schemeClr>
          </a:solidFill>
          <a:ln>
            <a:noFill/>
          </a:ln>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t>Surplus gagné par</a:t>
            </a:r>
          </a:p>
          <a:p>
            <a:pPr algn="ctr" eaLnBrk="1" hangingPunct="1">
              <a:spcBef>
                <a:spcPct val="0"/>
              </a:spcBef>
              <a:buFontTx/>
              <a:buNone/>
            </a:pPr>
            <a:r>
              <a:rPr lang="fr-FR" altLang="fr-FR" sz="1600" b="1" dirty="0"/>
              <a:t>les consommateurs</a:t>
            </a:r>
          </a:p>
        </p:txBody>
      </p:sp>
      <p:sp>
        <p:nvSpPr>
          <p:cNvPr id="183" name="ZoneTexte 182">
            <a:extLst>
              <a:ext uri="{FF2B5EF4-FFF2-40B4-BE49-F238E27FC236}">
                <a16:creationId xmlns:a16="http://schemas.microsoft.com/office/drawing/2014/main" id="{8F015D08-65F5-4EBF-9803-18D47BE10B33}"/>
              </a:ext>
            </a:extLst>
          </p:cNvPr>
          <p:cNvSpPr txBox="1">
            <a:spLocks noChangeArrowheads="1"/>
          </p:cNvSpPr>
          <p:nvPr/>
        </p:nvSpPr>
        <p:spPr bwMode="auto">
          <a:xfrm>
            <a:off x="3305346" y="2895042"/>
            <a:ext cx="166711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t>Surplus perdu par</a:t>
            </a:r>
          </a:p>
          <a:p>
            <a:pPr algn="ctr" eaLnBrk="1" hangingPunct="1">
              <a:spcBef>
                <a:spcPct val="0"/>
              </a:spcBef>
              <a:buFontTx/>
              <a:buNone/>
            </a:pPr>
            <a:r>
              <a:rPr lang="fr-FR" altLang="fr-FR" sz="1600" b="1" dirty="0"/>
              <a:t>les consommateurs</a:t>
            </a:r>
          </a:p>
        </p:txBody>
      </p:sp>
      <p:cxnSp>
        <p:nvCxnSpPr>
          <p:cNvPr id="64" name="Connecteur droit 63">
            <a:extLst>
              <a:ext uri="{FF2B5EF4-FFF2-40B4-BE49-F238E27FC236}">
                <a16:creationId xmlns:a16="http://schemas.microsoft.com/office/drawing/2014/main" id="{74C93597-135A-4C7B-8E06-5E7762587CB3}"/>
              </a:ext>
            </a:extLst>
          </p:cNvPr>
          <p:cNvCxnSpPr>
            <a:cxnSpLocks/>
          </p:cNvCxnSpPr>
          <p:nvPr/>
        </p:nvCxnSpPr>
        <p:spPr>
          <a:xfrm>
            <a:off x="1896528" y="5035235"/>
            <a:ext cx="1860372" cy="0"/>
          </a:xfrm>
          <a:prstGeom prst="line">
            <a:avLst/>
          </a:prstGeom>
          <a:ln w="31750">
            <a:solidFill>
              <a:schemeClr val="tx1"/>
            </a:solidFill>
            <a:prstDash val="dash"/>
            <a:tailEnd type="none"/>
          </a:ln>
        </p:spPr>
        <p:style>
          <a:lnRef idx="1">
            <a:schemeClr val="dk1"/>
          </a:lnRef>
          <a:fillRef idx="0">
            <a:schemeClr val="dk1"/>
          </a:fillRef>
          <a:effectRef idx="0">
            <a:schemeClr val="dk1"/>
          </a:effectRef>
          <a:fontRef idx="minor">
            <a:schemeClr val="tx1"/>
          </a:fontRef>
        </p:style>
      </p:cxnSp>
      <p:cxnSp>
        <p:nvCxnSpPr>
          <p:cNvPr id="66" name="Connecteur droit 65">
            <a:extLst>
              <a:ext uri="{FF2B5EF4-FFF2-40B4-BE49-F238E27FC236}">
                <a16:creationId xmlns:a16="http://schemas.microsoft.com/office/drawing/2014/main" id="{BF379F69-08D4-4062-9ADA-FC374B86066D}"/>
              </a:ext>
            </a:extLst>
          </p:cNvPr>
          <p:cNvCxnSpPr>
            <a:cxnSpLocks/>
            <a:stCxn id="8" idx="2"/>
          </p:cNvCxnSpPr>
          <p:nvPr/>
        </p:nvCxnSpPr>
        <p:spPr>
          <a:xfrm flipH="1">
            <a:off x="3731931" y="3661410"/>
            <a:ext cx="3004" cy="2578490"/>
          </a:xfrm>
          <a:prstGeom prst="line">
            <a:avLst/>
          </a:prstGeom>
          <a:ln w="31750">
            <a:solidFill>
              <a:schemeClr val="tx1"/>
            </a:solidFill>
            <a:prstDash val="dash"/>
            <a:tailEnd type="none"/>
          </a:ln>
        </p:spPr>
        <p:style>
          <a:lnRef idx="1">
            <a:schemeClr val="dk1"/>
          </a:lnRef>
          <a:fillRef idx="0">
            <a:schemeClr val="dk1"/>
          </a:fillRef>
          <a:effectRef idx="0">
            <a:schemeClr val="dk1"/>
          </a:effectRef>
          <a:fontRef idx="minor">
            <a:schemeClr val="tx1"/>
          </a:fontRef>
        </p:style>
      </p:cxnSp>
      <p:sp>
        <p:nvSpPr>
          <p:cNvPr id="71" name="ZoneTexte 70">
            <a:extLst>
              <a:ext uri="{FF2B5EF4-FFF2-40B4-BE49-F238E27FC236}">
                <a16:creationId xmlns:a16="http://schemas.microsoft.com/office/drawing/2014/main" id="{ABB966CD-9380-4669-A366-2E3DB704FF47}"/>
              </a:ext>
            </a:extLst>
          </p:cNvPr>
          <p:cNvSpPr txBox="1"/>
          <p:nvPr/>
        </p:nvSpPr>
        <p:spPr>
          <a:xfrm>
            <a:off x="1044000" y="4896000"/>
            <a:ext cx="321917"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P</a:t>
            </a:r>
            <a:r>
              <a:rPr kumimoji="0" lang="fr-FR" sz="1800" b="1" i="0" u="none" strike="noStrike" kern="1200" cap="none" spc="0" normalizeH="0" baseline="30000" noProof="0" dirty="0">
                <a:ln>
                  <a:noFill/>
                </a:ln>
                <a:effectLst/>
                <a:uLnTx/>
                <a:uFillTx/>
                <a:latin typeface="Arial" panose="020B0604020202020204" pitchFamily="34" charset="0"/>
                <a:ea typeface="+mn-ea"/>
                <a:cs typeface="Arial" panose="020B0604020202020204" pitchFamily="34" charset="0"/>
              </a:rPr>
              <a:t>1</a:t>
            </a:r>
          </a:p>
        </p:txBody>
      </p:sp>
      <p:sp>
        <p:nvSpPr>
          <p:cNvPr id="72" name="ZoneTexte 71">
            <a:extLst>
              <a:ext uri="{FF2B5EF4-FFF2-40B4-BE49-F238E27FC236}">
                <a16:creationId xmlns:a16="http://schemas.microsoft.com/office/drawing/2014/main" id="{F70BA5CE-AD71-4EB4-AEF5-11E497CB690C}"/>
              </a:ext>
            </a:extLst>
          </p:cNvPr>
          <p:cNvSpPr txBox="1"/>
          <p:nvPr/>
        </p:nvSpPr>
        <p:spPr>
          <a:xfrm>
            <a:off x="4785982" y="6336000"/>
            <a:ext cx="321917"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fr-FR" b="1" dirty="0">
                <a:solidFill>
                  <a:srgbClr val="7030A0"/>
                </a:solidFill>
              </a:rPr>
              <a:t>Q</a:t>
            </a:r>
            <a:r>
              <a:rPr kumimoji="0" lang="fr-FR" sz="1800" b="1" i="0" u="none" strike="noStrike" kern="1200" cap="none" spc="0" normalizeH="0" baseline="30000" noProof="0" dirty="0">
                <a:ln>
                  <a:noFill/>
                </a:ln>
                <a:solidFill>
                  <a:srgbClr val="7030A0"/>
                </a:solidFill>
                <a:effectLst/>
                <a:uLnTx/>
                <a:uFillTx/>
                <a:latin typeface="Arial" panose="020B0604020202020204" pitchFamily="34" charset="0"/>
                <a:ea typeface="+mn-ea"/>
                <a:cs typeface="Arial" panose="020B0604020202020204" pitchFamily="34" charset="0"/>
              </a:rPr>
              <a:t>e</a:t>
            </a:r>
          </a:p>
        </p:txBody>
      </p:sp>
      <p:sp>
        <p:nvSpPr>
          <p:cNvPr id="73" name="ZoneTexte 72">
            <a:extLst>
              <a:ext uri="{FF2B5EF4-FFF2-40B4-BE49-F238E27FC236}">
                <a16:creationId xmlns:a16="http://schemas.microsoft.com/office/drawing/2014/main" id="{6DD131FF-01EF-4227-82AA-E53C6DE66071}"/>
              </a:ext>
            </a:extLst>
          </p:cNvPr>
          <p:cNvSpPr txBox="1"/>
          <p:nvPr/>
        </p:nvSpPr>
        <p:spPr>
          <a:xfrm>
            <a:off x="3564000" y="6336000"/>
            <a:ext cx="321917"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fr-FR" b="1" dirty="0"/>
              <a:t>Q</a:t>
            </a:r>
            <a:r>
              <a:rPr kumimoji="0" lang="fr-FR" sz="1800" b="1" i="0" u="none" strike="noStrike" kern="1200" cap="none" spc="0" normalizeH="0" baseline="30000" noProof="0" dirty="0">
                <a:ln>
                  <a:noFill/>
                </a:ln>
                <a:effectLst/>
                <a:uLnTx/>
                <a:uFillTx/>
                <a:latin typeface="Arial" panose="020B0604020202020204" pitchFamily="34" charset="0"/>
                <a:ea typeface="+mn-ea"/>
                <a:cs typeface="Arial" panose="020B0604020202020204" pitchFamily="34" charset="0"/>
              </a:rPr>
              <a:t>1</a:t>
            </a:r>
          </a:p>
        </p:txBody>
      </p:sp>
      <p:sp>
        <p:nvSpPr>
          <p:cNvPr id="74" name="ZoneTexte 73">
            <a:extLst>
              <a:ext uri="{FF2B5EF4-FFF2-40B4-BE49-F238E27FC236}">
                <a16:creationId xmlns:a16="http://schemas.microsoft.com/office/drawing/2014/main" id="{8F2E4084-0FA7-4B40-A46B-65F447D1E2CF}"/>
              </a:ext>
            </a:extLst>
          </p:cNvPr>
          <p:cNvSpPr txBox="1"/>
          <p:nvPr/>
        </p:nvSpPr>
        <p:spPr>
          <a:xfrm>
            <a:off x="1620000" y="1628800"/>
            <a:ext cx="328255" cy="220257"/>
          </a:xfrm>
          <a:prstGeom prst="rect">
            <a:avLst/>
          </a:prstGeom>
          <a:noFill/>
        </p:spPr>
        <p:txBody>
          <a:bodyPr wrap="none" lIns="0" tIns="0" rIns="0" bIns="0"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Prix</a:t>
            </a:r>
          </a:p>
        </p:txBody>
      </p:sp>
      <p:sp>
        <p:nvSpPr>
          <p:cNvPr id="7" name="Rectangle 6">
            <a:extLst>
              <a:ext uri="{FF2B5EF4-FFF2-40B4-BE49-F238E27FC236}">
                <a16:creationId xmlns:a16="http://schemas.microsoft.com/office/drawing/2014/main" id="{B05CDD9B-1C4F-4B36-B885-17FDC15327E1}"/>
              </a:ext>
            </a:extLst>
          </p:cNvPr>
          <p:cNvSpPr/>
          <p:nvPr/>
        </p:nvSpPr>
        <p:spPr>
          <a:xfrm>
            <a:off x="1871257" y="4485337"/>
            <a:ext cx="1835704" cy="522000"/>
          </a:xfrm>
          <a:prstGeom prst="rect">
            <a:avLst/>
          </a:prstGeom>
          <a:pattFill prst="wdUpDiag">
            <a:fgClr>
              <a:schemeClr val="tx1">
                <a:lumMod val="75000"/>
                <a:lumOff val="25000"/>
              </a:schemeClr>
            </a:fgClr>
            <a:bgClr>
              <a:schemeClr val="accent5">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ZoneTexte 75">
            <a:extLst>
              <a:ext uri="{FF2B5EF4-FFF2-40B4-BE49-F238E27FC236}">
                <a16:creationId xmlns:a16="http://schemas.microsoft.com/office/drawing/2014/main" id="{C557E1C9-8A9F-472A-B0E8-7121010D0353}"/>
              </a:ext>
            </a:extLst>
          </p:cNvPr>
          <p:cNvSpPr txBox="1">
            <a:spLocks noChangeArrowheads="1"/>
          </p:cNvSpPr>
          <p:nvPr/>
        </p:nvSpPr>
        <p:spPr bwMode="auto">
          <a:xfrm>
            <a:off x="4518984" y="3621766"/>
            <a:ext cx="1667110" cy="492443"/>
          </a:xfrm>
          <a:prstGeom prst="rect">
            <a:avLst/>
          </a:prstGeom>
          <a:solidFill>
            <a:schemeClr val="bg1">
              <a:alpha val="76000"/>
            </a:schemeClr>
          </a:solidFill>
          <a:ln w="9525">
            <a:noFill/>
            <a:miter lim="800000"/>
            <a:headEnd/>
            <a:tailEnd/>
          </a:ln>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t>Surplus perdu par</a:t>
            </a:r>
          </a:p>
          <a:p>
            <a:pPr algn="ctr" eaLnBrk="1" hangingPunct="1">
              <a:spcBef>
                <a:spcPct val="0"/>
              </a:spcBef>
              <a:buFontTx/>
              <a:buNone/>
            </a:pPr>
            <a:r>
              <a:rPr lang="fr-FR" altLang="fr-FR" sz="1600" b="1" dirty="0"/>
              <a:t>les producteurs</a:t>
            </a:r>
          </a:p>
        </p:txBody>
      </p:sp>
      <p:sp>
        <p:nvSpPr>
          <p:cNvPr id="8" name="Triangle isocèle 7">
            <a:extLst>
              <a:ext uri="{FF2B5EF4-FFF2-40B4-BE49-F238E27FC236}">
                <a16:creationId xmlns:a16="http://schemas.microsoft.com/office/drawing/2014/main" id="{312570B6-87B4-40C7-B62A-38D30FFF9920}"/>
              </a:ext>
            </a:extLst>
          </p:cNvPr>
          <p:cNvSpPr/>
          <p:nvPr/>
        </p:nvSpPr>
        <p:spPr>
          <a:xfrm rot="13388911">
            <a:off x="3413870" y="3906764"/>
            <a:ext cx="1347428" cy="727109"/>
          </a:xfrm>
          <a:custGeom>
            <a:avLst/>
            <a:gdLst>
              <a:gd name="connsiteX0" fmla="*/ 0 w 1285272"/>
              <a:gd name="connsiteY0" fmla="*/ 704398 h 704398"/>
              <a:gd name="connsiteX1" fmla="*/ 642636 w 1285272"/>
              <a:gd name="connsiteY1" fmla="*/ 0 h 704398"/>
              <a:gd name="connsiteX2" fmla="*/ 1285272 w 1285272"/>
              <a:gd name="connsiteY2" fmla="*/ 704398 h 704398"/>
              <a:gd name="connsiteX3" fmla="*/ 0 w 1285272"/>
              <a:gd name="connsiteY3" fmla="*/ 704398 h 704398"/>
              <a:gd name="connsiteX0" fmla="*/ 0 w 1207499"/>
              <a:gd name="connsiteY0" fmla="*/ 704398 h 704398"/>
              <a:gd name="connsiteX1" fmla="*/ 642636 w 1207499"/>
              <a:gd name="connsiteY1" fmla="*/ 0 h 704398"/>
              <a:gd name="connsiteX2" fmla="*/ 1207499 w 1207499"/>
              <a:gd name="connsiteY2" fmla="*/ 587722 h 704398"/>
              <a:gd name="connsiteX3" fmla="*/ 0 w 1207499"/>
              <a:gd name="connsiteY3" fmla="*/ 704398 h 704398"/>
              <a:gd name="connsiteX0" fmla="*/ 0 w 1365864"/>
              <a:gd name="connsiteY0" fmla="*/ 726460 h 726460"/>
              <a:gd name="connsiteX1" fmla="*/ 801001 w 1365864"/>
              <a:gd name="connsiteY1" fmla="*/ 0 h 726460"/>
              <a:gd name="connsiteX2" fmla="*/ 1365864 w 1365864"/>
              <a:gd name="connsiteY2" fmla="*/ 587722 h 726460"/>
              <a:gd name="connsiteX3" fmla="*/ 0 w 1365864"/>
              <a:gd name="connsiteY3" fmla="*/ 726460 h 726460"/>
              <a:gd name="connsiteX0" fmla="*/ 0 w 1345195"/>
              <a:gd name="connsiteY0" fmla="*/ 726460 h 726460"/>
              <a:gd name="connsiteX1" fmla="*/ 801001 w 1345195"/>
              <a:gd name="connsiteY1" fmla="*/ 0 h 726460"/>
              <a:gd name="connsiteX2" fmla="*/ 1345195 w 1345195"/>
              <a:gd name="connsiteY2" fmla="*/ 554437 h 726460"/>
              <a:gd name="connsiteX3" fmla="*/ 0 w 1345195"/>
              <a:gd name="connsiteY3" fmla="*/ 726460 h 726460"/>
              <a:gd name="connsiteX0" fmla="*/ 0 w 1345195"/>
              <a:gd name="connsiteY0" fmla="*/ 779415 h 779415"/>
              <a:gd name="connsiteX1" fmla="*/ 786314 w 1345195"/>
              <a:gd name="connsiteY1" fmla="*/ 0 h 779415"/>
              <a:gd name="connsiteX2" fmla="*/ 1345195 w 1345195"/>
              <a:gd name="connsiteY2" fmla="*/ 607392 h 779415"/>
              <a:gd name="connsiteX3" fmla="*/ 0 w 1345195"/>
              <a:gd name="connsiteY3" fmla="*/ 779415 h 779415"/>
            </a:gdLst>
            <a:ahLst/>
            <a:cxnLst>
              <a:cxn ang="0">
                <a:pos x="connsiteX0" y="connsiteY0"/>
              </a:cxn>
              <a:cxn ang="0">
                <a:pos x="connsiteX1" y="connsiteY1"/>
              </a:cxn>
              <a:cxn ang="0">
                <a:pos x="connsiteX2" y="connsiteY2"/>
              </a:cxn>
              <a:cxn ang="0">
                <a:pos x="connsiteX3" y="connsiteY3"/>
              </a:cxn>
            </a:cxnLst>
            <a:rect l="l" t="t" r="r" b="b"/>
            <a:pathLst>
              <a:path w="1345195" h="779415">
                <a:moveTo>
                  <a:pt x="0" y="779415"/>
                </a:moveTo>
                <a:lnTo>
                  <a:pt x="786314" y="0"/>
                </a:lnTo>
                <a:lnTo>
                  <a:pt x="1345195" y="607392"/>
                </a:lnTo>
                <a:lnTo>
                  <a:pt x="0" y="779415"/>
                </a:lnTo>
                <a:close/>
              </a:path>
            </a:pathLst>
          </a:custGeom>
          <a:pattFill prst="wdDnDiag">
            <a:fgClr>
              <a:schemeClr val="tx1">
                <a:lumMod val="75000"/>
                <a:lumOff val="25000"/>
              </a:schemeClr>
            </a:fgClr>
            <a:bgClr>
              <a:schemeClr val="accent6">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Triangle isocèle 7">
            <a:extLst>
              <a:ext uri="{FF2B5EF4-FFF2-40B4-BE49-F238E27FC236}">
                <a16:creationId xmlns:a16="http://schemas.microsoft.com/office/drawing/2014/main" id="{8894B61B-40E4-4A32-AA8E-E22BE428FCF7}"/>
              </a:ext>
            </a:extLst>
          </p:cNvPr>
          <p:cNvSpPr/>
          <p:nvPr/>
        </p:nvSpPr>
        <p:spPr>
          <a:xfrm rot="18949155">
            <a:off x="3528000" y="4272935"/>
            <a:ext cx="1260000" cy="775172"/>
          </a:xfrm>
          <a:custGeom>
            <a:avLst/>
            <a:gdLst>
              <a:gd name="connsiteX0" fmla="*/ 0 w 1285272"/>
              <a:gd name="connsiteY0" fmla="*/ 704398 h 704398"/>
              <a:gd name="connsiteX1" fmla="*/ 642636 w 1285272"/>
              <a:gd name="connsiteY1" fmla="*/ 0 h 704398"/>
              <a:gd name="connsiteX2" fmla="*/ 1285272 w 1285272"/>
              <a:gd name="connsiteY2" fmla="*/ 704398 h 704398"/>
              <a:gd name="connsiteX3" fmla="*/ 0 w 1285272"/>
              <a:gd name="connsiteY3" fmla="*/ 704398 h 704398"/>
              <a:gd name="connsiteX0" fmla="*/ 0 w 1207499"/>
              <a:gd name="connsiteY0" fmla="*/ 704398 h 704398"/>
              <a:gd name="connsiteX1" fmla="*/ 642636 w 1207499"/>
              <a:gd name="connsiteY1" fmla="*/ 0 h 704398"/>
              <a:gd name="connsiteX2" fmla="*/ 1207499 w 1207499"/>
              <a:gd name="connsiteY2" fmla="*/ 587722 h 704398"/>
              <a:gd name="connsiteX3" fmla="*/ 0 w 1207499"/>
              <a:gd name="connsiteY3" fmla="*/ 704398 h 704398"/>
              <a:gd name="connsiteX0" fmla="*/ 0 w 1365864"/>
              <a:gd name="connsiteY0" fmla="*/ 726460 h 726460"/>
              <a:gd name="connsiteX1" fmla="*/ 801001 w 1365864"/>
              <a:gd name="connsiteY1" fmla="*/ 0 h 726460"/>
              <a:gd name="connsiteX2" fmla="*/ 1365864 w 1365864"/>
              <a:gd name="connsiteY2" fmla="*/ 587722 h 726460"/>
              <a:gd name="connsiteX3" fmla="*/ 0 w 1365864"/>
              <a:gd name="connsiteY3" fmla="*/ 726460 h 726460"/>
              <a:gd name="connsiteX0" fmla="*/ 0 w 1345195"/>
              <a:gd name="connsiteY0" fmla="*/ 726460 h 726460"/>
              <a:gd name="connsiteX1" fmla="*/ 801001 w 1345195"/>
              <a:gd name="connsiteY1" fmla="*/ 0 h 726460"/>
              <a:gd name="connsiteX2" fmla="*/ 1345195 w 1345195"/>
              <a:gd name="connsiteY2" fmla="*/ 554437 h 726460"/>
              <a:gd name="connsiteX3" fmla="*/ 0 w 1345195"/>
              <a:gd name="connsiteY3" fmla="*/ 726460 h 726460"/>
              <a:gd name="connsiteX0" fmla="*/ 0 w 1345195"/>
              <a:gd name="connsiteY0" fmla="*/ 779415 h 779415"/>
              <a:gd name="connsiteX1" fmla="*/ 786314 w 1345195"/>
              <a:gd name="connsiteY1" fmla="*/ 0 h 779415"/>
              <a:gd name="connsiteX2" fmla="*/ 1345195 w 1345195"/>
              <a:gd name="connsiteY2" fmla="*/ 607392 h 779415"/>
              <a:gd name="connsiteX3" fmla="*/ 0 w 1345195"/>
              <a:gd name="connsiteY3" fmla="*/ 779415 h 779415"/>
              <a:gd name="connsiteX0" fmla="*/ 0 w 1012328"/>
              <a:gd name="connsiteY0" fmla="*/ 518010 h 607392"/>
              <a:gd name="connsiteX1" fmla="*/ 453447 w 1012328"/>
              <a:gd name="connsiteY1" fmla="*/ 0 h 607392"/>
              <a:gd name="connsiteX2" fmla="*/ 1012328 w 1012328"/>
              <a:gd name="connsiteY2" fmla="*/ 607392 h 607392"/>
              <a:gd name="connsiteX3" fmla="*/ 0 w 1012328"/>
              <a:gd name="connsiteY3" fmla="*/ 518010 h 607392"/>
              <a:gd name="connsiteX0" fmla="*/ 0 w 1242768"/>
              <a:gd name="connsiteY0" fmla="*/ 518010 h 801902"/>
              <a:gd name="connsiteX1" fmla="*/ 453447 w 1242768"/>
              <a:gd name="connsiteY1" fmla="*/ 0 h 801902"/>
              <a:gd name="connsiteX2" fmla="*/ 1242768 w 1242768"/>
              <a:gd name="connsiteY2" fmla="*/ 801901 h 801902"/>
              <a:gd name="connsiteX3" fmla="*/ 0 w 1242768"/>
              <a:gd name="connsiteY3" fmla="*/ 518010 h 801902"/>
              <a:gd name="connsiteX0" fmla="*/ 0 w 1259583"/>
              <a:gd name="connsiteY0" fmla="*/ 477492 h 801901"/>
              <a:gd name="connsiteX1" fmla="*/ 470262 w 1259583"/>
              <a:gd name="connsiteY1" fmla="*/ 0 h 801901"/>
              <a:gd name="connsiteX2" fmla="*/ 1259583 w 1259583"/>
              <a:gd name="connsiteY2" fmla="*/ 801901 h 801901"/>
              <a:gd name="connsiteX3" fmla="*/ 0 w 1259583"/>
              <a:gd name="connsiteY3" fmla="*/ 477492 h 801901"/>
              <a:gd name="connsiteX0" fmla="*/ 0 w 1259583"/>
              <a:gd name="connsiteY0" fmla="*/ 506528 h 830937"/>
              <a:gd name="connsiteX1" fmla="*/ 464450 w 1259583"/>
              <a:gd name="connsiteY1" fmla="*/ 0 h 830937"/>
              <a:gd name="connsiteX2" fmla="*/ 1259583 w 1259583"/>
              <a:gd name="connsiteY2" fmla="*/ 830937 h 830937"/>
              <a:gd name="connsiteX3" fmla="*/ 0 w 1259583"/>
              <a:gd name="connsiteY3" fmla="*/ 506528 h 830937"/>
            </a:gdLst>
            <a:ahLst/>
            <a:cxnLst>
              <a:cxn ang="0">
                <a:pos x="connsiteX0" y="connsiteY0"/>
              </a:cxn>
              <a:cxn ang="0">
                <a:pos x="connsiteX1" y="connsiteY1"/>
              </a:cxn>
              <a:cxn ang="0">
                <a:pos x="connsiteX2" y="connsiteY2"/>
              </a:cxn>
              <a:cxn ang="0">
                <a:pos x="connsiteX3" y="connsiteY3"/>
              </a:cxn>
            </a:cxnLst>
            <a:rect l="l" t="t" r="r" b="b"/>
            <a:pathLst>
              <a:path w="1259583" h="830937">
                <a:moveTo>
                  <a:pt x="0" y="506528"/>
                </a:moveTo>
                <a:lnTo>
                  <a:pt x="464450" y="0"/>
                </a:lnTo>
                <a:lnTo>
                  <a:pt x="1259583" y="830937"/>
                </a:lnTo>
                <a:lnTo>
                  <a:pt x="0" y="506528"/>
                </a:lnTo>
                <a:close/>
              </a:path>
            </a:pathLst>
          </a:custGeom>
          <a:pattFill prst="wdDnDiag">
            <a:fgClr>
              <a:schemeClr val="tx1">
                <a:lumMod val="75000"/>
                <a:lumOff val="25000"/>
              </a:schemeClr>
            </a:fgClr>
            <a:bgClr>
              <a:schemeClr val="accent5">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10" name="Connecteur droit avec flèche 9">
            <a:extLst>
              <a:ext uri="{FF2B5EF4-FFF2-40B4-BE49-F238E27FC236}">
                <a16:creationId xmlns:a16="http://schemas.microsoft.com/office/drawing/2014/main" id="{1A87229F-0C8C-4084-9511-05E75C52F770}"/>
              </a:ext>
            </a:extLst>
          </p:cNvPr>
          <p:cNvCxnSpPr>
            <a:cxnSpLocks/>
          </p:cNvCxnSpPr>
          <p:nvPr/>
        </p:nvCxnSpPr>
        <p:spPr>
          <a:xfrm flipH="1">
            <a:off x="3947034" y="3401361"/>
            <a:ext cx="211393" cy="49942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Connecteur droit avec flèche 81">
            <a:extLst>
              <a:ext uri="{FF2B5EF4-FFF2-40B4-BE49-F238E27FC236}">
                <a16:creationId xmlns:a16="http://schemas.microsoft.com/office/drawing/2014/main" id="{F002E0B9-B3C9-44F6-A6AE-0AD5D496C3F3}"/>
              </a:ext>
            </a:extLst>
          </p:cNvPr>
          <p:cNvCxnSpPr>
            <a:cxnSpLocks/>
          </p:cNvCxnSpPr>
          <p:nvPr/>
        </p:nvCxnSpPr>
        <p:spPr>
          <a:xfrm flipH="1" flipV="1">
            <a:off x="3339614" y="4871123"/>
            <a:ext cx="719526" cy="50641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Connecteur droit avec flèche 82">
            <a:extLst>
              <a:ext uri="{FF2B5EF4-FFF2-40B4-BE49-F238E27FC236}">
                <a16:creationId xmlns:a16="http://schemas.microsoft.com/office/drawing/2014/main" id="{EA8D636F-6181-4510-88FD-407CAA7B95AD}"/>
              </a:ext>
            </a:extLst>
          </p:cNvPr>
          <p:cNvCxnSpPr>
            <a:cxnSpLocks/>
          </p:cNvCxnSpPr>
          <p:nvPr/>
        </p:nvCxnSpPr>
        <p:spPr>
          <a:xfrm flipH="1">
            <a:off x="4316580" y="4093643"/>
            <a:ext cx="579421" cy="57583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5" name="ZoneTexte 84">
            <a:extLst>
              <a:ext uri="{FF2B5EF4-FFF2-40B4-BE49-F238E27FC236}">
                <a16:creationId xmlns:a16="http://schemas.microsoft.com/office/drawing/2014/main" id="{391FD742-B4FE-47E4-8C5B-DB1471989E77}"/>
              </a:ext>
            </a:extLst>
          </p:cNvPr>
          <p:cNvSpPr txBox="1">
            <a:spLocks noChangeArrowheads="1"/>
          </p:cNvSpPr>
          <p:nvPr/>
        </p:nvSpPr>
        <p:spPr bwMode="auto">
          <a:xfrm>
            <a:off x="2355002" y="1453005"/>
            <a:ext cx="6686570" cy="996033"/>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0" eaLnBrk="1" hangingPunct="1">
              <a:spcBef>
                <a:spcPct val="0"/>
              </a:spcBef>
              <a:buNone/>
              <a:defRPr/>
            </a:pPr>
            <a:r>
              <a:rPr lang="fr-FR" altLang="fr-FR" sz="2000" b="1" dirty="0">
                <a:solidFill>
                  <a:prstClr val="black"/>
                </a:solidFill>
              </a:rPr>
              <a:t>… cela entraîne une baisse du surplus total (l’augmentation du surplus du consommateur ne compense pas la baisse de celui du producteur).</a:t>
            </a:r>
            <a:endParaRPr kumimoji="0" lang="fr-FR" altLang="fr-FR" sz="2000" b="1"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custDataLst>
      <p:tags r:id="rId1"/>
    </p:custDataLst>
    <p:extLst>
      <p:ext uri="{BB962C8B-B14F-4D97-AF65-F5344CB8AC3E}">
        <p14:creationId xmlns:p14="http://schemas.microsoft.com/office/powerpoint/2010/main" val="1784999114"/>
      </p:ext>
    </p:extLst>
  </p:cSld>
  <p:clrMapOvr>
    <a:masterClrMapping/>
  </p:clrMapOvr>
  <mc:AlternateContent xmlns:mc="http://schemas.openxmlformats.org/markup-compatibility/2006" xmlns:p14="http://schemas.microsoft.com/office/powerpoint/2010/main">
    <mc:Choice Requires="p14">
      <p:transition spd="slow" p14:dur="2000" advTm="25270"/>
    </mc:Choice>
    <mc:Fallback xmlns="">
      <p:transition spd="slow" advTm="252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dissolve">
                                      <p:cBhvr>
                                        <p:cTn id="7" dur="2000"/>
                                        <p:tgtEl>
                                          <p:spTgt spid="64"/>
                                        </p:tgtEl>
                                      </p:cBhvr>
                                    </p:animEffect>
                                  </p:childTnLst>
                                </p:cTn>
                              </p:par>
                              <p:par>
                                <p:cTn id="8" presetID="9" presetClass="entr" presetSubtype="0" fill="hold" nodeType="withEffect">
                                  <p:stCondLst>
                                    <p:cond delay="0"/>
                                  </p:stCondLst>
                                  <p:childTnLst>
                                    <p:set>
                                      <p:cBhvr>
                                        <p:cTn id="9" dur="1" fill="hold">
                                          <p:stCondLst>
                                            <p:cond delay="0"/>
                                          </p:stCondLst>
                                        </p:cTn>
                                        <p:tgtEl>
                                          <p:spTgt spid="66"/>
                                        </p:tgtEl>
                                        <p:attrNameLst>
                                          <p:attrName>style.visibility</p:attrName>
                                        </p:attrNameLst>
                                      </p:cBhvr>
                                      <p:to>
                                        <p:strVal val="visible"/>
                                      </p:to>
                                    </p:set>
                                    <p:animEffect transition="in" filter="dissolve">
                                      <p:cBhvr>
                                        <p:cTn id="10" dur="2000"/>
                                        <p:tgtEl>
                                          <p:spTgt spid="66"/>
                                        </p:tgtEl>
                                      </p:cBhvr>
                                    </p:animEffect>
                                  </p:childTnLst>
                                </p:cTn>
                              </p:par>
                            </p:childTnLst>
                          </p:cTn>
                        </p:par>
                        <p:par>
                          <p:cTn id="11" fill="hold">
                            <p:stCondLst>
                              <p:cond delay="2000"/>
                            </p:stCondLst>
                            <p:childTnLst>
                              <p:par>
                                <p:cTn id="12" presetID="9" presetClass="entr" presetSubtype="0" fill="hold" grpId="0" nodeType="afterEffect">
                                  <p:stCondLst>
                                    <p:cond delay="500"/>
                                  </p:stCondLst>
                                  <p:childTnLst>
                                    <p:set>
                                      <p:cBhvr>
                                        <p:cTn id="13" dur="1" fill="hold">
                                          <p:stCondLst>
                                            <p:cond delay="0"/>
                                          </p:stCondLst>
                                        </p:cTn>
                                        <p:tgtEl>
                                          <p:spTgt spid="57"/>
                                        </p:tgtEl>
                                        <p:attrNameLst>
                                          <p:attrName>style.visibility</p:attrName>
                                        </p:attrNameLst>
                                      </p:cBhvr>
                                      <p:to>
                                        <p:strVal val="visible"/>
                                      </p:to>
                                    </p:set>
                                    <p:animEffect transition="in" filter="dissolve">
                                      <p:cBhvr>
                                        <p:cTn id="14" dur="2000"/>
                                        <p:tgtEl>
                                          <p:spTgt spid="57"/>
                                        </p:tgtEl>
                                      </p:cBhvr>
                                    </p:animEffect>
                                  </p:childTnLst>
                                </p:cTn>
                              </p:par>
                            </p:childTnLst>
                          </p:cTn>
                        </p:par>
                        <p:par>
                          <p:cTn id="15" fill="hold">
                            <p:stCondLst>
                              <p:cond delay="4500"/>
                            </p:stCondLst>
                            <p:childTnLst>
                              <p:par>
                                <p:cTn id="16" presetID="10" presetClass="entr" presetSubtype="0" fill="hold" grpId="0" nodeType="afterEffect">
                                  <p:stCondLst>
                                    <p:cond delay="150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500"/>
                                        <p:tgtEl>
                                          <p:spTgt spid="7"/>
                                        </p:tgtEl>
                                      </p:cBhvr>
                                    </p:animEffect>
                                  </p:childTnLst>
                                </p:cTn>
                              </p:par>
                              <p:par>
                                <p:cTn id="19" presetID="10" presetClass="entr" presetSubtype="0" fill="hold" grpId="0" nodeType="withEffect">
                                  <p:stCondLst>
                                    <p:cond delay="1500"/>
                                  </p:stCondLst>
                                  <p:childTnLst>
                                    <p:set>
                                      <p:cBhvr>
                                        <p:cTn id="20" dur="1" fill="hold">
                                          <p:stCondLst>
                                            <p:cond delay="0"/>
                                          </p:stCondLst>
                                        </p:cTn>
                                        <p:tgtEl>
                                          <p:spTgt spid="181"/>
                                        </p:tgtEl>
                                        <p:attrNameLst>
                                          <p:attrName>style.visibility</p:attrName>
                                        </p:attrNameLst>
                                      </p:cBhvr>
                                      <p:to>
                                        <p:strVal val="visible"/>
                                      </p:to>
                                    </p:set>
                                    <p:animEffect transition="in" filter="fade">
                                      <p:cBhvr>
                                        <p:cTn id="21" dur="1500"/>
                                        <p:tgtEl>
                                          <p:spTgt spid="181"/>
                                        </p:tgtEl>
                                      </p:cBhvr>
                                    </p:animEffect>
                                  </p:childTnLst>
                                </p:cTn>
                              </p:par>
                              <p:par>
                                <p:cTn id="22" presetID="10" presetClass="entr" presetSubtype="0" fill="hold" nodeType="withEffect">
                                  <p:stCondLst>
                                    <p:cond delay="1500"/>
                                  </p:stCondLst>
                                  <p:childTnLst>
                                    <p:set>
                                      <p:cBhvr>
                                        <p:cTn id="23" dur="1" fill="hold">
                                          <p:stCondLst>
                                            <p:cond delay="0"/>
                                          </p:stCondLst>
                                        </p:cTn>
                                        <p:tgtEl>
                                          <p:spTgt spid="82"/>
                                        </p:tgtEl>
                                        <p:attrNameLst>
                                          <p:attrName>style.visibility</p:attrName>
                                        </p:attrNameLst>
                                      </p:cBhvr>
                                      <p:to>
                                        <p:strVal val="visible"/>
                                      </p:to>
                                    </p:set>
                                    <p:animEffect transition="in" filter="fade">
                                      <p:cBhvr>
                                        <p:cTn id="24" dur="1500"/>
                                        <p:tgtEl>
                                          <p:spTgt spid="82"/>
                                        </p:tgtEl>
                                      </p:cBhvr>
                                    </p:animEffect>
                                  </p:childTnLst>
                                </p:cTn>
                              </p:par>
                            </p:childTnLst>
                          </p:cTn>
                        </p:par>
                        <p:par>
                          <p:cTn id="25" fill="hold">
                            <p:stCondLst>
                              <p:cond delay="7500"/>
                            </p:stCondLst>
                            <p:childTnLst>
                              <p:par>
                                <p:cTn id="26" presetID="10" presetClass="entr" presetSubtype="0" fill="hold" grpId="0" nodeType="afterEffect">
                                  <p:stCondLst>
                                    <p:cond delay="150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500"/>
                                        <p:tgtEl>
                                          <p:spTgt spid="8"/>
                                        </p:tgtEl>
                                      </p:cBhvr>
                                    </p:animEffect>
                                  </p:childTnLst>
                                </p:cTn>
                              </p:par>
                              <p:par>
                                <p:cTn id="29" presetID="10" presetClass="entr" presetSubtype="0" fill="hold" nodeType="withEffect">
                                  <p:stCondLst>
                                    <p:cond delay="1500"/>
                                  </p:stCondLst>
                                  <p:childTnLst>
                                    <p:set>
                                      <p:cBhvr>
                                        <p:cTn id="30" dur="1" fill="hold">
                                          <p:stCondLst>
                                            <p:cond delay="0"/>
                                          </p:stCondLst>
                                        </p:cTn>
                                        <p:tgtEl>
                                          <p:spTgt spid="83"/>
                                        </p:tgtEl>
                                        <p:attrNameLst>
                                          <p:attrName>style.visibility</p:attrName>
                                        </p:attrNameLst>
                                      </p:cBhvr>
                                      <p:to>
                                        <p:strVal val="visible"/>
                                      </p:to>
                                    </p:set>
                                    <p:animEffect transition="in" filter="fade">
                                      <p:cBhvr>
                                        <p:cTn id="31" dur="1500"/>
                                        <p:tgtEl>
                                          <p:spTgt spid="83"/>
                                        </p:tgtEl>
                                      </p:cBhvr>
                                    </p:animEffect>
                                  </p:childTnLst>
                                </p:cTn>
                              </p:par>
                              <p:par>
                                <p:cTn id="32" presetID="10" presetClass="entr" presetSubtype="0" fill="hold" grpId="0" nodeType="withEffect">
                                  <p:stCondLst>
                                    <p:cond delay="1500"/>
                                  </p:stCondLst>
                                  <p:childTnLst>
                                    <p:set>
                                      <p:cBhvr>
                                        <p:cTn id="33" dur="1" fill="hold">
                                          <p:stCondLst>
                                            <p:cond delay="0"/>
                                          </p:stCondLst>
                                        </p:cTn>
                                        <p:tgtEl>
                                          <p:spTgt spid="76"/>
                                        </p:tgtEl>
                                        <p:attrNameLst>
                                          <p:attrName>style.visibility</p:attrName>
                                        </p:attrNameLst>
                                      </p:cBhvr>
                                      <p:to>
                                        <p:strVal val="visible"/>
                                      </p:to>
                                    </p:set>
                                    <p:animEffect transition="in" filter="fade">
                                      <p:cBhvr>
                                        <p:cTn id="34" dur="1500"/>
                                        <p:tgtEl>
                                          <p:spTgt spid="76"/>
                                        </p:tgtEl>
                                      </p:cBhvr>
                                    </p:animEffect>
                                  </p:childTnLst>
                                </p:cTn>
                              </p:par>
                              <p:par>
                                <p:cTn id="35" presetID="10" presetClass="entr" presetSubtype="0" fill="hold" grpId="0" nodeType="withEffect">
                                  <p:stCondLst>
                                    <p:cond delay="1500"/>
                                  </p:stCondLst>
                                  <p:childTnLst>
                                    <p:set>
                                      <p:cBhvr>
                                        <p:cTn id="36" dur="1" fill="hold">
                                          <p:stCondLst>
                                            <p:cond delay="0"/>
                                          </p:stCondLst>
                                        </p:cTn>
                                        <p:tgtEl>
                                          <p:spTgt spid="78"/>
                                        </p:tgtEl>
                                        <p:attrNameLst>
                                          <p:attrName>style.visibility</p:attrName>
                                        </p:attrNameLst>
                                      </p:cBhvr>
                                      <p:to>
                                        <p:strVal val="visible"/>
                                      </p:to>
                                    </p:set>
                                    <p:animEffect transition="in" filter="fade">
                                      <p:cBhvr>
                                        <p:cTn id="37" dur="1500"/>
                                        <p:tgtEl>
                                          <p:spTgt spid="78"/>
                                        </p:tgtEl>
                                      </p:cBhvr>
                                    </p:animEffect>
                                  </p:childTnLst>
                                </p:cTn>
                              </p:par>
                              <p:par>
                                <p:cTn id="38" presetID="10" presetClass="entr" presetSubtype="0" fill="hold" nodeType="withEffect">
                                  <p:stCondLst>
                                    <p:cond delay="150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500"/>
                                        <p:tgtEl>
                                          <p:spTgt spid="10"/>
                                        </p:tgtEl>
                                      </p:cBhvr>
                                    </p:animEffect>
                                  </p:childTnLst>
                                </p:cTn>
                              </p:par>
                              <p:par>
                                <p:cTn id="41" presetID="10" presetClass="entr" presetSubtype="0" fill="hold" grpId="0" nodeType="withEffect">
                                  <p:stCondLst>
                                    <p:cond delay="1500"/>
                                  </p:stCondLst>
                                  <p:childTnLst>
                                    <p:set>
                                      <p:cBhvr>
                                        <p:cTn id="42" dur="1" fill="hold">
                                          <p:stCondLst>
                                            <p:cond delay="0"/>
                                          </p:stCondLst>
                                        </p:cTn>
                                        <p:tgtEl>
                                          <p:spTgt spid="183"/>
                                        </p:tgtEl>
                                        <p:attrNameLst>
                                          <p:attrName>style.visibility</p:attrName>
                                        </p:attrNameLst>
                                      </p:cBhvr>
                                      <p:to>
                                        <p:strVal val="visible"/>
                                      </p:to>
                                    </p:set>
                                    <p:animEffect transition="in" filter="fade">
                                      <p:cBhvr>
                                        <p:cTn id="43" dur="1500"/>
                                        <p:tgtEl>
                                          <p:spTgt spid="183"/>
                                        </p:tgtEl>
                                      </p:cBhvr>
                                    </p:animEffect>
                                  </p:childTnLst>
                                </p:cTn>
                              </p:par>
                            </p:childTnLst>
                          </p:cTn>
                        </p:par>
                        <p:par>
                          <p:cTn id="44" fill="hold">
                            <p:stCondLst>
                              <p:cond delay="10500"/>
                            </p:stCondLst>
                            <p:childTnLst>
                              <p:par>
                                <p:cTn id="45" presetID="10" presetClass="entr" presetSubtype="0" fill="hold" grpId="0" nodeType="afterEffect">
                                  <p:stCondLst>
                                    <p:cond delay="1500"/>
                                  </p:stCondLst>
                                  <p:childTnLst>
                                    <p:set>
                                      <p:cBhvr>
                                        <p:cTn id="46" dur="1" fill="hold">
                                          <p:stCondLst>
                                            <p:cond delay="0"/>
                                          </p:stCondLst>
                                        </p:cTn>
                                        <p:tgtEl>
                                          <p:spTgt spid="85"/>
                                        </p:tgtEl>
                                        <p:attrNameLst>
                                          <p:attrName>style.visibility</p:attrName>
                                        </p:attrNameLst>
                                      </p:cBhvr>
                                      <p:to>
                                        <p:strVal val="visible"/>
                                      </p:to>
                                    </p:set>
                                    <p:animEffect transition="in" filter="fade">
                                      <p:cBhvr>
                                        <p:cTn id="47" dur="1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181" grpId="0" animBg="1"/>
      <p:bldP spid="183" grpId="0"/>
      <p:bldP spid="7" grpId="0" animBg="1"/>
      <p:bldP spid="76" grpId="0" animBg="1"/>
      <p:bldP spid="8" grpId="0" animBg="1"/>
      <p:bldP spid="78"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a:extLst>
              <a:ext uri="{FF2B5EF4-FFF2-40B4-BE49-F238E27FC236}">
                <a16:creationId xmlns:a16="http://schemas.microsoft.com/office/drawing/2014/main" id="{F6849049-157B-4327-8986-9C1DEAC38F32}"/>
              </a:ext>
            </a:extLst>
          </p:cNvPr>
          <p:cNvSpPr>
            <a:spLocks noGrp="1"/>
          </p:cNvSpPr>
          <p:nvPr>
            <p:ph type="ctrTitle"/>
          </p:nvPr>
        </p:nvSpPr>
        <p:spPr>
          <a:xfrm>
            <a:off x="0" y="0"/>
            <a:ext cx="9144000" cy="648000"/>
          </a:xfrm>
          <a:solidFill>
            <a:schemeClr val="tx1">
              <a:lumMod val="65000"/>
              <a:lumOff val="35000"/>
            </a:schemeClr>
          </a:solidFill>
        </p:spPr>
        <p:txBody>
          <a:bodyPr lIns="36000" tIns="36000" rIns="36000" bIns="36000"/>
          <a:lstStyle/>
          <a:p>
            <a:pPr lvl="0" eaLnBrk="1" hangingPunct="1"/>
            <a:r>
              <a:rPr lang="fr-FR" altLang="fr-FR" sz="3200" b="1" dirty="0">
                <a:solidFill>
                  <a:prstClr val="white"/>
                </a:solidFill>
                <a:ea typeface="+mn-ea"/>
                <a:cs typeface="Arial" panose="020B0604020202020204" pitchFamily="34" charset="0"/>
              </a:rPr>
              <a:t>Comment un marché concurrentiel fonctionne-t-il ?</a:t>
            </a:r>
          </a:p>
        </p:txBody>
      </p:sp>
      <p:sp>
        <p:nvSpPr>
          <p:cNvPr id="2051" name="Sous-titre 2">
            <a:extLst>
              <a:ext uri="{FF2B5EF4-FFF2-40B4-BE49-F238E27FC236}">
                <a16:creationId xmlns:a16="http://schemas.microsoft.com/office/drawing/2014/main" id="{77347555-07F4-4019-8ED4-99B79E393C02}"/>
              </a:ext>
            </a:extLst>
          </p:cNvPr>
          <p:cNvSpPr>
            <a:spLocks noGrp="1"/>
          </p:cNvSpPr>
          <p:nvPr>
            <p:ph type="subTitle" idx="1"/>
          </p:nvPr>
        </p:nvSpPr>
        <p:spPr>
          <a:xfrm>
            <a:off x="539750" y="972000"/>
            <a:ext cx="8064500" cy="3726652"/>
          </a:xfrm>
        </p:spPr>
        <p:txBody>
          <a:bodyPr lIns="36000" tIns="36000" rIns="36000" bIns="36000">
            <a:spAutoFit/>
          </a:bodyPr>
          <a:lstStyle/>
          <a:p>
            <a:pPr marL="360363" indent="-268288" algn="just" eaLnBrk="1" hangingPunct="1">
              <a:lnSpc>
                <a:spcPct val="80000"/>
              </a:lnSpc>
              <a:buClr>
                <a:srgbClr val="FF0000"/>
              </a:buClr>
              <a:buFont typeface="Calibri" panose="020F0502020204030204" pitchFamily="34" charset="0"/>
              <a:buChar char="⁞"/>
              <a:defRPr/>
            </a:pPr>
            <a:r>
              <a:rPr lang="fr-FR" dirty="0">
                <a:solidFill>
                  <a:schemeClr val="tx1"/>
                </a:solidFill>
              </a:rPr>
              <a:t>Le surplus du consommateur</a:t>
            </a:r>
          </a:p>
          <a:p>
            <a:pPr marL="360363" indent="-268288" algn="just" eaLnBrk="1" hangingPunct="1">
              <a:lnSpc>
                <a:spcPct val="80000"/>
              </a:lnSpc>
              <a:buClr>
                <a:srgbClr val="FF0000"/>
              </a:buClr>
              <a:buFont typeface="Calibri" panose="020F0502020204030204" pitchFamily="34" charset="0"/>
              <a:buChar char="⁞"/>
              <a:defRPr/>
            </a:pPr>
            <a:r>
              <a:rPr lang="fr-FR" dirty="0">
                <a:solidFill>
                  <a:schemeClr val="tx1"/>
                </a:solidFill>
              </a:rPr>
              <a:t>Le surplus du producteur</a:t>
            </a:r>
          </a:p>
          <a:p>
            <a:pPr marL="360363" indent="-268288" algn="just" eaLnBrk="1" hangingPunct="1">
              <a:lnSpc>
                <a:spcPct val="80000"/>
              </a:lnSpc>
              <a:buClr>
                <a:srgbClr val="FF0000"/>
              </a:buClr>
              <a:buFont typeface="Calibri" panose="020F0502020204030204" pitchFamily="34" charset="0"/>
              <a:buChar char="⁞"/>
              <a:defRPr/>
            </a:pPr>
            <a:r>
              <a:rPr lang="fr-FR" dirty="0">
                <a:solidFill>
                  <a:schemeClr val="tx1"/>
                </a:solidFill>
              </a:rPr>
              <a:t>Le surplus total  ou les gains à l’échange</a:t>
            </a:r>
          </a:p>
          <a:p>
            <a:pPr marL="360363" indent="-268288" algn="just" eaLnBrk="1" hangingPunct="1">
              <a:lnSpc>
                <a:spcPct val="80000"/>
              </a:lnSpc>
              <a:buClr>
                <a:srgbClr val="FF0000"/>
              </a:buClr>
              <a:buFont typeface="Calibri" panose="020F0502020204030204" pitchFamily="34" charset="0"/>
              <a:buChar char="⁞"/>
              <a:defRPr/>
            </a:pPr>
            <a:r>
              <a:rPr lang="fr-FR" dirty="0">
                <a:solidFill>
                  <a:schemeClr val="tx1"/>
                </a:solidFill>
              </a:rPr>
              <a:t>Le surplus total est maximum à l’équilibre</a:t>
            </a:r>
          </a:p>
          <a:p>
            <a:pPr marL="549275" indent="-188913" algn="just" eaLnBrk="1" hangingPunct="1">
              <a:lnSpc>
                <a:spcPct val="80000"/>
              </a:lnSpc>
              <a:buClr>
                <a:srgbClr val="FF0000"/>
              </a:buClr>
              <a:buSzPct val="50000"/>
              <a:buFont typeface="Arial" panose="020B0604020202020204" pitchFamily="34" charset="0"/>
              <a:buChar char="•"/>
              <a:defRPr/>
            </a:pPr>
            <a:r>
              <a:rPr lang="fr-FR" dirty="0">
                <a:solidFill>
                  <a:schemeClr val="tx1"/>
                </a:solidFill>
              </a:rPr>
              <a:t>Une partie du surplus est perdue quand le prix est inférieur au prix d’équilibre</a:t>
            </a:r>
          </a:p>
          <a:p>
            <a:pPr marL="549275" indent="-188913" algn="just" eaLnBrk="1" hangingPunct="1">
              <a:lnSpc>
                <a:spcPct val="80000"/>
              </a:lnSpc>
              <a:buClr>
                <a:srgbClr val="FF0000"/>
              </a:buClr>
              <a:buSzPct val="50000"/>
              <a:buFont typeface="Arial" panose="020B0604020202020204" pitchFamily="34" charset="0"/>
              <a:buChar char="•"/>
              <a:defRPr/>
            </a:pPr>
            <a:r>
              <a:rPr lang="fr-FR" dirty="0">
                <a:solidFill>
                  <a:schemeClr val="tx1"/>
                </a:solidFill>
              </a:rPr>
              <a:t>Une partie du surplus est perdue quand le prix est inférieur au prix d’équilibre</a:t>
            </a:r>
          </a:p>
        </p:txBody>
      </p:sp>
      <p:sp>
        <p:nvSpPr>
          <p:cNvPr id="5" name="Rectangle : coins arrondis 4">
            <a:extLst>
              <a:ext uri="{FF2B5EF4-FFF2-40B4-BE49-F238E27FC236}">
                <a16:creationId xmlns:a16="http://schemas.microsoft.com/office/drawing/2014/main" id="{3CC54913-C2BA-413B-AA5E-79D5BA5AEFCF}"/>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2000" advTm="10592"/>
    </mc:Choice>
    <mc:Fallback xmlns="">
      <p:transition spd="slow" advTm="1059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a:extLst>
              <a:ext uri="{FF2B5EF4-FFF2-40B4-BE49-F238E27FC236}">
                <a16:creationId xmlns:a16="http://schemas.microsoft.com/office/drawing/2014/main" id="{F6849049-157B-4327-8986-9C1DEAC38F32}"/>
              </a:ext>
            </a:extLst>
          </p:cNvPr>
          <p:cNvSpPr>
            <a:spLocks noGrp="1"/>
          </p:cNvSpPr>
          <p:nvPr>
            <p:ph type="ctrTitle"/>
          </p:nvPr>
        </p:nvSpPr>
        <p:spPr>
          <a:xfrm>
            <a:off x="0" y="0"/>
            <a:ext cx="9144000" cy="648000"/>
          </a:xfrm>
          <a:solidFill>
            <a:schemeClr val="tx1">
              <a:lumMod val="65000"/>
              <a:lumOff val="35000"/>
            </a:schemeClr>
          </a:solidFill>
        </p:spPr>
        <p:txBody>
          <a:bodyPr lIns="36000" tIns="36000" rIns="36000" bIns="36000"/>
          <a:lstStyle/>
          <a:p>
            <a:pPr lvl="0" eaLnBrk="1" hangingPunct="1"/>
            <a:r>
              <a:rPr lang="fr-FR" altLang="fr-FR" sz="3200" b="1" dirty="0">
                <a:solidFill>
                  <a:prstClr val="white"/>
                </a:solidFill>
                <a:ea typeface="+mn-ea"/>
                <a:cs typeface="Arial" panose="020B0604020202020204" pitchFamily="34" charset="0"/>
              </a:rPr>
              <a:t>Les gains à l’échange et la notion de surplus</a:t>
            </a:r>
          </a:p>
        </p:txBody>
      </p:sp>
      <p:sp>
        <p:nvSpPr>
          <p:cNvPr id="2051" name="Sous-titre 2">
            <a:extLst>
              <a:ext uri="{FF2B5EF4-FFF2-40B4-BE49-F238E27FC236}">
                <a16:creationId xmlns:a16="http://schemas.microsoft.com/office/drawing/2014/main" id="{77347555-07F4-4019-8ED4-99B79E393C02}"/>
              </a:ext>
            </a:extLst>
          </p:cNvPr>
          <p:cNvSpPr>
            <a:spLocks noGrp="1"/>
          </p:cNvSpPr>
          <p:nvPr>
            <p:ph type="subTitle" idx="1"/>
          </p:nvPr>
        </p:nvSpPr>
        <p:spPr>
          <a:xfrm>
            <a:off x="148959" y="972000"/>
            <a:ext cx="8815529" cy="3773396"/>
          </a:xfrm>
        </p:spPr>
        <p:txBody>
          <a:bodyPr wrap="square" lIns="36000" tIns="36000" rIns="36000" bIns="36000">
            <a:spAutoFit/>
          </a:bodyPr>
          <a:lstStyle/>
          <a:p>
            <a:pPr marL="92075" algn="just" eaLnBrk="1" hangingPunct="1">
              <a:lnSpc>
                <a:spcPct val="80000"/>
              </a:lnSpc>
              <a:buClr>
                <a:srgbClr val="FF0000"/>
              </a:buClr>
              <a:defRPr/>
            </a:pPr>
            <a:r>
              <a:rPr lang="fr-FR" sz="2400" b="1" dirty="0">
                <a:solidFill>
                  <a:schemeClr val="tx1"/>
                </a:solidFill>
              </a:rPr>
              <a:t>La notion de surplus permet de mesurer graphiquement les gains à l’échange pour les participants, et leur partage entre acheteurs et vendeurs.</a:t>
            </a:r>
          </a:p>
          <a:p>
            <a:pPr marL="92075" algn="just" eaLnBrk="1" hangingPunct="1">
              <a:lnSpc>
                <a:spcPct val="80000"/>
              </a:lnSpc>
              <a:buClr>
                <a:srgbClr val="FF0000"/>
              </a:buClr>
              <a:defRPr/>
            </a:pPr>
            <a:r>
              <a:rPr lang="fr-FR" sz="2400" b="1" dirty="0">
                <a:solidFill>
                  <a:schemeClr val="tx1"/>
                </a:solidFill>
              </a:rPr>
              <a:t>Le surplus des consommateurs correspond à la différence entre ce que les consommateurs étaient disposés à payer pour le produit et le prix du marché qu’ils doivent payer, soit l’aire délimitée par l’axe vertical du prix, la courbe de demande et la droite horizontale de prix d’équilibre.</a:t>
            </a:r>
          </a:p>
          <a:p>
            <a:pPr marL="92075" algn="just" eaLnBrk="1" hangingPunct="1">
              <a:lnSpc>
                <a:spcPct val="80000"/>
              </a:lnSpc>
              <a:buClr>
                <a:srgbClr val="FF0000"/>
              </a:buClr>
              <a:defRPr/>
            </a:pPr>
            <a:r>
              <a:rPr lang="fr-FR" sz="2400" b="1" dirty="0">
                <a:solidFill>
                  <a:schemeClr val="tx1"/>
                </a:solidFill>
              </a:rPr>
              <a:t>Le gain des producteurs représente de façon équivalente l’écart entre le prix auquel ils étaient prêts à vendre le produit et celui du marché, soit l’aire délimitée par l’axe vertical du prix, la courbe d’offre et la droite horizontale de prix d’équilibre. </a:t>
            </a:r>
          </a:p>
        </p:txBody>
      </p:sp>
      <p:sp>
        <p:nvSpPr>
          <p:cNvPr id="5" name="Rectangle : coins arrondis 4">
            <a:extLst>
              <a:ext uri="{FF2B5EF4-FFF2-40B4-BE49-F238E27FC236}">
                <a16:creationId xmlns:a16="http://schemas.microsoft.com/office/drawing/2014/main" id="{3CC54913-C2BA-413B-AA5E-79D5BA5AEFCF}"/>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
        <p:nvSpPr>
          <p:cNvPr id="2" name="ZoneTexte 1">
            <a:extLst>
              <a:ext uri="{FF2B5EF4-FFF2-40B4-BE49-F238E27FC236}">
                <a16:creationId xmlns:a16="http://schemas.microsoft.com/office/drawing/2014/main" id="{54814CF1-8CC3-420A-BC5C-D3734B10F141}"/>
              </a:ext>
            </a:extLst>
          </p:cNvPr>
          <p:cNvSpPr txBox="1"/>
          <p:nvPr/>
        </p:nvSpPr>
        <p:spPr>
          <a:xfrm>
            <a:off x="148959" y="4915291"/>
            <a:ext cx="8815528" cy="923330"/>
          </a:xfrm>
          <a:prstGeom prst="rect">
            <a:avLst/>
          </a:prstGeom>
          <a:noFill/>
        </p:spPr>
        <p:txBody>
          <a:bodyPr wrap="square" rtlCol="0">
            <a:spAutoFit/>
          </a:bodyPr>
          <a:lstStyle/>
          <a:p>
            <a:r>
              <a:rPr lang="fr-FR" dirty="0">
                <a:solidFill>
                  <a:srgbClr val="898989"/>
                </a:solidFill>
                <a:latin typeface="+mj-lt"/>
              </a:rPr>
              <a:t>L’exemple utilisé ici est celui du marché des manuels universitaires d’occasion développé par Paul Krugman et Robin Wells dans </a:t>
            </a:r>
            <a:r>
              <a:rPr lang="fr-FR" i="1" dirty="0">
                <a:solidFill>
                  <a:srgbClr val="898989"/>
                </a:solidFill>
                <a:latin typeface="+mj-lt"/>
              </a:rPr>
              <a:t>Microéconomie, De Boeck, 2013</a:t>
            </a:r>
            <a:r>
              <a:rPr lang="fr-FR" dirty="0">
                <a:solidFill>
                  <a:srgbClr val="898989"/>
                </a:solidFill>
                <a:latin typeface="+mj-lt"/>
              </a:rPr>
              <a:t>, p 173-175.</a:t>
            </a:r>
          </a:p>
          <a:p>
            <a:r>
              <a:rPr lang="fr-FR" dirty="0">
                <a:solidFill>
                  <a:srgbClr val="898989"/>
                </a:solidFill>
                <a:latin typeface="+mj-lt"/>
              </a:rPr>
              <a:t>Les extraits en italique en sont issus,</a:t>
            </a:r>
          </a:p>
        </p:txBody>
      </p:sp>
    </p:spTree>
    <p:extLst>
      <p:ext uri="{BB962C8B-B14F-4D97-AF65-F5344CB8AC3E}">
        <p14:creationId xmlns:p14="http://schemas.microsoft.com/office/powerpoint/2010/main" val="3802031906"/>
      </p:ext>
    </p:extLst>
  </p:cSld>
  <p:clrMapOvr>
    <a:masterClrMapping/>
  </p:clrMapOvr>
  <mc:AlternateContent xmlns:mc="http://schemas.openxmlformats.org/markup-compatibility/2006" xmlns:p14="http://schemas.microsoft.com/office/powerpoint/2010/main">
    <mc:Choice Requires="p14">
      <p:transition spd="slow" p14:dur="2000" advTm="10592"/>
    </mc:Choice>
    <mc:Fallback xmlns="">
      <p:transition spd="slow" advTm="1059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25692C67-31B4-471A-8AC9-6AD553835B3F}"/>
              </a:ext>
            </a:extLst>
          </p:cNvPr>
          <p:cNvSpPr>
            <a:spLocks noGrp="1"/>
          </p:cNvSpPr>
          <p:nvPr>
            <p:ph type="ctrTitle"/>
          </p:nvPr>
        </p:nvSpPr>
        <p:spPr>
          <a:xfrm>
            <a:off x="0" y="-27385"/>
            <a:ext cx="9144000" cy="648000"/>
          </a:xfrm>
          <a:solidFill>
            <a:schemeClr val="tx1">
              <a:lumMod val="65000"/>
              <a:lumOff val="35000"/>
            </a:schemeClr>
          </a:solidFill>
        </p:spPr>
        <p:txBody>
          <a:bodyPr lIns="36000" tIns="36000" rIns="36000" bIns="36000">
            <a:spAutoFit/>
          </a:bodyPr>
          <a:lstStyle/>
          <a:p>
            <a:pPr eaLnBrk="1" hangingPunct="1"/>
            <a:r>
              <a:rPr lang="fr-FR" altLang="fr-FR" sz="3600" b="1" dirty="0">
                <a:solidFill>
                  <a:schemeClr val="bg1"/>
                </a:solidFill>
              </a:rPr>
              <a:t>Le surplus du consommateur</a:t>
            </a:r>
          </a:p>
        </p:txBody>
      </p:sp>
      <p:sp>
        <p:nvSpPr>
          <p:cNvPr id="3" name="Sous-titre 2">
            <a:extLst>
              <a:ext uri="{FF2B5EF4-FFF2-40B4-BE49-F238E27FC236}">
                <a16:creationId xmlns:a16="http://schemas.microsoft.com/office/drawing/2014/main" id="{F09E0D19-CF32-466D-B66E-547DFF972FD7}"/>
              </a:ext>
            </a:extLst>
          </p:cNvPr>
          <p:cNvSpPr>
            <a:spLocks noGrp="1"/>
          </p:cNvSpPr>
          <p:nvPr>
            <p:ph type="subTitle" idx="1"/>
          </p:nvPr>
        </p:nvSpPr>
        <p:spPr>
          <a:xfrm>
            <a:off x="250824" y="1268413"/>
            <a:ext cx="8641655" cy="3796800"/>
          </a:xfrm>
        </p:spPr>
        <p:txBody>
          <a:bodyPr wrap="square" lIns="36000" tIns="36000" rIns="36000" bIns="36000" rtlCol="0">
            <a:spAutoFit/>
          </a:bodyPr>
          <a:lstStyle/>
          <a:p>
            <a:pPr algn="just" eaLnBrk="1" fontAlgn="auto" hangingPunct="1">
              <a:spcBef>
                <a:spcPts val="0"/>
              </a:spcBef>
              <a:spcAft>
                <a:spcPts val="0"/>
              </a:spcAft>
              <a:defRPr/>
            </a:pPr>
            <a:r>
              <a:rPr lang="fr-FR" sz="2200" b="1" i="1" dirty="0">
                <a:solidFill>
                  <a:schemeClr val="tx1"/>
                </a:solidFill>
              </a:rPr>
              <a:t>Un livre usag</a:t>
            </a:r>
            <a:r>
              <a:rPr lang="fr-FR" sz="2200" b="1" i="1" strike="sngStrike" dirty="0">
                <a:solidFill>
                  <a:schemeClr val="tx1"/>
                </a:solidFill>
              </a:rPr>
              <a:t>é</a:t>
            </a:r>
            <a:r>
              <a:rPr lang="fr-FR" sz="2200" b="1" i="1" dirty="0">
                <a:solidFill>
                  <a:schemeClr val="tx1"/>
                </a:solidFill>
              </a:rPr>
              <a:t> n'est pas équivalent à un neuf – il peut être abîmé, surligné par quelqu'un d'autre, et peut ne pas être à jour. A quel point cela vous dérange dépend de vos préférences. Certains acheteurs potentiels préféreraient acheter le livre usagé s'il n'était que légèrement meilleur marché que le livre neuf, tandis que d'autres achèteraient le livre usagé seulement s'il était bien meilleur marché. Définissons la disposition à payer d'un acheteur comme le prix maximum auquel il achèterait un bien, dans ce cas le manuel usagé. Un individu n'achètera pas le livre s’il coûte plus que ce montant, mais sera disposé à le</a:t>
            </a:r>
            <a:r>
              <a:rPr lang="fr-FR" sz="2200" b="1" i="1" dirty="0">
                <a:solidFill>
                  <a:schemeClr val="tx2">
                    <a:lumMod val="60000"/>
                    <a:lumOff val="40000"/>
                  </a:schemeClr>
                </a:solidFill>
              </a:rPr>
              <a:t> </a:t>
            </a:r>
            <a:r>
              <a:rPr lang="fr-FR" sz="2200" b="1" i="1" dirty="0">
                <a:solidFill>
                  <a:schemeClr val="tx1"/>
                </a:solidFill>
              </a:rPr>
              <a:t>faire s'il coûte moins. Si le prix est juste égal à la disposition à payer d'un individu, celui-ci est indifférent entre acheter et ne pas acheter.</a:t>
            </a:r>
          </a:p>
        </p:txBody>
      </p:sp>
      <p:sp>
        <p:nvSpPr>
          <p:cNvPr id="6" name="Rectangle : coins arrondis 5">
            <a:extLst>
              <a:ext uri="{FF2B5EF4-FFF2-40B4-BE49-F238E27FC236}">
                <a16:creationId xmlns:a16="http://schemas.microsoft.com/office/drawing/2014/main" id="{81DE0DE7-AB4D-42FC-B7D4-CC1F3206BA5C}"/>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2000" advTm="15332"/>
    </mc:Choice>
    <mc:Fallback xmlns="">
      <p:transition spd="slow" advTm="1533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25692C67-31B4-471A-8AC9-6AD553835B3F}"/>
              </a:ext>
            </a:extLst>
          </p:cNvPr>
          <p:cNvSpPr>
            <a:spLocks noGrp="1"/>
          </p:cNvSpPr>
          <p:nvPr>
            <p:ph type="ctrTitle"/>
          </p:nvPr>
        </p:nvSpPr>
        <p:spPr>
          <a:xfrm>
            <a:off x="0" y="-27385"/>
            <a:ext cx="9144000" cy="648000"/>
          </a:xfrm>
          <a:solidFill>
            <a:schemeClr val="tx1">
              <a:lumMod val="65000"/>
              <a:lumOff val="35000"/>
            </a:schemeClr>
          </a:solidFill>
        </p:spPr>
        <p:txBody>
          <a:bodyPr lIns="36000" tIns="36000" rIns="36000" bIns="36000">
            <a:spAutoFit/>
          </a:bodyPr>
          <a:lstStyle/>
          <a:p>
            <a:pPr eaLnBrk="1" hangingPunct="1"/>
            <a:r>
              <a:rPr lang="fr-FR" altLang="fr-FR" sz="3600" b="1" dirty="0">
                <a:solidFill>
                  <a:schemeClr val="bg1"/>
                </a:solidFill>
              </a:rPr>
              <a:t>Le surplus du consommateur</a:t>
            </a:r>
          </a:p>
        </p:txBody>
      </p:sp>
      <p:sp>
        <p:nvSpPr>
          <p:cNvPr id="3" name="Sous-titre 2">
            <a:extLst>
              <a:ext uri="{FF2B5EF4-FFF2-40B4-BE49-F238E27FC236}">
                <a16:creationId xmlns:a16="http://schemas.microsoft.com/office/drawing/2014/main" id="{F09E0D19-CF32-466D-B66E-547DFF972FD7}"/>
              </a:ext>
            </a:extLst>
          </p:cNvPr>
          <p:cNvSpPr>
            <a:spLocks noGrp="1"/>
          </p:cNvSpPr>
          <p:nvPr>
            <p:ph type="subTitle" idx="1"/>
          </p:nvPr>
        </p:nvSpPr>
        <p:spPr>
          <a:xfrm>
            <a:off x="250825" y="1268413"/>
            <a:ext cx="4249738" cy="1303809"/>
          </a:xfrm>
        </p:spPr>
        <p:txBody>
          <a:bodyPr lIns="36000" tIns="36000" rIns="36000" bIns="36000" rtlCol="0">
            <a:spAutoFit/>
          </a:bodyPr>
          <a:lstStyle/>
          <a:p>
            <a:pPr algn="just" eaLnBrk="1" fontAlgn="auto" hangingPunct="1">
              <a:spcBef>
                <a:spcPts val="0"/>
              </a:spcBef>
              <a:spcAft>
                <a:spcPts val="0"/>
              </a:spcAft>
              <a:defRPr/>
            </a:pPr>
            <a:r>
              <a:rPr lang="fr-FR" sz="2000" b="1" i="1" dirty="0">
                <a:solidFill>
                  <a:schemeClr val="tx1"/>
                </a:solidFill>
              </a:rPr>
              <a:t>Le tableau [ci-contre] indique 5 acheteurs potentiels d'un livre usagé qui coûte 100 euros neuf,  classé selon leur disposition à payer.</a:t>
            </a:r>
          </a:p>
        </p:txBody>
      </p:sp>
      <p:graphicFrame>
        <p:nvGraphicFramePr>
          <p:cNvPr id="5" name="Tableau 4">
            <a:extLst>
              <a:ext uri="{FF2B5EF4-FFF2-40B4-BE49-F238E27FC236}">
                <a16:creationId xmlns:a16="http://schemas.microsoft.com/office/drawing/2014/main" id="{249EE6F8-0AE0-4ACF-9771-E9CA794B4DE0}"/>
              </a:ext>
            </a:extLst>
          </p:cNvPr>
          <p:cNvGraphicFramePr>
            <a:graphicFrameLocks noGrp="1"/>
          </p:cNvGraphicFramePr>
          <p:nvPr>
            <p:extLst>
              <p:ext uri="{D42A27DB-BD31-4B8C-83A1-F6EECF244321}">
                <p14:modId xmlns:p14="http://schemas.microsoft.com/office/powerpoint/2010/main" val="1269563054"/>
              </p:ext>
            </p:extLst>
          </p:nvPr>
        </p:nvGraphicFramePr>
        <p:xfrm>
          <a:off x="4643438" y="1268413"/>
          <a:ext cx="4271962" cy="4324350"/>
        </p:xfrm>
        <a:graphic>
          <a:graphicData uri="http://schemas.openxmlformats.org/drawingml/2006/table">
            <a:tbl>
              <a:tblPr/>
              <a:tblGrid>
                <a:gridCol w="2136775">
                  <a:extLst>
                    <a:ext uri="{9D8B030D-6E8A-4147-A177-3AD203B41FA5}">
                      <a16:colId xmlns:a16="http://schemas.microsoft.com/office/drawing/2014/main" val="20000"/>
                    </a:ext>
                  </a:extLst>
                </a:gridCol>
                <a:gridCol w="2135187">
                  <a:extLst>
                    <a:ext uri="{9D8B030D-6E8A-4147-A177-3AD203B41FA5}">
                      <a16:colId xmlns:a16="http://schemas.microsoft.com/office/drawing/2014/main" val="20001"/>
                    </a:ext>
                  </a:extLst>
                </a:gridCol>
              </a:tblGrid>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Acheteurs potentiels</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Dispositions à payer</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0725">
                <a:tc>
                  <a:txBody>
                    <a:bodyPr/>
                    <a:lstStyle/>
                    <a:p>
                      <a:pPr marL="357188"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Sophie</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59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0725">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Paul</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45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20725">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Claudia</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0725">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David</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20725">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Nathalie</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10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6" name="Rectangle : coins arrondis 5">
            <a:extLst>
              <a:ext uri="{FF2B5EF4-FFF2-40B4-BE49-F238E27FC236}">
                <a16:creationId xmlns:a16="http://schemas.microsoft.com/office/drawing/2014/main" id="{81DE0DE7-AB4D-42FC-B7D4-CC1F3206BA5C}"/>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extLst>
      <p:ext uri="{BB962C8B-B14F-4D97-AF65-F5344CB8AC3E}">
        <p14:creationId xmlns:p14="http://schemas.microsoft.com/office/powerpoint/2010/main" val="1959813556"/>
      </p:ext>
    </p:extLst>
  </p:cSld>
  <p:clrMapOvr>
    <a:masterClrMapping/>
  </p:clrMapOvr>
  <mc:AlternateContent xmlns:mc="http://schemas.openxmlformats.org/markup-compatibility/2006" xmlns:p14="http://schemas.microsoft.com/office/powerpoint/2010/main">
    <mc:Choice Requires="p14">
      <p:transition spd="slow" p14:dur="2000" advTm="15332"/>
    </mc:Choice>
    <mc:Fallback xmlns="">
      <p:transition spd="slow" advTm="1533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25692C67-31B4-471A-8AC9-6AD553835B3F}"/>
              </a:ext>
            </a:extLst>
          </p:cNvPr>
          <p:cNvSpPr>
            <a:spLocks noGrp="1"/>
          </p:cNvSpPr>
          <p:nvPr>
            <p:ph type="ctrTitle"/>
          </p:nvPr>
        </p:nvSpPr>
        <p:spPr>
          <a:xfrm>
            <a:off x="0" y="-27385"/>
            <a:ext cx="9144000" cy="648000"/>
          </a:xfrm>
          <a:solidFill>
            <a:schemeClr val="tx1">
              <a:lumMod val="65000"/>
              <a:lumOff val="35000"/>
            </a:schemeClr>
          </a:solidFill>
        </p:spPr>
        <p:txBody>
          <a:bodyPr lIns="36000" tIns="36000" rIns="36000" bIns="36000">
            <a:spAutoFit/>
          </a:bodyPr>
          <a:lstStyle/>
          <a:p>
            <a:pPr eaLnBrk="1" hangingPunct="1"/>
            <a:r>
              <a:rPr lang="fr-FR" altLang="fr-FR" sz="3600" b="1" dirty="0">
                <a:solidFill>
                  <a:schemeClr val="bg1"/>
                </a:solidFill>
              </a:rPr>
              <a:t>Le surplus du consommateur</a:t>
            </a:r>
          </a:p>
        </p:txBody>
      </p:sp>
      <p:sp>
        <p:nvSpPr>
          <p:cNvPr id="3" name="Sous-titre 2">
            <a:extLst>
              <a:ext uri="{FF2B5EF4-FFF2-40B4-BE49-F238E27FC236}">
                <a16:creationId xmlns:a16="http://schemas.microsoft.com/office/drawing/2014/main" id="{F09E0D19-CF32-466D-B66E-547DFF972FD7}"/>
              </a:ext>
            </a:extLst>
          </p:cNvPr>
          <p:cNvSpPr>
            <a:spLocks noGrp="1"/>
          </p:cNvSpPr>
          <p:nvPr>
            <p:ph type="subTitle" idx="1"/>
          </p:nvPr>
        </p:nvSpPr>
        <p:spPr>
          <a:xfrm>
            <a:off x="250824" y="1268413"/>
            <a:ext cx="8641655" cy="1303809"/>
          </a:xfrm>
        </p:spPr>
        <p:txBody>
          <a:bodyPr wrap="square" lIns="36000" tIns="36000" rIns="36000" bIns="36000" rtlCol="0">
            <a:spAutoFit/>
          </a:bodyPr>
          <a:lstStyle/>
          <a:p>
            <a:pPr algn="just" eaLnBrk="1" fontAlgn="auto" hangingPunct="1">
              <a:spcBef>
                <a:spcPts val="0"/>
              </a:spcBef>
              <a:spcAft>
                <a:spcPts val="0"/>
              </a:spcAft>
              <a:defRPr/>
            </a:pPr>
            <a:r>
              <a:rPr lang="fr-FR" sz="2000" b="1" i="1" dirty="0">
                <a:solidFill>
                  <a:schemeClr val="tx1"/>
                </a:solidFill>
              </a:rPr>
              <a:t>Supposez qu'une librairie mette à disposition des manuels d'occasion à un prix de 30 euros. Dans ce cas Sophie, Paul et Claudia achèteront des manuels. Gagneront-ils à faire cet achat, et si oui combien ?</a:t>
            </a:r>
          </a:p>
          <a:p>
            <a:pPr algn="just" eaLnBrk="1" fontAlgn="auto" hangingPunct="1">
              <a:spcBef>
                <a:spcPts val="0"/>
              </a:spcBef>
              <a:spcAft>
                <a:spcPts val="0"/>
              </a:spcAft>
              <a:defRPr/>
            </a:pPr>
            <a:r>
              <a:rPr lang="fr-FR" sz="2000" b="1" i="1" dirty="0">
                <a:solidFill>
                  <a:schemeClr val="tx1"/>
                </a:solidFill>
              </a:rPr>
              <a:t>Complétez le tableau ci-dessous,</a:t>
            </a:r>
          </a:p>
        </p:txBody>
      </p:sp>
      <p:graphicFrame>
        <p:nvGraphicFramePr>
          <p:cNvPr id="5" name="Tableau 4">
            <a:extLst>
              <a:ext uri="{FF2B5EF4-FFF2-40B4-BE49-F238E27FC236}">
                <a16:creationId xmlns:a16="http://schemas.microsoft.com/office/drawing/2014/main" id="{249EE6F8-0AE0-4ACF-9771-E9CA794B4DE0}"/>
              </a:ext>
            </a:extLst>
          </p:cNvPr>
          <p:cNvGraphicFramePr>
            <a:graphicFrameLocks noGrp="1"/>
          </p:cNvGraphicFramePr>
          <p:nvPr>
            <p:extLst>
              <p:ext uri="{D42A27DB-BD31-4B8C-83A1-F6EECF244321}">
                <p14:modId xmlns:p14="http://schemas.microsoft.com/office/powerpoint/2010/main" val="1953789683"/>
              </p:ext>
            </p:extLst>
          </p:nvPr>
        </p:nvGraphicFramePr>
        <p:xfrm>
          <a:off x="379910" y="2869976"/>
          <a:ext cx="8383482" cy="3160763"/>
        </p:xfrm>
        <a:graphic>
          <a:graphicData uri="http://schemas.openxmlformats.org/drawingml/2006/table">
            <a:tbl>
              <a:tblPr/>
              <a:tblGrid>
                <a:gridCol w="2097039">
                  <a:extLst>
                    <a:ext uri="{9D8B030D-6E8A-4147-A177-3AD203B41FA5}">
                      <a16:colId xmlns:a16="http://schemas.microsoft.com/office/drawing/2014/main" val="20000"/>
                    </a:ext>
                  </a:extLst>
                </a:gridCol>
                <a:gridCol w="2095481">
                  <a:extLst>
                    <a:ext uri="{9D8B030D-6E8A-4147-A177-3AD203B41FA5}">
                      <a16:colId xmlns:a16="http://schemas.microsoft.com/office/drawing/2014/main" val="20001"/>
                    </a:ext>
                  </a:extLst>
                </a:gridCol>
                <a:gridCol w="1712136">
                  <a:extLst>
                    <a:ext uri="{9D8B030D-6E8A-4147-A177-3AD203B41FA5}">
                      <a16:colId xmlns:a16="http://schemas.microsoft.com/office/drawing/2014/main" val="4222260624"/>
                    </a:ext>
                  </a:extLst>
                </a:gridCol>
                <a:gridCol w="2478826">
                  <a:extLst>
                    <a:ext uri="{9D8B030D-6E8A-4147-A177-3AD203B41FA5}">
                      <a16:colId xmlns:a16="http://schemas.microsoft.com/office/drawing/2014/main" val="709653302"/>
                    </a:ext>
                  </a:extLst>
                </a:gridCol>
              </a:tblGrid>
              <a:tr h="568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Acheteurs potentiels</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Dispositions à payer</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Prix payé</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Surplus du consommateur</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individuel</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2000">
                <a:tc>
                  <a:txBody>
                    <a:bodyPr/>
                    <a:lstStyle/>
                    <a:p>
                      <a:pPr marL="252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Sophie</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59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30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2000">
                <a:tc>
                  <a:txBody>
                    <a:bodyPr/>
                    <a:lstStyle/>
                    <a:p>
                      <a:pPr marL="252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Paul</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45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30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2000">
                <a:tc>
                  <a:txBody>
                    <a:bodyPr/>
                    <a:lstStyle/>
                    <a:p>
                      <a:pPr marL="252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Claudia</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35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30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2000">
                <a:tc>
                  <a:txBody>
                    <a:bodyPr/>
                    <a:lstStyle/>
                    <a:p>
                      <a:pPr marL="252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David</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2000">
                <a:tc>
                  <a:txBody>
                    <a:bodyPr/>
                    <a:lstStyle/>
                    <a:p>
                      <a:pPr marL="252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Nathalie</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10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32000">
                <a:tc>
                  <a:txBody>
                    <a:bodyPr/>
                    <a:lstStyle/>
                    <a:p>
                      <a:pPr marL="252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Tous les acheteurs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45882689"/>
                  </a:ext>
                </a:extLst>
              </a:tr>
            </a:tbl>
          </a:graphicData>
        </a:graphic>
      </p:graphicFrame>
      <p:sp>
        <p:nvSpPr>
          <p:cNvPr id="6" name="Rectangle : coins arrondis 5">
            <a:extLst>
              <a:ext uri="{FF2B5EF4-FFF2-40B4-BE49-F238E27FC236}">
                <a16:creationId xmlns:a16="http://schemas.microsoft.com/office/drawing/2014/main" id="{81DE0DE7-AB4D-42FC-B7D4-CC1F3206BA5C}"/>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extLst>
      <p:ext uri="{BB962C8B-B14F-4D97-AF65-F5344CB8AC3E}">
        <p14:creationId xmlns:p14="http://schemas.microsoft.com/office/powerpoint/2010/main" val="3822934190"/>
      </p:ext>
    </p:extLst>
  </p:cSld>
  <p:clrMapOvr>
    <a:masterClrMapping/>
  </p:clrMapOvr>
  <mc:AlternateContent xmlns:mc="http://schemas.openxmlformats.org/markup-compatibility/2006" xmlns:p14="http://schemas.microsoft.com/office/powerpoint/2010/main">
    <mc:Choice Requires="p14">
      <p:transition spd="slow" p14:dur="2000" advTm="15332"/>
    </mc:Choice>
    <mc:Fallback xmlns="">
      <p:transition spd="slow" advTm="1533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25692C67-31B4-471A-8AC9-6AD553835B3F}"/>
              </a:ext>
            </a:extLst>
          </p:cNvPr>
          <p:cNvSpPr>
            <a:spLocks noGrp="1"/>
          </p:cNvSpPr>
          <p:nvPr>
            <p:ph type="ctrTitle"/>
          </p:nvPr>
        </p:nvSpPr>
        <p:spPr>
          <a:xfrm>
            <a:off x="0" y="-27385"/>
            <a:ext cx="9144000" cy="648000"/>
          </a:xfrm>
          <a:solidFill>
            <a:schemeClr val="tx1">
              <a:lumMod val="65000"/>
              <a:lumOff val="35000"/>
            </a:schemeClr>
          </a:solidFill>
        </p:spPr>
        <p:txBody>
          <a:bodyPr lIns="36000" tIns="36000" rIns="36000" bIns="36000">
            <a:spAutoFit/>
          </a:bodyPr>
          <a:lstStyle/>
          <a:p>
            <a:pPr eaLnBrk="1" hangingPunct="1"/>
            <a:r>
              <a:rPr lang="fr-FR" altLang="fr-FR" sz="3600" b="1" dirty="0">
                <a:solidFill>
                  <a:schemeClr val="bg1"/>
                </a:solidFill>
              </a:rPr>
              <a:t>Le surplus du consommateur</a:t>
            </a:r>
          </a:p>
        </p:txBody>
      </p:sp>
      <p:sp>
        <p:nvSpPr>
          <p:cNvPr id="3" name="Sous-titre 2">
            <a:extLst>
              <a:ext uri="{FF2B5EF4-FFF2-40B4-BE49-F238E27FC236}">
                <a16:creationId xmlns:a16="http://schemas.microsoft.com/office/drawing/2014/main" id="{F09E0D19-CF32-466D-B66E-547DFF972FD7}"/>
              </a:ext>
            </a:extLst>
          </p:cNvPr>
          <p:cNvSpPr>
            <a:spLocks noGrp="1"/>
          </p:cNvSpPr>
          <p:nvPr>
            <p:ph type="subTitle" idx="1"/>
          </p:nvPr>
        </p:nvSpPr>
        <p:spPr>
          <a:xfrm>
            <a:off x="250824" y="1268413"/>
            <a:ext cx="8641655" cy="1303809"/>
          </a:xfrm>
        </p:spPr>
        <p:txBody>
          <a:bodyPr wrap="square" lIns="36000" tIns="36000" rIns="36000" bIns="36000" rtlCol="0">
            <a:spAutoFit/>
          </a:bodyPr>
          <a:lstStyle/>
          <a:p>
            <a:pPr algn="just" eaLnBrk="1" fontAlgn="auto" hangingPunct="1">
              <a:spcBef>
                <a:spcPts val="0"/>
              </a:spcBef>
              <a:spcAft>
                <a:spcPts val="0"/>
              </a:spcAft>
              <a:defRPr/>
            </a:pPr>
            <a:r>
              <a:rPr lang="fr-FR" sz="2000" b="1" i="1" dirty="0">
                <a:solidFill>
                  <a:schemeClr val="tx1"/>
                </a:solidFill>
              </a:rPr>
              <a:t>Le gain net qu'un acheteur réalise lors de l'achat d'un bien est appelé surplus du consommateur individuel. […] La somme des surplus des consommateurs individuels réalisés par tous les acheteurs d'un bien est appelée surplus total du consommateur.</a:t>
            </a:r>
          </a:p>
        </p:txBody>
      </p:sp>
      <p:graphicFrame>
        <p:nvGraphicFramePr>
          <p:cNvPr id="5" name="Tableau 4">
            <a:extLst>
              <a:ext uri="{FF2B5EF4-FFF2-40B4-BE49-F238E27FC236}">
                <a16:creationId xmlns:a16="http://schemas.microsoft.com/office/drawing/2014/main" id="{249EE6F8-0AE0-4ACF-9771-E9CA794B4DE0}"/>
              </a:ext>
            </a:extLst>
          </p:cNvPr>
          <p:cNvGraphicFramePr>
            <a:graphicFrameLocks noGrp="1"/>
          </p:cNvGraphicFramePr>
          <p:nvPr>
            <p:extLst>
              <p:ext uri="{D42A27DB-BD31-4B8C-83A1-F6EECF244321}">
                <p14:modId xmlns:p14="http://schemas.microsoft.com/office/powerpoint/2010/main" val="3182519573"/>
              </p:ext>
            </p:extLst>
          </p:nvPr>
        </p:nvGraphicFramePr>
        <p:xfrm>
          <a:off x="379910" y="2869976"/>
          <a:ext cx="8383482" cy="3160763"/>
        </p:xfrm>
        <a:graphic>
          <a:graphicData uri="http://schemas.openxmlformats.org/drawingml/2006/table">
            <a:tbl>
              <a:tblPr/>
              <a:tblGrid>
                <a:gridCol w="2097039">
                  <a:extLst>
                    <a:ext uri="{9D8B030D-6E8A-4147-A177-3AD203B41FA5}">
                      <a16:colId xmlns:a16="http://schemas.microsoft.com/office/drawing/2014/main" val="20000"/>
                    </a:ext>
                  </a:extLst>
                </a:gridCol>
                <a:gridCol w="2095481">
                  <a:extLst>
                    <a:ext uri="{9D8B030D-6E8A-4147-A177-3AD203B41FA5}">
                      <a16:colId xmlns:a16="http://schemas.microsoft.com/office/drawing/2014/main" val="20001"/>
                    </a:ext>
                  </a:extLst>
                </a:gridCol>
                <a:gridCol w="1712136">
                  <a:extLst>
                    <a:ext uri="{9D8B030D-6E8A-4147-A177-3AD203B41FA5}">
                      <a16:colId xmlns:a16="http://schemas.microsoft.com/office/drawing/2014/main" val="4222260624"/>
                    </a:ext>
                  </a:extLst>
                </a:gridCol>
                <a:gridCol w="2478826">
                  <a:extLst>
                    <a:ext uri="{9D8B030D-6E8A-4147-A177-3AD203B41FA5}">
                      <a16:colId xmlns:a16="http://schemas.microsoft.com/office/drawing/2014/main" val="709653302"/>
                    </a:ext>
                  </a:extLst>
                </a:gridCol>
              </a:tblGrid>
              <a:tr h="568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Acheteurs potentiels</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Dispositions à payer</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Prix payé</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Surplus du consommateur</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individuel</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2000">
                <a:tc>
                  <a:txBody>
                    <a:bodyPr/>
                    <a:lstStyle/>
                    <a:p>
                      <a:pPr marL="252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Sophie</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59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30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29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2000">
                <a:tc>
                  <a:txBody>
                    <a:bodyPr/>
                    <a:lstStyle/>
                    <a:p>
                      <a:pPr marL="252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Paul</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45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30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15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2000">
                <a:tc>
                  <a:txBody>
                    <a:bodyPr/>
                    <a:lstStyle/>
                    <a:p>
                      <a:pPr marL="252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Claudia</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35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30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2000">
                <a:tc>
                  <a:txBody>
                    <a:bodyPr/>
                    <a:lstStyle/>
                    <a:p>
                      <a:pPr marL="252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David</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2000">
                <a:tc>
                  <a:txBody>
                    <a:bodyPr/>
                    <a:lstStyle/>
                    <a:p>
                      <a:pPr marL="252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Nathalie</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10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32000">
                <a:tc>
                  <a:txBody>
                    <a:bodyPr/>
                    <a:lstStyle/>
                    <a:p>
                      <a:pPr marL="252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Tous les acheteurs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49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45882689"/>
                  </a:ext>
                </a:extLst>
              </a:tr>
            </a:tbl>
          </a:graphicData>
        </a:graphic>
      </p:graphicFrame>
      <p:sp>
        <p:nvSpPr>
          <p:cNvPr id="6" name="Rectangle : coins arrondis 5">
            <a:extLst>
              <a:ext uri="{FF2B5EF4-FFF2-40B4-BE49-F238E27FC236}">
                <a16:creationId xmlns:a16="http://schemas.microsoft.com/office/drawing/2014/main" id="{81DE0DE7-AB4D-42FC-B7D4-CC1F3206BA5C}"/>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extLst>
      <p:ext uri="{BB962C8B-B14F-4D97-AF65-F5344CB8AC3E}">
        <p14:creationId xmlns:p14="http://schemas.microsoft.com/office/powerpoint/2010/main" val="1403342998"/>
      </p:ext>
    </p:extLst>
  </p:cSld>
  <p:clrMapOvr>
    <a:masterClrMapping/>
  </p:clrMapOvr>
  <mc:AlternateContent xmlns:mc="http://schemas.openxmlformats.org/markup-compatibility/2006" xmlns:p14="http://schemas.microsoft.com/office/powerpoint/2010/main">
    <mc:Choice Requires="p14">
      <p:transition spd="slow" p14:dur="2000" advTm="15332"/>
    </mc:Choice>
    <mc:Fallback xmlns="">
      <p:transition spd="slow" advTm="1533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re 1">
            <a:extLst>
              <a:ext uri="{FF2B5EF4-FFF2-40B4-BE49-F238E27FC236}">
                <a16:creationId xmlns:a16="http://schemas.microsoft.com/office/drawing/2014/main" id="{27BD131E-F6B4-44F0-A2E5-4F42B7254C45}"/>
              </a:ext>
            </a:extLst>
          </p:cNvPr>
          <p:cNvSpPr>
            <a:spLocks noGrp="1"/>
          </p:cNvSpPr>
          <p:nvPr>
            <p:ph type="ctrTitle"/>
          </p:nvPr>
        </p:nvSpPr>
        <p:spPr>
          <a:xfrm>
            <a:off x="0" y="0"/>
            <a:ext cx="9144000" cy="648000"/>
          </a:xfrm>
          <a:solidFill>
            <a:schemeClr val="tx1">
              <a:lumMod val="65000"/>
              <a:lumOff val="35000"/>
            </a:schemeClr>
          </a:solidFill>
        </p:spPr>
        <p:txBody>
          <a:bodyPr/>
          <a:lstStyle/>
          <a:p>
            <a:pPr eaLnBrk="1" hangingPunct="1"/>
            <a:r>
              <a:rPr lang="fr-FR" altLang="fr-FR" sz="3600" b="1" dirty="0">
                <a:solidFill>
                  <a:schemeClr val="bg1"/>
                </a:solidFill>
              </a:rPr>
              <a:t>Le surplus du consommateur</a:t>
            </a:r>
          </a:p>
        </p:txBody>
      </p:sp>
      <p:sp>
        <p:nvSpPr>
          <p:cNvPr id="57" name="ZoneTexte 56">
            <a:extLst>
              <a:ext uri="{FF2B5EF4-FFF2-40B4-BE49-F238E27FC236}">
                <a16:creationId xmlns:a16="http://schemas.microsoft.com/office/drawing/2014/main" id="{6CD54B7E-BCB3-4660-AC79-4653F2A3266B}"/>
              </a:ext>
            </a:extLst>
          </p:cNvPr>
          <p:cNvSpPr txBox="1">
            <a:spLocks noChangeArrowheads="1"/>
          </p:cNvSpPr>
          <p:nvPr/>
        </p:nvSpPr>
        <p:spPr bwMode="auto">
          <a:xfrm>
            <a:off x="179512" y="868536"/>
            <a:ext cx="8856488" cy="688256"/>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000" b="1" i="1" dirty="0"/>
              <a:t>Le surplus total du consommateur généré par les achats d'un bien à un prix donné est égal à la zone située sous la courbe de demande au-dessus du prix.</a:t>
            </a:r>
          </a:p>
        </p:txBody>
      </p:sp>
      <p:sp>
        <p:nvSpPr>
          <p:cNvPr id="13" name="Rectangle : coins arrondis 12">
            <a:extLst>
              <a:ext uri="{FF2B5EF4-FFF2-40B4-BE49-F238E27FC236}">
                <a16:creationId xmlns:a16="http://schemas.microsoft.com/office/drawing/2014/main" id="{5FEA5990-5B51-4CCA-B1F6-9E51FB487D2F}"/>
              </a:ext>
            </a:extLst>
          </p:cNvPr>
          <p:cNvSpPr/>
          <p:nvPr/>
        </p:nvSpPr>
        <p:spPr>
          <a:xfrm>
            <a:off x="4942" y="6597352"/>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4"/>
              </a:rPr>
              <a:t>François Debesson</a:t>
            </a:r>
            <a:endParaRPr lang="fr-FR" sz="1200" dirty="0">
              <a:solidFill>
                <a:schemeClr val="tx1"/>
              </a:solidFill>
            </a:endParaRPr>
          </a:p>
          <a:p>
            <a:pPr algn="ctr"/>
            <a:endParaRPr lang="fr-FR" dirty="0"/>
          </a:p>
        </p:txBody>
      </p:sp>
      <p:cxnSp>
        <p:nvCxnSpPr>
          <p:cNvPr id="71" name="Connecteur droit avec flèche 70">
            <a:extLst>
              <a:ext uri="{FF2B5EF4-FFF2-40B4-BE49-F238E27FC236}">
                <a16:creationId xmlns:a16="http://schemas.microsoft.com/office/drawing/2014/main" id="{2FC18333-BA5D-435A-92BB-2B6C9F04C5E3}"/>
              </a:ext>
            </a:extLst>
          </p:cNvPr>
          <p:cNvCxnSpPr>
            <a:cxnSpLocks/>
            <a:endCxn id="107" idx="2"/>
          </p:cNvCxnSpPr>
          <p:nvPr/>
        </p:nvCxnSpPr>
        <p:spPr>
          <a:xfrm flipV="1">
            <a:off x="1844632" y="1849055"/>
            <a:ext cx="9649" cy="4397198"/>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72" name="Connecteur droit avec flèche 71">
            <a:extLst>
              <a:ext uri="{FF2B5EF4-FFF2-40B4-BE49-F238E27FC236}">
                <a16:creationId xmlns:a16="http://schemas.microsoft.com/office/drawing/2014/main" id="{4B61644A-D224-4A9B-A0EF-D52D205877D7}"/>
              </a:ext>
            </a:extLst>
          </p:cNvPr>
          <p:cNvCxnSpPr>
            <a:cxnSpLocks/>
          </p:cNvCxnSpPr>
          <p:nvPr/>
        </p:nvCxnSpPr>
        <p:spPr>
          <a:xfrm>
            <a:off x="1844632" y="6246251"/>
            <a:ext cx="6116426" cy="0"/>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73" name="Connecteur droit 72">
            <a:extLst>
              <a:ext uri="{FF2B5EF4-FFF2-40B4-BE49-F238E27FC236}">
                <a16:creationId xmlns:a16="http://schemas.microsoft.com/office/drawing/2014/main" id="{D4FFE738-DCFD-45D5-9BA1-EFA5CDAC06CE}"/>
              </a:ext>
            </a:extLst>
          </p:cNvPr>
          <p:cNvCxnSpPr>
            <a:cxnSpLocks/>
          </p:cNvCxnSpPr>
          <p:nvPr/>
        </p:nvCxnSpPr>
        <p:spPr>
          <a:xfrm>
            <a:off x="1683673" y="3603958"/>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4" name="Connecteur droit 73">
            <a:extLst>
              <a:ext uri="{FF2B5EF4-FFF2-40B4-BE49-F238E27FC236}">
                <a16:creationId xmlns:a16="http://schemas.microsoft.com/office/drawing/2014/main" id="{A4A81E64-239A-4E71-B464-324C94515088}"/>
              </a:ext>
            </a:extLst>
          </p:cNvPr>
          <p:cNvCxnSpPr>
            <a:cxnSpLocks/>
          </p:cNvCxnSpPr>
          <p:nvPr/>
        </p:nvCxnSpPr>
        <p:spPr>
          <a:xfrm>
            <a:off x="1683673" y="5035233"/>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5" name="Connecteur droit 74">
            <a:extLst>
              <a:ext uri="{FF2B5EF4-FFF2-40B4-BE49-F238E27FC236}">
                <a16:creationId xmlns:a16="http://schemas.microsoft.com/office/drawing/2014/main" id="{A654B03E-3FB3-4337-844D-23C3CF938C05}"/>
              </a:ext>
            </a:extLst>
          </p:cNvPr>
          <p:cNvCxnSpPr>
            <a:cxnSpLocks/>
          </p:cNvCxnSpPr>
          <p:nvPr/>
        </p:nvCxnSpPr>
        <p:spPr>
          <a:xfrm>
            <a:off x="1683673" y="4751529"/>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6" name="Connecteur droit 75">
            <a:extLst>
              <a:ext uri="{FF2B5EF4-FFF2-40B4-BE49-F238E27FC236}">
                <a16:creationId xmlns:a16="http://schemas.microsoft.com/office/drawing/2014/main" id="{A74003C2-75DA-4702-BEA2-8C2E4D9A81E9}"/>
              </a:ext>
            </a:extLst>
          </p:cNvPr>
          <p:cNvCxnSpPr>
            <a:cxnSpLocks/>
          </p:cNvCxnSpPr>
          <p:nvPr/>
        </p:nvCxnSpPr>
        <p:spPr>
          <a:xfrm>
            <a:off x="1683673" y="5893998"/>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7" name="Connecteur droit 76">
            <a:extLst>
              <a:ext uri="{FF2B5EF4-FFF2-40B4-BE49-F238E27FC236}">
                <a16:creationId xmlns:a16="http://schemas.microsoft.com/office/drawing/2014/main" id="{9B1B8377-10F4-402D-9DCC-D6C6DA702174}"/>
              </a:ext>
            </a:extLst>
          </p:cNvPr>
          <p:cNvCxnSpPr>
            <a:cxnSpLocks/>
          </p:cNvCxnSpPr>
          <p:nvPr/>
        </p:nvCxnSpPr>
        <p:spPr>
          <a:xfrm>
            <a:off x="1683673" y="5607743"/>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8" name="Connecteur droit 77">
            <a:extLst>
              <a:ext uri="{FF2B5EF4-FFF2-40B4-BE49-F238E27FC236}">
                <a16:creationId xmlns:a16="http://schemas.microsoft.com/office/drawing/2014/main" id="{92D62004-1241-4479-97E2-F4C3D892491E}"/>
              </a:ext>
            </a:extLst>
          </p:cNvPr>
          <p:cNvCxnSpPr>
            <a:cxnSpLocks/>
          </p:cNvCxnSpPr>
          <p:nvPr/>
        </p:nvCxnSpPr>
        <p:spPr>
          <a:xfrm>
            <a:off x="1683673" y="5321488"/>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9" name="Connecteur droit 78">
            <a:extLst>
              <a:ext uri="{FF2B5EF4-FFF2-40B4-BE49-F238E27FC236}">
                <a16:creationId xmlns:a16="http://schemas.microsoft.com/office/drawing/2014/main" id="{7A40F852-DAAD-4DB0-BFF4-19816B2295B2}"/>
              </a:ext>
            </a:extLst>
          </p:cNvPr>
          <p:cNvCxnSpPr>
            <a:cxnSpLocks/>
          </p:cNvCxnSpPr>
          <p:nvPr/>
        </p:nvCxnSpPr>
        <p:spPr>
          <a:xfrm>
            <a:off x="1683673" y="4462723"/>
            <a:ext cx="160959" cy="0"/>
          </a:xfrm>
          <a:prstGeom prst="line">
            <a:avLst/>
          </a:prstGeom>
          <a:ln w="25400">
            <a:solidFill>
              <a:srgbClr val="7030A0"/>
            </a:solidFill>
            <a:tailEnd type="none"/>
          </a:ln>
        </p:spPr>
        <p:style>
          <a:lnRef idx="1">
            <a:schemeClr val="dk1"/>
          </a:lnRef>
          <a:fillRef idx="0">
            <a:schemeClr val="dk1"/>
          </a:fillRef>
          <a:effectRef idx="0">
            <a:schemeClr val="dk1"/>
          </a:effectRef>
          <a:fontRef idx="minor">
            <a:schemeClr val="tx1"/>
          </a:fontRef>
        </p:style>
      </p:cxnSp>
      <p:cxnSp>
        <p:nvCxnSpPr>
          <p:cNvPr id="80" name="Connecteur droit 79">
            <a:extLst>
              <a:ext uri="{FF2B5EF4-FFF2-40B4-BE49-F238E27FC236}">
                <a16:creationId xmlns:a16="http://schemas.microsoft.com/office/drawing/2014/main" id="{7AB084A3-6D29-4BE6-954D-07039033107E}"/>
              </a:ext>
            </a:extLst>
          </p:cNvPr>
          <p:cNvCxnSpPr>
            <a:cxnSpLocks/>
          </p:cNvCxnSpPr>
          <p:nvPr/>
        </p:nvCxnSpPr>
        <p:spPr>
          <a:xfrm>
            <a:off x="1683673" y="4176468"/>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81" name="Connecteur droit 80">
            <a:extLst>
              <a:ext uri="{FF2B5EF4-FFF2-40B4-BE49-F238E27FC236}">
                <a16:creationId xmlns:a16="http://schemas.microsoft.com/office/drawing/2014/main" id="{CBC36D7B-EEC6-42FB-B941-CB7899EFF541}"/>
              </a:ext>
            </a:extLst>
          </p:cNvPr>
          <p:cNvCxnSpPr>
            <a:cxnSpLocks/>
          </p:cNvCxnSpPr>
          <p:nvPr/>
        </p:nvCxnSpPr>
        <p:spPr>
          <a:xfrm>
            <a:off x="1683673" y="3882267"/>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82" name="Connecteur droit 81">
            <a:extLst>
              <a:ext uri="{FF2B5EF4-FFF2-40B4-BE49-F238E27FC236}">
                <a16:creationId xmlns:a16="http://schemas.microsoft.com/office/drawing/2014/main" id="{DF4EA2F0-4D2D-494E-81D0-4B91EDAEAD1B}"/>
              </a:ext>
            </a:extLst>
          </p:cNvPr>
          <p:cNvCxnSpPr>
            <a:cxnSpLocks/>
          </p:cNvCxnSpPr>
          <p:nvPr/>
        </p:nvCxnSpPr>
        <p:spPr>
          <a:xfrm>
            <a:off x="1683673" y="3317703"/>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83" name="Connecteur droit 82">
            <a:extLst>
              <a:ext uri="{FF2B5EF4-FFF2-40B4-BE49-F238E27FC236}">
                <a16:creationId xmlns:a16="http://schemas.microsoft.com/office/drawing/2014/main" id="{93FA85A6-C829-47D6-A169-B0DC0F26B5D7}"/>
              </a:ext>
            </a:extLst>
          </p:cNvPr>
          <p:cNvCxnSpPr>
            <a:cxnSpLocks/>
          </p:cNvCxnSpPr>
          <p:nvPr/>
        </p:nvCxnSpPr>
        <p:spPr>
          <a:xfrm rot="5400000">
            <a:off x="2415727" y="6323021"/>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84" name="Connecteur droit 83">
            <a:extLst>
              <a:ext uri="{FF2B5EF4-FFF2-40B4-BE49-F238E27FC236}">
                <a16:creationId xmlns:a16="http://schemas.microsoft.com/office/drawing/2014/main" id="{50E5480D-8C65-40C1-B547-A4A387E5801B}"/>
              </a:ext>
            </a:extLst>
          </p:cNvPr>
          <p:cNvCxnSpPr>
            <a:cxnSpLocks/>
          </p:cNvCxnSpPr>
          <p:nvPr/>
        </p:nvCxnSpPr>
        <p:spPr>
          <a:xfrm rot="5400000">
            <a:off x="3385809" y="6323021"/>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85" name="Connecteur droit 84">
            <a:extLst>
              <a:ext uri="{FF2B5EF4-FFF2-40B4-BE49-F238E27FC236}">
                <a16:creationId xmlns:a16="http://schemas.microsoft.com/office/drawing/2014/main" id="{3EABB0EE-DDC9-4374-9465-695C361866EF}"/>
              </a:ext>
            </a:extLst>
          </p:cNvPr>
          <p:cNvCxnSpPr>
            <a:cxnSpLocks/>
          </p:cNvCxnSpPr>
          <p:nvPr/>
        </p:nvCxnSpPr>
        <p:spPr>
          <a:xfrm rot="5400000">
            <a:off x="4348291" y="6317815"/>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86" name="Connecteur droit 85">
            <a:extLst>
              <a:ext uri="{FF2B5EF4-FFF2-40B4-BE49-F238E27FC236}">
                <a16:creationId xmlns:a16="http://schemas.microsoft.com/office/drawing/2014/main" id="{C8347743-244C-432B-96D3-722AF6240494}"/>
              </a:ext>
            </a:extLst>
          </p:cNvPr>
          <p:cNvCxnSpPr>
            <a:cxnSpLocks/>
          </p:cNvCxnSpPr>
          <p:nvPr/>
        </p:nvCxnSpPr>
        <p:spPr>
          <a:xfrm rot="5400000">
            <a:off x="5314155" y="6320727"/>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87" name="Connecteur droit 86">
            <a:extLst>
              <a:ext uri="{FF2B5EF4-FFF2-40B4-BE49-F238E27FC236}">
                <a16:creationId xmlns:a16="http://schemas.microsoft.com/office/drawing/2014/main" id="{DD0E9AA5-DB94-4803-9C6D-050C830F1D6B}"/>
              </a:ext>
            </a:extLst>
          </p:cNvPr>
          <p:cNvCxnSpPr>
            <a:cxnSpLocks/>
          </p:cNvCxnSpPr>
          <p:nvPr/>
        </p:nvCxnSpPr>
        <p:spPr>
          <a:xfrm rot="5400000">
            <a:off x="6276704" y="6323021"/>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88" name="Connecteur droit 87">
            <a:extLst>
              <a:ext uri="{FF2B5EF4-FFF2-40B4-BE49-F238E27FC236}">
                <a16:creationId xmlns:a16="http://schemas.microsoft.com/office/drawing/2014/main" id="{F555825C-B572-4FF5-BE58-FE8DB20CAADE}"/>
              </a:ext>
            </a:extLst>
          </p:cNvPr>
          <p:cNvCxnSpPr>
            <a:cxnSpLocks/>
          </p:cNvCxnSpPr>
          <p:nvPr/>
        </p:nvCxnSpPr>
        <p:spPr>
          <a:xfrm rot="5400000">
            <a:off x="7245659" y="6323021"/>
            <a:ext cx="143128"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89" name="ZoneTexte 88">
            <a:extLst>
              <a:ext uri="{FF2B5EF4-FFF2-40B4-BE49-F238E27FC236}">
                <a16:creationId xmlns:a16="http://schemas.microsoft.com/office/drawing/2014/main" id="{7BE174D9-7B04-497B-8F28-8D0C08FED4DC}"/>
              </a:ext>
            </a:extLst>
          </p:cNvPr>
          <p:cNvSpPr txBox="1"/>
          <p:nvPr/>
        </p:nvSpPr>
        <p:spPr>
          <a:xfrm>
            <a:off x="2322764" y="6426627"/>
            <a:ext cx="321917" cy="220257"/>
          </a:xfrm>
          <a:prstGeom prst="rect">
            <a:avLst/>
          </a:prstGeom>
          <a:noFill/>
        </p:spPr>
        <p:txBody>
          <a:bodyPr wrap="square" lIns="0" tIns="0" rIns="0" bIns="0" rtlCol="0">
            <a:spAutoFit/>
          </a:bodyPr>
          <a:lstStyle/>
          <a:p>
            <a:pPr algn="ctr"/>
            <a:r>
              <a:rPr lang="fr-FR" b="1" dirty="0"/>
              <a:t>1</a:t>
            </a:r>
          </a:p>
        </p:txBody>
      </p:sp>
      <p:sp>
        <p:nvSpPr>
          <p:cNvPr id="90" name="ZoneTexte 89">
            <a:extLst>
              <a:ext uri="{FF2B5EF4-FFF2-40B4-BE49-F238E27FC236}">
                <a16:creationId xmlns:a16="http://schemas.microsoft.com/office/drawing/2014/main" id="{2F3D6403-0BFE-4B91-868D-DE35FE899D79}"/>
              </a:ext>
            </a:extLst>
          </p:cNvPr>
          <p:cNvSpPr txBox="1"/>
          <p:nvPr/>
        </p:nvSpPr>
        <p:spPr>
          <a:xfrm>
            <a:off x="3296287" y="6426627"/>
            <a:ext cx="321917" cy="220257"/>
          </a:xfrm>
          <a:prstGeom prst="rect">
            <a:avLst/>
          </a:prstGeom>
          <a:noFill/>
        </p:spPr>
        <p:txBody>
          <a:bodyPr wrap="square" lIns="0" tIns="0" rIns="0" bIns="0" rtlCol="0">
            <a:spAutoFit/>
          </a:bodyPr>
          <a:lstStyle/>
          <a:p>
            <a:pPr algn="ctr"/>
            <a:r>
              <a:rPr lang="fr-FR" b="1" dirty="0"/>
              <a:t>2</a:t>
            </a:r>
          </a:p>
        </p:txBody>
      </p:sp>
      <p:sp>
        <p:nvSpPr>
          <p:cNvPr id="91" name="ZoneTexte 90">
            <a:extLst>
              <a:ext uri="{FF2B5EF4-FFF2-40B4-BE49-F238E27FC236}">
                <a16:creationId xmlns:a16="http://schemas.microsoft.com/office/drawing/2014/main" id="{A304F7DA-58E1-4CFD-A33A-3025C77A6516}"/>
              </a:ext>
            </a:extLst>
          </p:cNvPr>
          <p:cNvSpPr txBox="1"/>
          <p:nvPr/>
        </p:nvSpPr>
        <p:spPr>
          <a:xfrm>
            <a:off x="4272171" y="6426627"/>
            <a:ext cx="321917" cy="220257"/>
          </a:xfrm>
          <a:prstGeom prst="rect">
            <a:avLst/>
          </a:prstGeom>
          <a:noFill/>
        </p:spPr>
        <p:txBody>
          <a:bodyPr wrap="square" lIns="0" tIns="0" rIns="0" bIns="0" rtlCol="0">
            <a:spAutoFit/>
          </a:bodyPr>
          <a:lstStyle/>
          <a:p>
            <a:pPr algn="ctr"/>
            <a:r>
              <a:rPr lang="fr-FR" b="1" dirty="0"/>
              <a:t>3</a:t>
            </a:r>
          </a:p>
        </p:txBody>
      </p:sp>
      <p:sp>
        <p:nvSpPr>
          <p:cNvPr id="93" name="ZoneTexte 92">
            <a:extLst>
              <a:ext uri="{FF2B5EF4-FFF2-40B4-BE49-F238E27FC236}">
                <a16:creationId xmlns:a16="http://schemas.microsoft.com/office/drawing/2014/main" id="{923D1C1E-37B0-4CCF-94B6-201C09983A90}"/>
              </a:ext>
            </a:extLst>
          </p:cNvPr>
          <p:cNvSpPr txBox="1"/>
          <p:nvPr/>
        </p:nvSpPr>
        <p:spPr>
          <a:xfrm>
            <a:off x="5232174" y="6426627"/>
            <a:ext cx="321917" cy="220257"/>
          </a:xfrm>
          <a:prstGeom prst="rect">
            <a:avLst/>
          </a:prstGeom>
          <a:noFill/>
        </p:spPr>
        <p:txBody>
          <a:bodyPr wrap="square" lIns="0" tIns="0" rIns="0" bIns="0" rtlCol="0">
            <a:spAutoFit/>
          </a:bodyPr>
          <a:lstStyle/>
          <a:p>
            <a:pPr algn="ctr"/>
            <a:r>
              <a:rPr lang="fr-FR" b="1" dirty="0"/>
              <a:t>4</a:t>
            </a:r>
          </a:p>
        </p:txBody>
      </p:sp>
      <p:sp>
        <p:nvSpPr>
          <p:cNvPr id="95" name="ZoneTexte 94">
            <a:extLst>
              <a:ext uri="{FF2B5EF4-FFF2-40B4-BE49-F238E27FC236}">
                <a16:creationId xmlns:a16="http://schemas.microsoft.com/office/drawing/2014/main" id="{E54289B9-ACF2-427D-B7A1-6D6C8103A5EE}"/>
              </a:ext>
            </a:extLst>
          </p:cNvPr>
          <p:cNvSpPr txBox="1"/>
          <p:nvPr/>
        </p:nvSpPr>
        <p:spPr>
          <a:xfrm>
            <a:off x="6205697" y="6426627"/>
            <a:ext cx="321917" cy="220257"/>
          </a:xfrm>
          <a:prstGeom prst="rect">
            <a:avLst/>
          </a:prstGeom>
          <a:noFill/>
        </p:spPr>
        <p:txBody>
          <a:bodyPr wrap="square" lIns="0" tIns="0" rIns="0" bIns="0" rtlCol="0">
            <a:spAutoFit/>
          </a:bodyPr>
          <a:lstStyle/>
          <a:p>
            <a:pPr algn="ctr"/>
            <a:r>
              <a:rPr lang="fr-FR" b="1" dirty="0"/>
              <a:t>5</a:t>
            </a:r>
          </a:p>
        </p:txBody>
      </p:sp>
      <p:sp>
        <p:nvSpPr>
          <p:cNvPr id="96" name="ZoneTexte 95">
            <a:extLst>
              <a:ext uri="{FF2B5EF4-FFF2-40B4-BE49-F238E27FC236}">
                <a16:creationId xmlns:a16="http://schemas.microsoft.com/office/drawing/2014/main" id="{F0F8404F-6C78-43CA-8646-C2FD214BBFBA}"/>
              </a:ext>
            </a:extLst>
          </p:cNvPr>
          <p:cNvSpPr txBox="1"/>
          <p:nvPr/>
        </p:nvSpPr>
        <p:spPr>
          <a:xfrm>
            <a:off x="7168060" y="6426626"/>
            <a:ext cx="321917" cy="220257"/>
          </a:xfrm>
          <a:prstGeom prst="rect">
            <a:avLst/>
          </a:prstGeom>
          <a:noFill/>
        </p:spPr>
        <p:txBody>
          <a:bodyPr wrap="square" lIns="0" tIns="0" rIns="0" bIns="0" rtlCol="0">
            <a:spAutoFit/>
          </a:bodyPr>
          <a:lstStyle/>
          <a:p>
            <a:pPr algn="ctr"/>
            <a:r>
              <a:rPr lang="fr-FR" b="1" dirty="0"/>
              <a:t>6</a:t>
            </a:r>
          </a:p>
        </p:txBody>
      </p:sp>
      <p:sp>
        <p:nvSpPr>
          <p:cNvPr id="97" name="ZoneTexte 96">
            <a:extLst>
              <a:ext uri="{FF2B5EF4-FFF2-40B4-BE49-F238E27FC236}">
                <a16:creationId xmlns:a16="http://schemas.microsoft.com/office/drawing/2014/main" id="{1608112D-8C42-4E5A-8796-D5353333C70A}"/>
              </a:ext>
            </a:extLst>
          </p:cNvPr>
          <p:cNvSpPr txBox="1"/>
          <p:nvPr/>
        </p:nvSpPr>
        <p:spPr>
          <a:xfrm>
            <a:off x="1383217" y="5786421"/>
            <a:ext cx="321917" cy="220257"/>
          </a:xfrm>
          <a:prstGeom prst="rect">
            <a:avLst/>
          </a:prstGeom>
          <a:noFill/>
        </p:spPr>
        <p:txBody>
          <a:bodyPr wrap="square" lIns="0" tIns="0" rIns="0" bIns="0" rtlCol="0">
            <a:spAutoFit/>
          </a:bodyPr>
          <a:lstStyle/>
          <a:p>
            <a:pPr algn="ctr"/>
            <a:r>
              <a:rPr lang="fr-FR" b="1" dirty="0"/>
              <a:t>5</a:t>
            </a:r>
          </a:p>
        </p:txBody>
      </p:sp>
      <p:sp>
        <p:nvSpPr>
          <p:cNvPr id="98" name="ZoneTexte 97">
            <a:extLst>
              <a:ext uri="{FF2B5EF4-FFF2-40B4-BE49-F238E27FC236}">
                <a16:creationId xmlns:a16="http://schemas.microsoft.com/office/drawing/2014/main" id="{3479E62B-7034-4060-A4D4-EDDB5D614222}"/>
              </a:ext>
            </a:extLst>
          </p:cNvPr>
          <p:cNvSpPr txBox="1"/>
          <p:nvPr/>
        </p:nvSpPr>
        <p:spPr>
          <a:xfrm>
            <a:off x="1383217" y="5493699"/>
            <a:ext cx="321917" cy="220257"/>
          </a:xfrm>
          <a:prstGeom prst="rect">
            <a:avLst/>
          </a:prstGeom>
          <a:noFill/>
        </p:spPr>
        <p:txBody>
          <a:bodyPr wrap="square" lIns="0" tIns="0" rIns="0" bIns="0" rtlCol="0">
            <a:spAutoFit/>
          </a:bodyPr>
          <a:lstStyle/>
          <a:p>
            <a:pPr algn="ctr"/>
            <a:r>
              <a:rPr lang="fr-FR" b="1" dirty="0"/>
              <a:t>10</a:t>
            </a:r>
          </a:p>
        </p:txBody>
      </p:sp>
      <p:sp>
        <p:nvSpPr>
          <p:cNvPr id="99" name="ZoneTexte 98">
            <a:extLst>
              <a:ext uri="{FF2B5EF4-FFF2-40B4-BE49-F238E27FC236}">
                <a16:creationId xmlns:a16="http://schemas.microsoft.com/office/drawing/2014/main" id="{1D691B4D-CAA0-4EA8-9C29-F9D68FEB81C0}"/>
              </a:ext>
            </a:extLst>
          </p:cNvPr>
          <p:cNvSpPr txBox="1"/>
          <p:nvPr/>
        </p:nvSpPr>
        <p:spPr>
          <a:xfrm>
            <a:off x="1383217" y="5172919"/>
            <a:ext cx="321917" cy="220257"/>
          </a:xfrm>
          <a:prstGeom prst="rect">
            <a:avLst/>
          </a:prstGeom>
          <a:noFill/>
        </p:spPr>
        <p:txBody>
          <a:bodyPr wrap="square" lIns="0" tIns="0" rIns="0" bIns="0" rtlCol="0">
            <a:spAutoFit/>
          </a:bodyPr>
          <a:lstStyle/>
          <a:p>
            <a:pPr algn="ctr"/>
            <a:r>
              <a:rPr lang="fr-FR" b="1" dirty="0"/>
              <a:t>15</a:t>
            </a:r>
          </a:p>
        </p:txBody>
      </p:sp>
      <p:sp>
        <p:nvSpPr>
          <p:cNvPr id="100" name="ZoneTexte 99">
            <a:extLst>
              <a:ext uri="{FF2B5EF4-FFF2-40B4-BE49-F238E27FC236}">
                <a16:creationId xmlns:a16="http://schemas.microsoft.com/office/drawing/2014/main" id="{20B0A409-5BC0-45DC-9BC1-3F33C4B4AE2D}"/>
              </a:ext>
            </a:extLst>
          </p:cNvPr>
          <p:cNvSpPr txBox="1"/>
          <p:nvPr/>
        </p:nvSpPr>
        <p:spPr>
          <a:xfrm>
            <a:off x="1383217" y="4880197"/>
            <a:ext cx="321917" cy="220257"/>
          </a:xfrm>
          <a:prstGeom prst="rect">
            <a:avLst/>
          </a:prstGeom>
          <a:noFill/>
        </p:spPr>
        <p:txBody>
          <a:bodyPr wrap="square" lIns="0" tIns="0" rIns="0" bIns="0" rtlCol="0">
            <a:spAutoFit/>
          </a:bodyPr>
          <a:lstStyle/>
          <a:p>
            <a:pPr algn="ctr"/>
            <a:r>
              <a:rPr lang="fr-FR" b="1" dirty="0"/>
              <a:t>20</a:t>
            </a:r>
          </a:p>
        </p:txBody>
      </p:sp>
      <p:sp>
        <p:nvSpPr>
          <p:cNvPr id="101" name="ZoneTexte 100">
            <a:extLst>
              <a:ext uri="{FF2B5EF4-FFF2-40B4-BE49-F238E27FC236}">
                <a16:creationId xmlns:a16="http://schemas.microsoft.com/office/drawing/2014/main" id="{5BB5D92B-B7D8-4327-994D-1D25877F5346}"/>
              </a:ext>
            </a:extLst>
          </p:cNvPr>
          <p:cNvSpPr txBox="1"/>
          <p:nvPr/>
        </p:nvSpPr>
        <p:spPr>
          <a:xfrm>
            <a:off x="1383217" y="4623708"/>
            <a:ext cx="321917" cy="220257"/>
          </a:xfrm>
          <a:prstGeom prst="rect">
            <a:avLst/>
          </a:prstGeom>
          <a:noFill/>
        </p:spPr>
        <p:txBody>
          <a:bodyPr wrap="square" lIns="0" tIns="0" rIns="0" bIns="0" rtlCol="0">
            <a:spAutoFit/>
          </a:bodyPr>
          <a:lstStyle/>
          <a:p>
            <a:pPr algn="ctr"/>
            <a:r>
              <a:rPr lang="fr-FR" b="1" dirty="0"/>
              <a:t>25</a:t>
            </a:r>
          </a:p>
        </p:txBody>
      </p:sp>
      <p:sp>
        <p:nvSpPr>
          <p:cNvPr id="102" name="ZoneTexte 101">
            <a:extLst>
              <a:ext uri="{FF2B5EF4-FFF2-40B4-BE49-F238E27FC236}">
                <a16:creationId xmlns:a16="http://schemas.microsoft.com/office/drawing/2014/main" id="{E3B55D0D-9C0C-4AE1-A274-9CB1160F823C}"/>
              </a:ext>
            </a:extLst>
          </p:cNvPr>
          <p:cNvSpPr txBox="1"/>
          <p:nvPr/>
        </p:nvSpPr>
        <p:spPr>
          <a:xfrm>
            <a:off x="1383217" y="4334650"/>
            <a:ext cx="321917" cy="276999"/>
          </a:xfrm>
          <a:prstGeom prst="rect">
            <a:avLst/>
          </a:prstGeom>
          <a:noFill/>
        </p:spPr>
        <p:txBody>
          <a:bodyPr wrap="square" lIns="0" tIns="0" rIns="0" bIns="0" rtlCol="0">
            <a:spAutoFit/>
          </a:bodyPr>
          <a:lstStyle/>
          <a:p>
            <a:pPr algn="ctr"/>
            <a:r>
              <a:rPr lang="fr-FR" b="1" dirty="0">
                <a:solidFill>
                  <a:srgbClr val="7030A0"/>
                </a:solidFill>
              </a:rPr>
              <a:t>30</a:t>
            </a:r>
          </a:p>
        </p:txBody>
      </p:sp>
      <p:sp>
        <p:nvSpPr>
          <p:cNvPr id="103" name="ZoneTexte 102">
            <a:extLst>
              <a:ext uri="{FF2B5EF4-FFF2-40B4-BE49-F238E27FC236}">
                <a16:creationId xmlns:a16="http://schemas.microsoft.com/office/drawing/2014/main" id="{9D7C8E79-2A20-48D5-A918-DF34EFE71643}"/>
              </a:ext>
            </a:extLst>
          </p:cNvPr>
          <p:cNvSpPr txBox="1"/>
          <p:nvPr/>
        </p:nvSpPr>
        <p:spPr>
          <a:xfrm>
            <a:off x="1383217" y="4050060"/>
            <a:ext cx="321917" cy="220257"/>
          </a:xfrm>
          <a:prstGeom prst="rect">
            <a:avLst/>
          </a:prstGeom>
          <a:noFill/>
        </p:spPr>
        <p:txBody>
          <a:bodyPr wrap="square" lIns="0" tIns="0" rIns="0" bIns="0" rtlCol="0">
            <a:spAutoFit/>
          </a:bodyPr>
          <a:lstStyle/>
          <a:p>
            <a:pPr algn="ctr"/>
            <a:r>
              <a:rPr lang="fr-FR" b="1" dirty="0"/>
              <a:t>35</a:t>
            </a:r>
          </a:p>
        </p:txBody>
      </p:sp>
      <p:sp>
        <p:nvSpPr>
          <p:cNvPr id="104" name="ZoneTexte 103">
            <a:extLst>
              <a:ext uri="{FF2B5EF4-FFF2-40B4-BE49-F238E27FC236}">
                <a16:creationId xmlns:a16="http://schemas.microsoft.com/office/drawing/2014/main" id="{0FD6FA36-E7FE-4456-A915-078A0D4500EB}"/>
              </a:ext>
            </a:extLst>
          </p:cNvPr>
          <p:cNvSpPr txBox="1"/>
          <p:nvPr/>
        </p:nvSpPr>
        <p:spPr>
          <a:xfrm>
            <a:off x="1388023" y="3772139"/>
            <a:ext cx="321917" cy="220257"/>
          </a:xfrm>
          <a:prstGeom prst="rect">
            <a:avLst/>
          </a:prstGeom>
          <a:noFill/>
        </p:spPr>
        <p:txBody>
          <a:bodyPr wrap="square" lIns="0" tIns="0" rIns="0" bIns="0" rtlCol="0">
            <a:spAutoFit/>
          </a:bodyPr>
          <a:lstStyle/>
          <a:p>
            <a:pPr algn="ctr"/>
            <a:r>
              <a:rPr lang="fr-FR" b="1" dirty="0"/>
              <a:t>40</a:t>
            </a:r>
          </a:p>
        </p:txBody>
      </p:sp>
      <p:sp>
        <p:nvSpPr>
          <p:cNvPr id="105" name="ZoneTexte 104">
            <a:extLst>
              <a:ext uri="{FF2B5EF4-FFF2-40B4-BE49-F238E27FC236}">
                <a16:creationId xmlns:a16="http://schemas.microsoft.com/office/drawing/2014/main" id="{87590978-056A-4B93-93AF-51F510A7F0C7}"/>
              </a:ext>
            </a:extLst>
          </p:cNvPr>
          <p:cNvSpPr txBox="1"/>
          <p:nvPr/>
        </p:nvSpPr>
        <p:spPr>
          <a:xfrm>
            <a:off x="1383217" y="3457626"/>
            <a:ext cx="321917" cy="220257"/>
          </a:xfrm>
          <a:prstGeom prst="rect">
            <a:avLst/>
          </a:prstGeom>
          <a:noFill/>
        </p:spPr>
        <p:txBody>
          <a:bodyPr wrap="square" lIns="0" tIns="0" rIns="0" bIns="0" rtlCol="0">
            <a:spAutoFit/>
          </a:bodyPr>
          <a:lstStyle/>
          <a:p>
            <a:pPr algn="ctr"/>
            <a:r>
              <a:rPr lang="fr-FR" b="1" dirty="0"/>
              <a:t>45</a:t>
            </a:r>
          </a:p>
        </p:txBody>
      </p:sp>
      <p:sp>
        <p:nvSpPr>
          <p:cNvPr id="106" name="ZoneTexte 105">
            <a:extLst>
              <a:ext uri="{FF2B5EF4-FFF2-40B4-BE49-F238E27FC236}">
                <a16:creationId xmlns:a16="http://schemas.microsoft.com/office/drawing/2014/main" id="{3AD69CCC-7F74-432B-A406-8B24DF462860}"/>
              </a:ext>
            </a:extLst>
          </p:cNvPr>
          <p:cNvSpPr txBox="1"/>
          <p:nvPr/>
        </p:nvSpPr>
        <p:spPr>
          <a:xfrm>
            <a:off x="1383217" y="3187574"/>
            <a:ext cx="321917" cy="220257"/>
          </a:xfrm>
          <a:prstGeom prst="rect">
            <a:avLst/>
          </a:prstGeom>
          <a:noFill/>
        </p:spPr>
        <p:txBody>
          <a:bodyPr wrap="square" lIns="0" tIns="0" rIns="0" bIns="0" rtlCol="0">
            <a:spAutoFit/>
          </a:bodyPr>
          <a:lstStyle/>
          <a:p>
            <a:pPr algn="ctr"/>
            <a:r>
              <a:rPr lang="fr-FR" b="1" dirty="0"/>
              <a:t>50</a:t>
            </a:r>
          </a:p>
        </p:txBody>
      </p:sp>
      <p:sp>
        <p:nvSpPr>
          <p:cNvPr id="107" name="ZoneTexte 106">
            <a:extLst>
              <a:ext uri="{FF2B5EF4-FFF2-40B4-BE49-F238E27FC236}">
                <a16:creationId xmlns:a16="http://schemas.microsoft.com/office/drawing/2014/main" id="{3200EAEF-1EFC-4226-B75F-BA6013555803}"/>
              </a:ext>
            </a:extLst>
          </p:cNvPr>
          <p:cNvSpPr txBox="1"/>
          <p:nvPr/>
        </p:nvSpPr>
        <p:spPr>
          <a:xfrm>
            <a:off x="1690152" y="1628798"/>
            <a:ext cx="328255" cy="220257"/>
          </a:xfrm>
          <a:prstGeom prst="rect">
            <a:avLst/>
          </a:prstGeom>
          <a:noFill/>
        </p:spPr>
        <p:txBody>
          <a:bodyPr wrap="none" lIns="0" tIns="0" rIns="0" bIns="0" rtlCol="0">
            <a:spAutoFit/>
          </a:bodyPr>
          <a:lstStyle/>
          <a:p>
            <a:r>
              <a:rPr lang="fr-FR" b="1" dirty="0"/>
              <a:t>Prix</a:t>
            </a:r>
          </a:p>
        </p:txBody>
      </p:sp>
      <p:sp>
        <p:nvSpPr>
          <p:cNvPr id="108" name="ZoneTexte 107">
            <a:extLst>
              <a:ext uri="{FF2B5EF4-FFF2-40B4-BE49-F238E27FC236}">
                <a16:creationId xmlns:a16="http://schemas.microsoft.com/office/drawing/2014/main" id="{0C566ADE-4271-487A-A819-A88655542EA5}"/>
              </a:ext>
            </a:extLst>
          </p:cNvPr>
          <p:cNvSpPr txBox="1"/>
          <p:nvPr/>
        </p:nvSpPr>
        <p:spPr>
          <a:xfrm>
            <a:off x="8012013" y="6023182"/>
            <a:ext cx="910227" cy="440513"/>
          </a:xfrm>
          <a:prstGeom prst="rect">
            <a:avLst/>
          </a:prstGeom>
          <a:noFill/>
        </p:spPr>
        <p:txBody>
          <a:bodyPr wrap="none" lIns="0" tIns="0" rIns="0" bIns="0" rtlCol="0">
            <a:spAutoFit/>
          </a:bodyPr>
          <a:lstStyle/>
          <a:p>
            <a:pPr algn="ctr"/>
            <a:r>
              <a:rPr lang="fr-FR" b="1" dirty="0"/>
              <a:t>Quantité</a:t>
            </a:r>
          </a:p>
          <a:p>
            <a:pPr algn="ctr"/>
            <a:r>
              <a:rPr lang="fr-FR" b="1" dirty="0"/>
              <a:t>demandée</a:t>
            </a:r>
          </a:p>
        </p:txBody>
      </p:sp>
      <p:sp>
        <p:nvSpPr>
          <p:cNvPr id="111" name="ZoneTexte 110">
            <a:extLst>
              <a:ext uri="{FF2B5EF4-FFF2-40B4-BE49-F238E27FC236}">
                <a16:creationId xmlns:a16="http://schemas.microsoft.com/office/drawing/2014/main" id="{2A7F01AC-DFE3-4CE0-B59E-A56E4EF764D8}"/>
              </a:ext>
            </a:extLst>
          </p:cNvPr>
          <p:cNvSpPr txBox="1"/>
          <p:nvPr/>
        </p:nvSpPr>
        <p:spPr>
          <a:xfrm>
            <a:off x="1382400" y="2908845"/>
            <a:ext cx="321917" cy="220257"/>
          </a:xfrm>
          <a:prstGeom prst="rect">
            <a:avLst/>
          </a:prstGeom>
          <a:noFill/>
        </p:spPr>
        <p:txBody>
          <a:bodyPr wrap="square" lIns="0" tIns="0" rIns="0" bIns="0" rtlCol="0">
            <a:spAutoFit/>
          </a:bodyPr>
          <a:lstStyle/>
          <a:p>
            <a:pPr algn="ctr"/>
            <a:r>
              <a:rPr lang="fr-FR" b="1" dirty="0"/>
              <a:t>55</a:t>
            </a:r>
          </a:p>
        </p:txBody>
      </p:sp>
      <p:cxnSp>
        <p:nvCxnSpPr>
          <p:cNvPr id="112" name="Connecteur droit 111">
            <a:extLst>
              <a:ext uri="{FF2B5EF4-FFF2-40B4-BE49-F238E27FC236}">
                <a16:creationId xmlns:a16="http://schemas.microsoft.com/office/drawing/2014/main" id="{97C45A5C-9F7E-4A79-96F3-8E9980ADA52B}"/>
              </a:ext>
            </a:extLst>
          </p:cNvPr>
          <p:cNvCxnSpPr>
            <a:cxnSpLocks/>
          </p:cNvCxnSpPr>
          <p:nvPr/>
        </p:nvCxnSpPr>
        <p:spPr>
          <a:xfrm>
            <a:off x="1682600" y="3031448"/>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13" name="Connecteur droit 112">
            <a:extLst>
              <a:ext uri="{FF2B5EF4-FFF2-40B4-BE49-F238E27FC236}">
                <a16:creationId xmlns:a16="http://schemas.microsoft.com/office/drawing/2014/main" id="{3757D56A-6071-408A-ADB8-905083EEB784}"/>
              </a:ext>
            </a:extLst>
          </p:cNvPr>
          <p:cNvCxnSpPr>
            <a:cxnSpLocks/>
          </p:cNvCxnSpPr>
          <p:nvPr/>
        </p:nvCxnSpPr>
        <p:spPr>
          <a:xfrm>
            <a:off x="1682600" y="2745193"/>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14" name="ZoneTexte 113">
            <a:extLst>
              <a:ext uri="{FF2B5EF4-FFF2-40B4-BE49-F238E27FC236}">
                <a16:creationId xmlns:a16="http://schemas.microsoft.com/office/drawing/2014/main" id="{BBE45EEE-0409-4D5C-8827-C8CD8D295CEF}"/>
              </a:ext>
            </a:extLst>
          </p:cNvPr>
          <p:cNvSpPr txBox="1"/>
          <p:nvPr/>
        </p:nvSpPr>
        <p:spPr>
          <a:xfrm>
            <a:off x="1383217" y="2614568"/>
            <a:ext cx="321917" cy="220257"/>
          </a:xfrm>
          <a:prstGeom prst="rect">
            <a:avLst/>
          </a:prstGeom>
          <a:noFill/>
        </p:spPr>
        <p:txBody>
          <a:bodyPr wrap="square" lIns="0" tIns="0" rIns="0" bIns="0" rtlCol="0">
            <a:spAutoFit/>
          </a:bodyPr>
          <a:lstStyle/>
          <a:p>
            <a:pPr algn="ctr"/>
            <a:r>
              <a:rPr lang="fr-FR" b="1" dirty="0"/>
              <a:t>60</a:t>
            </a:r>
          </a:p>
        </p:txBody>
      </p:sp>
      <p:cxnSp>
        <p:nvCxnSpPr>
          <p:cNvPr id="115" name="Connecteur droit 114">
            <a:extLst>
              <a:ext uri="{FF2B5EF4-FFF2-40B4-BE49-F238E27FC236}">
                <a16:creationId xmlns:a16="http://schemas.microsoft.com/office/drawing/2014/main" id="{D33253B3-2BA1-44F2-9800-B86AEEDC6302}"/>
              </a:ext>
            </a:extLst>
          </p:cNvPr>
          <p:cNvCxnSpPr>
            <a:cxnSpLocks/>
          </p:cNvCxnSpPr>
          <p:nvPr/>
        </p:nvCxnSpPr>
        <p:spPr>
          <a:xfrm>
            <a:off x="1854280" y="2359539"/>
            <a:ext cx="5393753" cy="3893067"/>
          </a:xfrm>
          <a:prstGeom prst="line">
            <a:avLst/>
          </a:prstGeom>
          <a:ln w="41275">
            <a:solidFill>
              <a:srgbClr val="FF0000"/>
            </a:solidFill>
            <a:tailEnd type="none"/>
          </a:ln>
        </p:spPr>
        <p:style>
          <a:lnRef idx="1">
            <a:schemeClr val="dk1"/>
          </a:lnRef>
          <a:fillRef idx="0">
            <a:schemeClr val="dk1"/>
          </a:fillRef>
          <a:effectRef idx="0">
            <a:schemeClr val="dk1"/>
          </a:effectRef>
          <a:fontRef idx="minor">
            <a:schemeClr val="tx1"/>
          </a:fontRef>
        </p:style>
      </p:cxnSp>
      <p:cxnSp>
        <p:nvCxnSpPr>
          <p:cNvPr id="116" name="Connecteur droit 115">
            <a:extLst>
              <a:ext uri="{FF2B5EF4-FFF2-40B4-BE49-F238E27FC236}">
                <a16:creationId xmlns:a16="http://schemas.microsoft.com/office/drawing/2014/main" id="{B3420D7D-8F3B-47E8-9028-DCD7732B783E}"/>
              </a:ext>
            </a:extLst>
          </p:cNvPr>
          <p:cNvCxnSpPr>
            <a:cxnSpLocks/>
          </p:cNvCxnSpPr>
          <p:nvPr/>
        </p:nvCxnSpPr>
        <p:spPr>
          <a:xfrm>
            <a:off x="1682600" y="2467561"/>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17" name="Connecteur droit 116">
            <a:extLst>
              <a:ext uri="{FF2B5EF4-FFF2-40B4-BE49-F238E27FC236}">
                <a16:creationId xmlns:a16="http://schemas.microsoft.com/office/drawing/2014/main" id="{6227D066-4512-48AD-838E-5C9C66B70210}"/>
              </a:ext>
            </a:extLst>
          </p:cNvPr>
          <p:cNvCxnSpPr>
            <a:cxnSpLocks/>
          </p:cNvCxnSpPr>
          <p:nvPr/>
        </p:nvCxnSpPr>
        <p:spPr>
          <a:xfrm>
            <a:off x="1682600" y="2180861"/>
            <a:ext cx="160959"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18" name="ZoneTexte 117">
            <a:extLst>
              <a:ext uri="{FF2B5EF4-FFF2-40B4-BE49-F238E27FC236}">
                <a16:creationId xmlns:a16="http://schemas.microsoft.com/office/drawing/2014/main" id="{4A75C761-B650-4B8C-9839-FB71753F5A0D}"/>
              </a:ext>
            </a:extLst>
          </p:cNvPr>
          <p:cNvSpPr txBox="1"/>
          <p:nvPr/>
        </p:nvSpPr>
        <p:spPr>
          <a:xfrm>
            <a:off x="1383217" y="2359539"/>
            <a:ext cx="321917" cy="220257"/>
          </a:xfrm>
          <a:prstGeom prst="rect">
            <a:avLst/>
          </a:prstGeom>
          <a:noFill/>
        </p:spPr>
        <p:txBody>
          <a:bodyPr wrap="square" lIns="0" tIns="0" rIns="0" bIns="0" rtlCol="0">
            <a:spAutoFit/>
          </a:bodyPr>
          <a:lstStyle/>
          <a:p>
            <a:pPr algn="ctr"/>
            <a:r>
              <a:rPr lang="fr-FR" b="1" dirty="0"/>
              <a:t>65</a:t>
            </a:r>
          </a:p>
        </p:txBody>
      </p:sp>
      <p:sp>
        <p:nvSpPr>
          <p:cNvPr id="119" name="ZoneTexte 118">
            <a:extLst>
              <a:ext uri="{FF2B5EF4-FFF2-40B4-BE49-F238E27FC236}">
                <a16:creationId xmlns:a16="http://schemas.microsoft.com/office/drawing/2014/main" id="{6143492D-675C-4AF5-BFDA-EA1848D490B6}"/>
              </a:ext>
            </a:extLst>
          </p:cNvPr>
          <p:cNvSpPr txBox="1"/>
          <p:nvPr/>
        </p:nvSpPr>
        <p:spPr>
          <a:xfrm>
            <a:off x="1383217" y="2066644"/>
            <a:ext cx="321917" cy="220257"/>
          </a:xfrm>
          <a:prstGeom prst="rect">
            <a:avLst/>
          </a:prstGeom>
          <a:noFill/>
        </p:spPr>
        <p:txBody>
          <a:bodyPr wrap="square" lIns="0" tIns="0" rIns="0" bIns="0" rtlCol="0">
            <a:spAutoFit/>
          </a:bodyPr>
          <a:lstStyle/>
          <a:p>
            <a:pPr algn="ctr"/>
            <a:r>
              <a:rPr lang="fr-FR" b="1" dirty="0"/>
              <a:t>70</a:t>
            </a:r>
          </a:p>
        </p:txBody>
      </p:sp>
      <p:cxnSp>
        <p:nvCxnSpPr>
          <p:cNvPr id="120" name="Connecteur droit 119">
            <a:extLst>
              <a:ext uri="{FF2B5EF4-FFF2-40B4-BE49-F238E27FC236}">
                <a16:creationId xmlns:a16="http://schemas.microsoft.com/office/drawing/2014/main" id="{FBD127A9-AB09-4EAF-B03C-4F86D7303619}"/>
              </a:ext>
            </a:extLst>
          </p:cNvPr>
          <p:cNvCxnSpPr>
            <a:cxnSpLocks/>
          </p:cNvCxnSpPr>
          <p:nvPr/>
        </p:nvCxnSpPr>
        <p:spPr>
          <a:xfrm>
            <a:off x="1854280" y="4462723"/>
            <a:ext cx="2929446" cy="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cxnSp>
        <p:nvCxnSpPr>
          <p:cNvPr id="121" name="Connecteur droit 120">
            <a:extLst>
              <a:ext uri="{FF2B5EF4-FFF2-40B4-BE49-F238E27FC236}">
                <a16:creationId xmlns:a16="http://schemas.microsoft.com/office/drawing/2014/main" id="{505AB80A-F528-41A9-A4B8-BCB5265AB419}"/>
              </a:ext>
            </a:extLst>
          </p:cNvPr>
          <p:cNvCxnSpPr>
            <a:cxnSpLocks/>
          </p:cNvCxnSpPr>
          <p:nvPr/>
        </p:nvCxnSpPr>
        <p:spPr>
          <a:xfrm>
            <a:off x="4757944" y="4462723"/>
            <a:ext cx="9649" cy="1789882"/>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122" name="ZoneTexte 121">
            <a:extLst>
              <a:ext uri="{FF2B5EF4-FFF2-40B4-BE49-F238E27FC236}">
                <a16:creationId xmlns:a16="http://schemas.microsoft.com/office/drawing/2014/main" id="{F172EBB3-157C-4BC2-80BA-25FB74816AF2}"/>
              </a:ext>
            </a:extLst>
          </p:cNvPr>
          <p:cNvSpPr txBox="1"/>
          <p:nvPr/>
        </p:nvSpPr>
        <p:spPr>
          <a:xfrm>
            <a:off x="1009723" y="4319998"/>
            <a:ext cx="321917" cy="276999"/>
          </a:xfrm>
          <a:prstGeom prst="rect">
            <a:avLst/>
          </a:prstGeom>
          <a:noFill/>
        </p:spPr>
        <p:txBody>
          <a:bodyPr wrap="square" lIns="0" tIns="0" rIns="0" bIns="0" rtlCol="0">
            <a:spAutoFit/>
          </a:bodyPr>
          <a:lstStyle/>
          <a:p>
            <a:pPr algn="ctr"/>
            <a:r>
              <a:rPr lang="fr-FR" b="1" dirty="0" err="1">
                <a:solidFill>
                  <a:srgbClr val="7030A0"/>
                </a:solidFill>
              </a:rPr>
              <a:t>P</a:t>
            </a:r>
            <a:r>
              <a:rPr lang="fr-FR" b="1" baseline="30000" dirty="0" err="1">
                <a:solidFill>
                  <a:srgbClr val="7030A0"/>
                </a:solidFill>
              </a:rPr>
              <a:t>e</a:t>
            </a:r>
            <a:endParaRPr lang="fr-FR" b="1" baseline="30000" dirty="0">
              <a:solidFill>
                <a:srgbClr val="7030A0"/>
              </a:solidFill>
            </a:endParaRPr>
          </a:p>
        </p:txBody>
      </p:sp>
      <p:sp>
        <p:nvSpPr>
          <p:cNvPr id="4" name="Triangle isocèle 3">
            <a:extLst>
              <a:ext uri="{FF2B5EF4-FFF2-40B4-BE49-F238E27FC236}">
                <a16:creationId xmlns:a16="http://schemas.microsoft.com/office/drawing/2014/main" id="{D05C0C78-2733-4051-ACB7-BC18F3AB5C2E}"/>
              </a:ext>
            </a:extLst>
          </p:cNvPr>
          <p:cNvSpPr/>
          <p:nvPr/>
        </p:nvSpPr>
        <p:spPr>
          <a:xfrm>
            <a:off x="1875600" y="2383200"/>
            <a:ext cx="2856979" cy="2059200"/>
          </a:xfrm>
          <a:prstGeom prst="triangle">
            <a:avLst>
              <a:gd name="adj" fmla="val 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a:p>
        </p:txBody>
      </p:sp>
      <p:sp>
        <p:nvSpPr>
          <p:cNvPr id="123" name="ZoneTexte 122">
            <a:extLst>
              <a:ext uri="{FF2B5EF4-FFF2-40B4-BE49-F238E27FC236}">
                <a16:creationId xmlns:a16="http://schemas.microsoft.com/office/drawing/2014/main" id="{BECAFC05-00D4-4FB7-9B6B-701E1273D86E}"/>
              </a:ext>
            </a:extLst>
          </p:cNvPr>
          <p:cNvSpPr txBox="1">
            <a:spLocks noChangeArrowheads="1"/>
          </p:cNvSpPr>
          <p:nvPr/>
        </p:nvSpPr>
        <p:spPr bwMode="auto">
          <a:xfrm>
            <a:off x="3210306" y="2262649"/>
            <a:ext cx="3957747" cy="10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accent6">
                    <a:lumMod val="75000"/>
                  </a:schemeClr>
                </a:solidFill>
              </a:rPr>
              <a:t>On représente graphiquement le surplus total du consommateur par la surface délimitée par la courbe de demande au-dessus du prix du marché.</a:t>
            </a:r>
          </a:p>
        </p:txBody>
      </p:sp>
      <p:cxnSp>
        <p:nvCxnSpPr>
          <p:cNvPr id="3" name="Connecteur droit avec flèche 2"/>
          <p:cNvCxnSpPr>
            <a:cxnSpLocks/>
          </p:cNvCxnSpPr>
          <p:nvPr/>
        </p:nvCxnSpPr>
        <p:spPr>
          <a:xfrm>
            <a:off x="2415600" y="2834825"/>
            <a:ext cx="0" cy="1623673"/>
          </a:xfrm>
          <a:prstGeom prst="straightConnector1">
            <a:avLst/>
          </a:prstGeom>
          <a:ln w="19050">
            <a:solidFill>
              <a:schemeClr val="accent6">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0" name="Connecteur droit avec flèche 59"/>
          <p:cNvCxnSpPr>
            <a:cxnSpLocks/>
          </p:cNvCxnSpPr>
          <p:nvPr/>
        </p:nvCxnSpPr>
        <p:spPr>
          <a:xfrm flipH="1">
            <a:off x="3408096" y="3457626"/>
            <a:ext cx="1" cy="1000872"/>
          </a:xfrm>
          <a:prstGeom prst="straightConnector1">
            <a:avLst/>
          </a:prstGeom>
          <a:ln w="19050">
            <a:solidFill>
              <a:schemeClr val="accent6">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4" name="Connecteur droit avec flèche 123"/>
          <p:cNvCxnSpPr/>
          <p:nvPr/>
        </p:nvCxnSpPr>
        <p:spPr>
          <a:xfrm>
            <a:off x="4348800" y="4176000"/>
            <a:ext cx="0" cy="288000"/>
          </a:xfrm>
          <a:prstGeom prst="straightConnector1">
            <a:avLst/>
          </a:prstGeom>
          <a:ln w="19050">
            <a:solidFill>
              <a:schemeClr val="accent6">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2195736" y="3528741"/>
            <a:ext cx="230904" cy="188291"/>
          </a:xfrm>
          <a:prstGeom prst="rect">
            <a:avLst/>
          </a:prstGeom>
          <a:noFill/>
          <a:ln>
            <a:noFill/>
          </a:ln>
        </p:spPr>
        <p:txBody>
          <a:bodyPr wrap="square" lIns="0" tIns="0" rIns="0" bIns="0" rtlCol="0">
            <a:spAutoFit/>
          </a:bodyPr>
          <a:lstStyle/>
          <a:p>
            <a:r>
              <a:rPr lang="fr-FR" sz="1200" b="1" dirty="0">
                <a:solidFill>
                  <a:schemeClr val="accent6">
                    <a:lumMod val="75000"/>
                  </a:schemeClr>
                </a:solidFill>
              </a:rPr>
              <a:t>29</a:t>
            </a:r>
          </a:p>
        </p:txBody>
      </p:sp>
      <p:sp>
        <p:nvSpPr>
          <p:cNvPr id="125" name="ZoneTexte 124"/>
          <p:cNvSpPr txBox="1"/>
          <p:nvPr/>
        </p:nvSpPr>
        <p:spPr>
          <a:xfrm>
            <a:off x="3172859" y="3853896"/>
            <a:ext cx="247013" cy="184666"/>
          </a:xfrm>
          <a:prstGeom prst="rect">
            <a:avLst/>
          </a:prstGeom>
          <a:noFill/>
          <a:ln>
            <a:noFill/>
          </a:ln>
        </p:spPr>
        <p:txBody>
          <a:bodyPr wrap="square" lIns="0" tIns="0" rIns="0" bIns="0" rtlCol="0">
            <a:spAutoFit/>
          </a:bodyPr>
          <a:lstStyle/>
          <a:p>
            <a:r>
              <a:rPr lang="fr-FR" sz="1200" b="1" dirty="0">
                <a:solidFill>
                  <a:schemeClr val="accent6">
                    <a:lumMod val="75000"/>
                  </a:schemeClr>
                </a:solidFill>
              </a:rPr>
              <a:t>15</a:t>
            </a:r>
          </a:p>
        </p:txBody>
      </p:sp>
      <p:sp>
        <p:nvSpPr>
          <p:cNvPr id="126" name="ZoneTexte 125"/>
          <p:cNvSpPr txBox="1"/>
          <p:nvPr/>
        </p:nvSpPr>
        <p:spPr>
          <a:xfrm>
            <a:off x="4188335" y="4212000"/>
            <a:ext cx="95633" cy="184666"/>
          </a:xfrm>
          <a:prstGeom prst="rect">
            <a:avLst/>
          </a:prstGeom>
          <a:noFill/>
          <a:ln>
            <a:noFill/>
          </a:ln>
        </p:spPr>
        <p:txBody>
          <a:bodyPr wrap="square" lIns="0" tIns="0" rIns="0" bIns="0" rtlCol="0">
            <a:spAutoFit/>
          </a:bodyPr>
          <a:lstStyle/>
          <a:p>
            <a:r>
              <a:rPr lang="fr-FR" sz="1200" b="1" dirty="0">
                <a:solidFill>
                  <a:schemeClr val="accent6">
                    <a:lumMod val="75000"/>
                  </a:schemeClr>
                </a:solidFill>
              </a:rPr>
              <a:t>5</a:t>
            </a:r>
          </a:p>
        </p:txBody>
      </p:sp>
      <p:sp>
        <p:nvSpPr>
          <p:cNvPr id="63" name="ZoneTexte 62">
            <a:extLst>
              <a:ext uri="{FF2B5EF4-FFF2-40B4-BE49-F238E27FC236}">
                <a16:creationId xmlns:a16="http://schemas.microsoft.com/office/drawing/2014/main" id="{C637B0DA-457A-4291-B694-4A79D98B31BF}"/>
              </a:ext>
            </a:extLst>
          </p:cNvPr>
          <p:cNvSpPr txBox="1">
            <a:spLocks noChangeArrowheads="1"/>
          </p:cNvSpPr>
          <p:nvPr/>
        </p:nvSpPr>
        <p:spPr bwMode="auto">
          <a:xfrm>
            <a:off x="2320213" y="1701017"/>
            <a:ext cx="4435790" cy="81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accent6">
                    <a:lumMod val="75000"/>
                  </a:schemeClr>
                </a:solidFill>
              </a:rPr>
              <a:t>Sophie réalise un gain puisqu’elle achète un manuel d’occasion 30 euros alors qu’elle était disposée à le payer 59 euros. Elle a donc gagné 29 euros.</a:t>
            </a:r>
          </a:p>
        </p:txBody>
      </p:sp>
      <p:sp>
        <p:nvSpPr>
          <p:cNvPr id="64" name="ZoneTexte 63">
            <a:extLst>
              <a:ext uri="{FF2B5EF4-FFF2-40B4-BE49-F238E27FC236}">
                <a16:creationId xmlns:a16="http://schemas.microsoft.com/office/drawing/2014/main" id="{55F4330C-7021-40FB-8905-75F54EC5F199}"/>
              </a:ext>
            </a:extLst>
          </p:cNvPr>
          <p:cNvSpPr txBox="1">
            <a:spLocks noChangeArrowheads="1"/>
          </p:cNvSpPr>
          <p:nvPr/>
        </p:nvSpPr>
        <p:spPr bwMode="auto">
          <a:xfrm>
            <a:off x="3618204" y="2541717"/>
            <a:ext cx="4057026" cy="81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accent6">
                    <a:lumMod val="75000"/>
                  </a:schemeClr>
                </a:solidFill>
              </a:rPr>
              <a:t>Paul réalise un gain puisqu’il achète un manuel d’occasion 30 euros alors qu’il était disposé à le payer 45 euros. Il a donc gagné 15 euros.</a:t>
            </a:r>
          </a:p>
        </p:txBody>
      </p:sp>
      <p:sp>
        <p:nvSpPr>
          <p:cNvPr id="51" name="ZoneTexte 50">
            <a:extLst>
              <a:ext uri="{FF2B5EF4-FFF2-40B4-BE49-F238E27FC236}">
                <a16:creationId xmlns:a16="http://schemas.microsoft.com/office/drawing/2014/main" id="{675693CD-31AE-401F-A680-EDA28AAD18AD}"/>
              </a:ext>
            </a:extLst>
          </p:cNvPr>
          <p:cNvSpPr txBox="1">
            <a:spLocks noChangeArrowheads="1"/>
          </p:cNvSpPr>
          <p:nvPr/>
        </p:nvSpPr>
        <p:spPr bwMode="auto">
          <a:xfrm>
            <a:off x="4897451" y="4122984"/>
            <a:ext cx="1945869" cy="565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rgbClr val="7030A0"/>
                </a:solidFill>
              </a:rPr>
              <a:t>Le prix d’équilibre (</a:t>
            </a:r>
            <a:r>
              <a:rPr lang="fr-FR" altLang="fr-FR" sz="1600" b="1" dirty="0" err="1">
                <a:solidFill>
                  <a:srgbClr val="7030A0"/>
                </a:solidFill>
              </a:rPr>
              <a:t>P</a:t>
            </a:r>
            <a:r>
              <a:rPr lang="fr-FR" altLang="fr-FR" sz="1600" b="1" baseline="30000" dirty="0" err="1">
                <a:solidFill>
                  <a:srgbClr val="7030A0"/>
                </a:solidFill>
              </a:rPr>
              <a:t>e</a:t>
            </a:r>
            <a:r>
              <a:rPr lang="fr-FR" altLang="fr-FR" sz="1600" b="1" dirty="0">
                <a:solidFill>
                  <a:srgbClr val="7030A0"/>
                </a:solidFill>
              </a:rPr>
              <a:t>)</a:t>
            </a:r>
          </a:p>
          <a:p>
            <a:pPr eaLnBrk="1" hangingPunct="1">
              <a:spcBef>
                <a:spcPct val="0"/>
              </a:spcBef>
              <a:buFontTx/>
              <a:buNone/>
            </a:pPr>
            <a:r>
              <a:rPr lang="fr-FR" altLang="fr-FR" sz="1600" b="1" dirty="0">
                <a:solidFill>
                  <a:srgbClr val="7030A0"/>
                </a:solidFill>
              </a:rPr>
              <a:t>est de 30 euros</a:t>
            </a:r>
          </a:p>
        </p:txBody>
      </p:sp>
      <p:sp>
        <p:nvSpPr>
          <p:cNvPr id="66" name="ZoneTexte 65">
            <a:extLst>
              <a:ext uri="{FF2B5EF4-FFF2-40B4-BE49-F238E27FC236}">
                <a16:creationId xmlns:a16="http://schemas.microsoft.com/office/drawing/2014/main" id="{A98A0C5B-8491-47E6-99F0-F09A5AF8636C}"/>
              </a:ext>
            </a:extLst>
          </p:cNvPr>
          <p:cNvSpPr txBox="1">
            <a:spLocks noChangeArrowheads="1"/>
          </p:cNvSpPr>
          <p:nvPr/>
        </p:nvSpPr>
        <p:spPr bwMode="auto">
          <a:xfrm>
            <a:off x="4410099" y="3270251"/>
            <a:ext cx="4512133" cy="81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a:solidFill>
                  <a:schemeClr val="accent6">
                    <a:lumMod val="75000"/>
                  </a:schemeClr>
                </a:solidFill>
              </a:rPr>
              <a:t>Claudia réalise un gain puisqu’elle achète un manuel d’occasion 30 euros alors qu’elle était disposée à le payer 35 euros. Il a donc gagné 5 euros.</a:t>
            </a:r>
          </a:p>
        </p:txBody>
      </p:sp>
    </p:spTree>
    <p:custDataLst>
      <p:tags r:id="rId1"/>
    </p:custDataLst>
    <p:extLst>
      <p:ext uri="{BB962C8B-B14F-4D97-AF65-F5344CB8AC3E}">
        <p14:creationId xmlns:p14="http://schemas.microsoft.com/office/powerpoint/2010/main" val="2526896712"/>
      </p:ext>
    </p:extLst>
  </p:cSld>
  <p:clrMapOvr>
    <a:masterClrMapping/>
  </p:clrMapOvr>
  <mc:AlternateContent xmlns:mc="http://schemas.openxmlformats.org/markup-compatibility/2006" xmlns:p14="http://schemas.microsoft.com/office/powerpoint/2010/main">
    <mc:Choice Requires="p14">
      <p:transition spd="slow" p14:dur="2000" advTm="25270"/>
    </mc:Choice>
    <mc:Fallback xmlns="">
      <p:transition spd="slow" advTm="252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2000"/>
                                        <p:tgtEl>
                                          <p:spTgt spid="3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animEffect transition="in" filter="fade">
                                      <p:cBhvr>
                                        <p:cTn id="13" dur="2000"/>
                                        <p:tgtEl>
                                          <p:spTgt spid="63"/>
                                        </p:tgtEl>
                                      </p:cBhvr>
                                    </p:animEffect>
                                  </p:childTnLst>
                                </p:cTn>
                              </p:par>
                            </p:childTnLst>
                          </p:cTn>
                        </p:par>
                        <p:par>
                          <p:cTn id="14" fill="hold">
                            <p:stCondLst>
                              <p:cond delay="2000"/>
                            </p:stCondLst>
                            <p:childTnLst>
                              <p:par>
                                <p:cTn id="15" presetID="10" presetClass="entr" presetSubtype="0" fill="hold" nodeType="afterEffect">
                                  <p:stCondLst>
                                    <p:cond delay="1000"/>
                                  </p:stCondLst>
                                  <p:childTnLst>
                                    <p:set>
                                      <p:cBhvr>
                                        <p:cTn id="16" dur="1" fill="hold">
                                          <p:stCondLst>
                                            <p:cond delay="0"/>
                                          </p:stCondLst>
                                        </p:cTn>
                                        <p:tgtEl>
                                          <p:spTgt spid="60"/>
                                        </p:tgtEl>
                                        <p:attrNameLst>
                                          <p:attrName>style.visibility</p:attrName>
                                        </p:attrNameLst>
                                      </p:cBhvr>
                                      <p:to>
                                        <p:strVal val="visible"/>
                                      </p:to>
                                    </p:set>
                                    <p:animEffect transition="in" filter="fade">
                                      <p:cBhvr>
                                        <p:cTn id="17" dur="2000"/>
                                        <p:tgtEl>
                                          <p:spTgt spid="60"/>
                                        </p:tgtEl>
                                      </p:cBhvr>
                                    </p:animEffect>
                                  </p:childTnLst>
                                </p:cTn>
                              </p:par>
                              <p:par>
                                <p:cTn id="18" presetID="10" presetClass="entr" presetSubtype="0" fill="hold" grpId="0" nodeType="withEffect">
                                  <p:stCondLst>
                                    <p:cond delay="1000"/>
                                  </p:stCondLst>
                                  <p:childTnLst>
                                    <p:set>
                                      <p:cBhvr>
                                        <p:cTn id="19" dur="1" fill="hold">
                                          <p:stCondLst>
                                            <p:cond delay="0"/>
                                          </p:stCondLst>
                                        </p:cTn>
                                        <p:tgtEl>
                                          <p:spTgt spid="125"/>
                                        </p:tgtEl>
                                        <p:attrNameLst>
                                          <p:attrName>style.visibility</p:attrName>
                                        </p:attrNameLst>
                                      </p:cBhvr>
                                      <p:to>
                                        <p:strVal val="visible"/>
                                      </p:to>
                                    </p:set>
                                    <p:animEffect transition="in" filter="fade">
                                      <p:cBhvr>
                                        <p:cTn id="20" dur="2000"/>
                                        <p:tgtEl>
                                          <p:spTgt spid="125"/>
                                        </p:tgtEl>
                                      </p:cBhvr>
                                    </p:animEffect>
                                  </p:childTnLst>
                                </p:cTn>
                              </p:par>
                              <p:par>
                                <p:cTn id="21" presetID="10" presetClass="entr" presetSubtype="0" fill="hold" grpId="0" nodeType="withEffect">
                                  <p:stCondLst>
                                    <p:cond delay="1000"/>
                                  </p:stCondLst>
                                  <p:childTnLst>
                                    <p:set>
                                      <p:cBhvr>
                                        <p:cTn id="22" dur="1" fill="hold">
                                          <p:stCondLst>
                                            <p:cond delay="0"/>
                                          </p:stCondLst>
                                        </p:cTn>
                                        <p:tgtEl>
                                          <p:spTgt spid="64"/>
                                        </p:tgtEl>
                                        <p:attrNameLst>
                                          <p:attrName>style.visibility</p:attrName>
                                        </p:attrNameLst>
                                      </p:cBhvr>
                                      <p:to>
                                        <p:strVal val="visible"/>
                                      </p:to>
                                    </p:set>
                                    <p:animEffect transition="in" filter="fade">
                                      <p:cBhvr>
                                        <p:cTn id="23" dur="2000"/>
                                        <p:tgtEl>
                                          <p:spTgt spid="64"/>
                                        </p:tgtEl>
                                      </p:cBhvr>
                                    </p:animEffect>
                                  </p:childTnLst>
                                </p:cTn>
                              </p:par>
                            </p:childTnLst>
                          </p:cTn>
                        </p:par>
                        <p:par>
                          <p:cTn id="24" fill="hold">
                            <p:stCondLst>
                              <p:cond delay="5000"/>
                            </p:stCondLst>
                            <p:childTnLst>
                              <p:par>
                                <p:cTn id="25" presetID="10" presetClass="entr" presetSubtype="0" fill="hold" nodeType="afterEffect">
                                  <p:stCondLst>
                                    <p:cond delay="1000"/>
                                  </p:stCondLst>
                                  <p:childTnLst>
                                    <p:set>
                                      <p:cBhvr>
                                        <p:cTn id="26" dur="1" fill="hold">
                                          <p:stCondLst>
                                            <p:cond delay="0"/>
                                          </p:stCondLst>
                                        </p:cTn>
                                        <p:tgtEl>
                                          <p:spTgt spid="124"/>
                                        </p:tgtEl>
                                        <p:attrNameLst>
                                          <p:attrName>style.visibility</p:attrName>
                                        </p:attrNameLst>
                                      </p:cBhvr>
                                      <p:to>
                                        <p:strVal val="visible"/>
                                      </p:to>
                                    </p:set>
                                    <p:animEffect transition="in" filter="fade">
                                      <p:cBhvr>
                                        <p:cTn id="27" dur="2000"/>
                                        <p:tgtEl>
                                          <p:spTgt spid="124"/>
                                        </p:tgtEl>
                                      </p:cBhvr>
                                    </p:animEffect>
                                  </p:childTnLst>
                                </p:cTn>
                              </p:par>
                              <p:par>
                                <p:cTn id="28" presetID="10" presetClass="entr" presetSubtype="0" fill="hold" grpId="0" nodeType="withEffect">
                                  <p:stCondLst>
                                    <p:cond delay="1000"/>
                                  </p:stCondLst>
                                  <p:childTnLst>
                                    <p:set>
                                      <p:cBhvr>
                                        <p:cTn id="29" dur="1" fill="hold">
                                          <p:stCondLst>
                                            <p:cond delay="0"/>
                                          </p:stCondLst>
                                        </p:cTn>
                                        <p:tgtEl>
                                          <p:spTgt spid="126"/>
                                        </p:tgtEl>
                                        <p:attrNameLst>
                                          <p:attrName>style.visibility</p:attrName>
                                        </p:attrNameLst>
                                      </p:cBhvr>
                                      <p:to>
                                        <p:strVal val="visible"/>
                                      </p:to>
                                    </p:set>
                                    <p:animEffect transition="in" filter="fade">
                                      <p:cBhvr>
                                        <p:cTn id="30" dur="2000"/>
                                        <p:tgtEl>
                                          <p:spTgt spid="126"/>
                                        </p:tgtEl>
                                      </p:cBhvr>
                                    </p:animEffect>
                                  </p:childTnLst>
                                </p:cTn>
                              </p:par>
                              <p:par>
                                <p:cTn id="31" presetID="10" presetClass="entr" presetSubtype="0" fill="hold" grpId="0" nodeType="withEffect">
                                  <p:stCondLst>
                                    <p:cond delay="1000"/>
                                  </p:stCondLst>
                                  <p:childTnLst>
                                    <p:set>
                                      <p:cBhvr>
                                        <p:cTn id="32" dur="1" fill="hold">
                                          <p:stCondLst>
                                            <p:cond delay="0"/>
                                          </p:stCondLst>
                                        </p:cTn>
                                        <p:tgtEl>
                                          <p:spTgt spid="66"/>
                                        </p:tgtEl>
                                        <p:attrNameLst>
                                          <p:attrName>style.visibility</p:attrName>
                                        </p:attrNameLst>
                                      </p:cBhvr>
                                      <p:to>
                                        <p:strVal val="visible"/>
                                      </p:to>
                                    </p:set>
                                    <p:animEffect transition="in" filter="fade">
                                      <p:cBhvr>
                                        <p:cTn id="33" dur="2000"/>
                                        <p:tgtEl>
                                          <p:spTgt spid="66"/>
                                        </p:tgtEl>
                                      </p:cBhvr>
                                    </p:animEffect>
                                  </p:childTnLst>
                                </p:cTn>
                              </p:par>
                            </p:childTnLst>
                          </p:cTn>
                        </p:par>
                        <p:par>
                          <p:cTn id="34" fill="hold">
                            <p:stCondLst>
                              <p:cond delay="8000"/>
                            </p:stCondLst>
                            <p:childTnLst>
                              <p:par>
                                <p:cTn id="35" presetID="10" presetClass="exit" presetSubtype="0" fill="hold" grpId="1" nodeType="afterEffect">
                                  <p:stCondLst>
                                    <p:cond delay="2000"/>
                                  </p:stCondLst>
                                  <p:childTnLst>
                                    <p:animEffect transition="out" filter="fade">
                                      <p:cBhvr>
                                        <p:cTn id="36" dur="500"/>
                                        <p:tgtEl>
                                          <p:spTgt spid="33"/>
                                        </p:tgtEl>
                                      </p:cBhvr>
                                    </p:animEffect>
                                    <p:set>
                                      <p:cBhvr>
                                        <p:cTn id="37" dur="1" fill="hold">
                                          <p:stCondLst>
                                            <p:cond delay="499"/>
                                          </p:stCondLst>
                                        </p:cTn>
                                        <p:tgtEl>
                                          <p:spTgt spid="33"/>
                                        </p:tgtEl>
                                        <p:attrNameLst>
                                          <p:attrName>style.visibility</p:attrName>
                                        </p:attrNameLst>
                                      </p:cBhvr>
                                      <p:to>
                                        <p:strVal val="hidden"/>
                                      </p:to>
                                    </p:set>
                                  </p:childTnLst>
                                </p:cTn>
                              </p:par>
                              <p:par>
                                <p:cTn id="38" presetID="10" presetClass="exit" presetSubtype="0" fill="hold" nodeType="withEffect">
                                  <p:stCondLst>
                                    <p:cond delay="2000"/>
                                  </p:stCondLst>
                                  <p:childTnLst>
                                    <p:animEffect transition="out" filter="fade">
                                      <p:cBhvr>
                                        <p:cTn id="39" dur="500"/>
                                        <p:tgtEl>
                                          <p:spTgt spid="3"/>
                                        </p:tgtEl>
                                      </p:cBhvr>
                                    </p:animEffect>
                                    <p:set>
                                      <p:cBhvr>
                                        <p:cTn id="40" dur="1" fill="hold">
                                          <p:stCondLst>
                                            <p:cond delay="499"/>
                                          </p:stCondLst>
                                        </p:cTn>
                                        <p:tgtEl>
                                          <p:spTgt spid="3"/>
                                        </p:tgtEl>
                                        <p:attrNameLst>
                                          <p:attrName>style.visibility</p:attrName>
                                        </p:attrNameLst>
                                      </p:cBhvr>
                                      <p:to>
                                        <p:strVal val="hidden"/>
                                      </p:to>
                                    </p:set>
                                  </p:childTnLst>
                                </p:cTn>
                              </p:par>
                              <p:par>
                                <p:cTn id="41" presetID="10" presetClass="exit" presetSubtype="0" fill="hold" grpId="1" nodeType="withEffect">
                                  <p:stCondLst>
                                    <p:cond delay="2000"/>
                                  </p:stCondLst>
                                  <p:childTnLst>
                                    <p:animEffect transition="out" filter="fade">
                                      <p:cBhvr>
                                        <p:cTn id="42" dur="500"/>
                                        <p:tgtEl>
                                          <p:spTgt spid="125"/>
                                        </p:tgtEl>
                                      </p:cBhvr>
                                    </p:animEffect>
                                    <p:set>
                                      <p:cBhvr>
                                        <p:cTn id="43" dur="1" fill="hold">
                                          <p:stCondLst>
                                            <p:cond delay="499"/>
                                          </p:stCondLst>
                                        </p:cTn>
                                        <p:tgtEl>
                                          <p:spTgt spid="125"/>
                                        </p:tgtEl>
                                        <p:attrNameLst>
                                          <p:attrName>style.visibility</p:attrName>
                                        </p:attrNameLst>
                                      </p:cBhvr>
                                      <p:to>
                                        <p:strVal val="hidden"/>
                                      </p:to>
                                    </p:set>
                                  </p:childTnLst>
                                </p:cTn>
                              </p:par>
                              <p:par>
                                <p:cTn id="44" presetID="10" presetClass="exit" presetSubtype="0" fill="hold" nodeType="withEffect">
                                  <p:stCondLst>
                                    <p:cond delay="2000"/>
                                  </p:stCondLst>
                                  <p:childTnLst>
                                    <p:animEffect transition="out" filter="fade">
                                      <p:cBhvr>
                                        <p:cTn id="45" dur="500"/>
                                        <p:tgtEl>
                                          <p:spTgt spid="60"/>
                                        </p:tgtEl>
                                      </p:cBhvr>
                                    </p:animEffect>
                                    <p:set>
                                      <p:cBhvr>
                                        <p:cTn id="46" dur="1" fill="hold">
                                          <p:stCondLst>
                                            <p:cond delay="499"/>
                                          </p:stCondLst>
                                        </p:cTn>
                                        <p:tgtEl>
                                          <p:spTgt spid="60"/>
                                        </p:tgtEl>
                                        <p:attrNameLst>
                                          <p:attrName>style.visibility</p:attrName>
                                        </p:attrNameLst>
                                      </p:cBhvr>
                                      <p:to>
                                        <p:strVal val="hidden"/>
                                      </p:to>
                                    </p:set>
                                  </p:childTnLst>
                                </p:cTn>
                              </p:par>
                              <p:par>
                                <p:cTn id="47" presetID="10" presetClass="exit" presetSubtype="0" fill="hold" grpId="1" nodeType="withEffect">
                                  <p:stCondLst>
                                    <p:cond delay="2000"/>
                                  </p:stCondLst>
                                  <p:childTnLst>
                                    <p:animEffect transition="out" filter="fade">
                                      <p:cBhvr>
                                        <p:cTn id="48" dur="500"/>
                                        <p:tgtEl>
                                          <p:spTgt spid="126"/>
                                        </p:tgtEl>
                                      </p:cBhvr>
                                    </p:animEffect>
                                    <p:set>
                                      <p:cBhvr>
                                        <p:cTn id="49" dur="1" fill="hold">
                                          <p:stCondLst>
                                            <p:cond delay="499"/>
                                          </p:stCondLst>
                                        </p:cTn>
                                        <p:tgtEl>
                                          <p:spTgt spid="126"/>
                                        </p:tgtEl>
                                        <p:attrNameLst>
                                          <p:attrName>style.visibility</p:attrName>
                                        </p:attrNameLst>
                                      </p:cBhvr>
                                      <p:to>
                                        <p:strVal val="hidden"/>
                                      </p:to>
                                    </p:set>
                                  </p:childTnLst>
                                </p:cTn>
                              </p:par>
                              <p:par>
                                <p:cTn id="50" presetID="10" presetClass="exit" presetSubtype="0" fill="hold" nodeType="withEffect">
                                  <p:stCondLst>
                                    <p:cond delay="2000"/>
                                  </p:stCondLst>
                                  <p:childTnLst>
                                    <p:animEffect transition="out" filter="fade">
                                      <p:cBhvr>
                                        <p:cTn id="51" dur="500"/>
                                        <p:tgtEl>
                                          <p:spTgt spid="124"/>
                                        </p:tgtEl>
                                      </p:cBhvr>
                                    </p:animEffect>
                                    <p:set>
                                      <p:cBhvr>
                                        <p:cTn id="52" dur="1" fill="hold">
                                          <p:stCondLst>
                                            <p:cond delay="499"/>
                                          </p:stCondLst>
                                        </p:cTn>
                                        <p:tgtEl>
                                          <p:spTgt spid="124"/>
                                        </p:tgtEl>
                                        <p:attrNameLst>
                                          <p:attrName>style.visibility</p:attrName>
                                        </p:attrNameLst>
                                      </p:cBhvr>
                                      <p:to>
                                        <p:strVal val="hidden"/>
                                      </p:to>
                                    </p:set>
                                  </p:childTnLst>
                                </p:cTn>
                              </p:par>
                              <p:par>
                                <p:cTn id="53" presetID="10" presetClass="exit" presetSubtype="0" fill="hold" grpId="1" nodeType="withEffect">
                                  <p:stCondLst>
                                    <p:cond delay="2000"/>
                                  </p:stCondLst>
                                  <p:childTnLst>
                                    <p:animEffect transition="out" filter="fade">
                                      <p:cBhvr>
                                        <p:cTn id="54" dur="500"/>
                                        <p:tgtEl>
                                          <p:spTgt spid="63"/>
                                        </p:tgtEl>
                                      </p:cBhvr>
                                    </p:animEffect>
                                    <p:set>
                                      <p:cBhvr>
                                        <p:cTn id="55" dur="1" fill="hold">
                                          <p:stCondLst>
                                            <p:cond delay="499"/>
                                          </p:stCondLst>
                                        </p:cTn>
                                        <p:tgtEl>
                                          <p:spTgt spid="63"/>
                                        </p:tgtEl>
                                        <p:attrNameLst>
                                          <p:attrName>style.visibility</p:attrName>
                                        </p:attrNameLst>
                                      </p:cBhvr>
                                      <p:to>
                                        <p:strVal val="hidden"/>
                                      </p:to>
                                    </p:set>
                                  </p:childTnLst>
                                </p:cTn>
                              </p:par>
                              <p:par>
                                <p:cTn id="56" presetID="10" presetClass="exit" presetSubtype="0" fill="hold" grpId="1" nodeType="withEffect">
                                  <p:stCondLst>
                                    <p:cond delay="2000"/>
                                  </p:stCondLst>
                                  <p:childTnLst>
                                    <p:animEffect transition="out" filter="fade">
                                      <p:cBhvr>
                                        <p:cTn id="57" dur="500"/>
                                        <p:tgtEl>
                                          <p:spTgt spid="64"/>
                                        </p:tgtEl>
                                      </p:cBhvr>
                                    </p:animEffect>
                                    <p:set>
                                      <p:cBhvr>
                                        <p:cTn id="58" dur="1" fill="hold">
                                          <p:stCondLst>
                                            <p:cond delay="499"/>
                                          </p:stCondLst>
                                        </p:cTn>
                                        <p:tgtEl>
                                          <p:spTgt spid="64"/>
                                        </p:tgtEl>
                                        <p:attrNameLst>
                                          <p:attrName>style.visibility</p:attrName>
                                        </p:attrNameLst>
                                      </p:cBhvr>
                                      <p:to>
                                        <p:strVal val="hidden"/>
                                      </p:to>
                                    </p:set>
                                  </p:childTnLst>
                                </p:cTn>
                              </p:par>
                              <p:par>
                                <p:cTn id="59" presetID="10" presetClass="exit" presetSubtype="0" fill="hold" grpId="1" nodeType="withEffect">
                                  <p:stCondLst>
                                    <p:cond delay="2000"/>
                                  </p:stCondLst>
                                  <p:childTnLst>
                                    <p:animEffect transition="out" filter="fade">
                                      <p:cBhvr>
                                        <p:cTn id="60" dur="500"/>
                                        <p:tgtEl>
                                          <p:spTgt spid="66"/>
                                        </p:tgtEl>
                                      </p:cBhvr>
                                    </p:animEffect>
                                    <p:set>
                                      <p:cBhvr>
                                        <p:cTn id="61" dur="1" fill="hold">
                                          <p:stCondLst>
                                            <p:cond delay="499"/>
                                          </p:stCondLst>
                                        </p:cTn>
                                        <p:tgtEl>
                                          <p:spTgt spid="66"/>
                                        </p:tgtEl>
                                        <p:attrNameLst>
                                          <p:attrName>style.visibility</p:attrName>
                                        </p:attrNameLst>
                                      </p:cBhvr>
                                      <p:to>
                                        <p:strVal val="hidden"/>
                                      </p:to>
                                    </p:set>
                                  </p:childTnLst>
                                </p:cTn>
                              </p:par>
                            </p:childTnLst>
                          </p:cTn>
                        </p:par>
                        <p:par>
                          <p:cTn id="62" fill="hold">
                            <p:stCondLst>
                              <p:cond delay="10500"/>
                            </p:stCondLst>
                            <p:childTnLst>
                              <p:par>
                                <p:cTn id="63" presetID="26" presetClass="entr" presetSubtype="0" fill="hold" grpId="0" nodeType="afterEffect">
                                  <p:stCondLst>
                                    <p:cond delay="2000"/>
                                  </p:stCondLst>
                                  <p:childTnLst>
                                    <p:set>
                                      <p:cBhvr>
                                        <p:cTn id="64" dur="1" fill="hold">
                                          <p:stCondLst>
                                            <p:cond delay="0"/>
                                          </p:stCondLst>
                                        </p:cTn>
                                        <p:tgtEl>
                                          <p:spTgt spid="4"/>
                                        </p:tgtEl>
                                        <p:attrNameLst>
                                          <p:attrName>style.visibility</p:attrName>
                                        </p:attrNameLst>
                                      </p:cBhvr>
                                      <p:to>
                                        <p:strVal val="visible"/>
                                      </p:to>
                                    </p:set>
                                    <p:animEffect transition="in" filter="wipe(down)">
                                      <p:cBhvr>
                                        <p:cTn id="65" dur="580">
                                          <p:stCondLst>
                                            <p:cond delay="0"/>
                                          </p:stCondLst>
                                        </p:cTn>
                                        <p:tgtEl>
                                          <p:spTgt spid="4"/>
                                        </p:tgtEl>
                                      </p:cBhvr>
                                    </p:animEffect>
                                    <p:anim calcmode="lin" valueType="num">
                                      <p:cBhvr>
                                        <p:cTn id="6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71" dur="26">
                                          <p:stCondLst>
                                            <p:cond delay="650"/>
                                          </p:stCondLst>
                                        </p:cTn>
                                        <p:tgtEl>
                                          <p:spTgt spid="4"/>
                                        </p:tgtEl>
                                      </p:cBhvr>
                                      <p:to x="100000" y="60000"/>
                                    </p:animScale>
                                    <p:animScale>
                                      <p:cBhvr>
                                        <p:cTn id="72" dur="166" decel="50000">
                                          <p:stCondLst>
                                            <p:cond delay="676"/>
                                          </p:stCondLst>
                                        </p:cTn>
                                        <p:tgtEl>
                                          <p:spTgt spid="4"/>
                                        </p:tgtEl>
                                      </p:cBhvr>
                                      <p:to x="100000" y="100000"/>
                                    </p:animScale>
                                    <p:animScale>
                                      <p:cBhvr>
                                        <p:cTn id="73" dur="26">
                                          <p:stCondLst>
                                            <p:cond delay="1312"/>
                                          </p:stCondLst>
                                        </p:cTn>
                                        <p:tgtEl>
                                          <p:spTgt spid="4"/>
                                        </p:tgtEl>
                                      </p:cBhvr>
                                      <p:to x="100000" y="80000"/>
                                    </p:animScale>
                                    <p:animScale>
                                      <p:cBhvr>
                                        <p:cTn id="74" dur="166" decel="50000">
                                          <p:stCondLst>
                                            <p:cond delay="1338"/>
                                          </p:stCondLst>
                                        </p:cTn>
                                        <p:tgtEl>
                                          <p:spTgt spid="4"/>
                                        </p:tgtEl>
                                      </p:cBhvr>
                                      <p:to x="100000" y="100000"/>
                                    </p:animScale>
                                    <p:animScale>
                                      <p:cBhvr>
                                        <p:cTn id="75" dur="26">
                                          <p:stCondLst>
                                            <p:cond delay="1642"/>
                                          </p:stCondLst>
                                        </p:cTn>
                                        <p:tgtEl>
                                          <p:spTgt spid="4"/>
                                        </p:tgtEl>
                                      </p:cBhvr>
                                      <p:to x="100000" y="90000"/>
                                    </p:animScale>
                                    <p:animScale>
                                      <p:cBhvr>
                                        <p:cTn id="76" dur="166" decel="50000">
                                          <p:stCondLst>
                                            <p:cond delay="1668"/>
                                          </p:stCondLst>
                                        </p:cTn>
                                        <p:tgtEl>
                                          <p:spTgt spid="4"/>
                                        </p:tgtEl>
                                      </p:cBhvr>
                                      <p:to x="100000" y="100000"/>
                                    </p:animScale>
                                    <p:animScale>
                                      <p:cBhvr>
                                        <p:cTn id="77" dur="26">
                                          <p:stCondLst>
                                            <p:cond delay="1808"/>
                                          </p:stCondLst>
                                        </p:cTn>
                                        <p:tgtEl>
                                          <p:spTgt spid="4"/>
                                        </p:tgtEl>
                                      </p:cBhvr>
                                      <p:to x="100000" y="95000"/>
                                    </p:animScale>
                                    <p:animScale>
                                      <p:cBhvr>
                                        <p:cTn id="78" dur="166" decel="50000">
                                          <p:stCondLst>
                                            <p:cond delay="1834"/>
                                          </p:stCondLst>
                                        </p:cTn>
                                        <p:tgtEl>
                                          <p:spTgt spid="4"/>
                                        </p:tgtEl>
                                      </p:cBhvr>
                                      <p:to x="100000" y="100000"/>
                                    </p:animScale>
                                  </p:childTnLst>
                                </p:cTn>
                              </p:par>
                            </p:childTnLst>
                          </p:cTn>
                        </p:par>
                        <p:par>
                          <p:cTn id="79" fill="hold">
                            <p:stCondLst>
                              <p:cond delay="14500"/>
                            </p:stCondLst>
                            <p:childTnLst>
                              <p:par>
                                <p:cTn id="80" presetID="10" presetClass="entr" presetSubtype="0" fill="hold" grpId="0" nodeType="afterEffect">
                                  <p:stCondLst>
                                    <p:cond delay="1100"/>
                                  </p:stCondLst>
                                  <p:childTnLst>
                                    <p:set>
                                      <p:cBhvr>
                                        <p:cTn id="81" dur="1" fill="hold">
                                          <p:stCondLst>
                                            <p:cond delay="0"/>
                                          </p:stCondLst>
                                        </p:cTn>
                                        <p:tgtEl>
                                          <p:spTgt spid="123"/>
                                        </p:tgtEl>
                                        <p:attrNameLst>
                                          <p:attrName>style.visibility</p:attrName>
                                        </p:attrNameLst>
                                      </p:cBhvr>
                                      <p:to>
                                        <p:strVal val="visible"/>
                                      </p:to>
                                    </p:set>
                                    <p:animEffect transition="in" filter="fade">
                                      <p:cBhvr>
                                        <p:cTn id="82" dur="20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3" grpId="0"/>
      <p:bldP spid="33" grpId="0"/>
      <p:bldP spid="33" grpId="1"/>
      <p:bldP spid="125" grpId="0" animBg="1"/>
      <p:bldP spid="125" grpId="1"/>
      <p:bldP spid="126" grpId="0"/>
      <p:bldP spid="126" grpId="1"/>
      <p:bldP spid="63" grpId="0"/>
      <p:bldP spid="63" grpId="1"/>
      <p:bldP spid="64" grpId="0"/>
      <p:bldP spid="64" grpId="1"/>
      <p:bldP spid="66" grpId="0"/>
      <p:bldP spid="6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25692C67-31B4-471A-8AC9-6AD553835B3F}"/>
              </a:ext>
            </a:extLst>
          </p:cNvPr>
          <p:cNvSpPr>
            <a:spLocks noGrp="1"/>
          </p:cNvSpPr>
          <p:nvPr>
            <p:ph type="ctrTitle"/>
          </p:nvPr>
        </p:nvSpPr>
        <p:spPr>
          <a:xfrm>
            <a:off x="0" y="-27385"/>
            <a:ext cx="9144000" cy="648000"/>
          </a:xfrm>
          <a:solidFill>
            <a:schemeClr val="tx1">
              <a:lumMod val="65000"/>
              <a:lumOff val="35000"/>
            </a:schemeClr>
          </a:solidFill>
        </p:spPr>
        <p:txBody>
          <a:bodyPr lIns="36000" tIns="36000" rIns="36000" bIns="36000">
            <a:spAutoFit/>
          </a:bodyPr>
          <a:lstStyle/>
          <a:p>
            <a:pPr eaLnBrk="1" hangingPunct="1"/>
            <a:r>
              <a:rPr lang="fr-FR" altLang="fr-FR" sz="3600" b="1" dirty="0">
                <a:solidFill>
                  <a:schemeClr val="bg1"/>
                </a:solidFill>
              </a:rPr>
              <a:t>Le surplus du producteur</a:t>
            </a:r>
          </a:p>
        </p:txBody>
      </p:sp>
      <p:sp>
        <p:nvSpPr>
          <p:cNvPr id="3" name="Sous-titre 2">
            <a:extLst>
              <a:ext uri="{FF2B5EF4-FFF2-40B4-BE49-F238E27FC236}">
                <a16:creationId xmlns:a16="http://schemas.microsoft.com/office/drawing/2014/main" id="{F09E0D19-CF32-466D-B66E-547DFF972FD7}"/>
              </a:ext>
            </a:extLst>
          </p:cNvPr>
          <p:cNvSpPr>
            <a:spLocks noGrp="1"/>
          </p:cNvSpPr>
          <p:nvPr>
            <p:ph type="subTitle" idx="1"/>
          </p:nvPr>
        </p:nvSpPr>
        <p:spPr>
          <a:xfrm>
            <a:off x="250825" y="1268413"/>
            <a:ext cx="4249738" cy="2842692"/>
          </a:xfrm>
        </p:spPr>
        <p:txBody>
          <a:bodyPr lIns="36000" tIns="36000" rIns="36000" bIns="36000" rtlCol="0">
            <a:spAutoFit/>
          </a:bodyPr>
          <a:lstStyle/>
          <a:p>
            <a:pPr algn="just" eaLnBrk="1" fontAlgn="auto" hangingPunct="1">
              <a:spcBef>
                <a:spcPts val="0"/>
              </a:spcBef>
              <a:spcAft>
                <a:spcPts val="0"/>
              </a:spcAft>
              <a:defRPr/>
            </a:pPr>
            <a:r>
              <a:rPr lang="fr-FR" sz="2000" b="1" i="1" dirty="0">
                <a:solidFill>
                  <a:schemeClr val="tx1"/>
                </a:solidFill>
              </a:rPr>
              <a:t>Prenez un groupe d'étudiants vendeurs potentiels de manuels d'occasion. […] Le tableau indique le prix auxquels les différents étudiants seraient disposés à vendre. […]</a:t>
            </a:r>
          </a:p>
          <a:p>
            <a:pPr algn="just" eaLnBrk="1" fontAlgn="auto" hangingPunct="1">
              <a:spcBef>
                <a:spcPts val="0"/>
              </a:spcBef>
              <a:spcAft>
                <a:spcPts val="0"/>
              </a:spcAft>
              <a:defRPr/>
            </a:pPr>
            <a:r>
              <a:rPr lang="fr-FR" sz="2000" b="1" i="1" dirty="0">
                <a:solidFill>
                  <a:schemeClr val="tx1"/>
                </a:solidFill>
              </a:rPr>
              <a:t>Le prix minimum auquel un vendeur potentiel est disposé à vendre porte un nom particulier en économie : on l'appelle le coût du vendeur.</a:t>
            </a:r>
          </a:p>
        </p:txBody>
      </p:sp>
      <p:graphicFrame>
        <p:nvGraphicFramePr>
          <p:cNvPr id="5" name="Tableau 4">
            <a:extLst>
              <a:ext uri="{FF2B5EF4-FFF2-40B4-BE49-F238E27FC236}">
                <a16:creationId xmlns:a16="http://schemas.microsoft.com/office/drawing/2014/main" id="{249EE6F8-0AE0-4ACF-9771-E9CA794B4DE0}"/>
              </a:ext>
            </a:extLst>
          </p:cNvPr>
          <p:cNvGraphicFramePr>
            <a:graphicFrameLocks noGrp="1"/>
          </p:cNvGraphicFramePr>
          <p:nvPr/>
        </p:nvGraphicFramePr>
        <p:xfrm>
          <a:off x="4643438" y="1268413"/>
          <a:ext cx="4271962" cy="4324350"/>
        </p:xfrm>
        <a:graphic>
          <a:graphicData uri="http://schemas.openxmlformats.org/drawingml/2006/table">
            <a:tbl>
              <a:tblPr/>
              <a:tblGrid>
                <a:gridCol w="2136775">
                  <a:extLst>
                    <a:ext uri="{9D8B030D-6E8A-4147-A177-3AD203B41FA5}">
                      <a16:colId xmlns:a16="http://schemas.microsoft.com/office/drawing/2014/main" val="20000"/>
                    </a:ext>
                  </a:extLst>
                </a:gridCol>
                <a:gridCol w="2135187">
                  <a:extLst>
                    <a:ext uri="{9D8B030D-6E8A-4147-A177-3AD203B41FA5}">
                      <a16:colId xmlns:a16="http://schemas.microsoft.com/office/drawing/2014/main" val="20001"/>
                    </a:ext>
                  </a:extLst>
                </a:gridCol>
              </a:tblGrid>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Vendeurs potentiels</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Coût</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0725">
                <a:tc>
                  <a:txBody>
                    <a:bodyPr/>
                    <a:lstStyle/>
                    <a:p>
                      <a:pPr marL="357188"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André</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0725">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Stéphanie</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20725">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Pierre</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0725">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Diane</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20725">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Emmanuel</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45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6" name="Rectangle : coins arrondis 5">
            <a:extLst>
              <a:ext uri="{FF2B5EF4-FFF2-40B4-BE49-F238E27FC236}">
                <a16:creationId xmlns:a16="http://schemas.microsoft.com/office/drawing/2014/main" id="{81DE0DE7-AB4D-42FC-B7D4-CC1F3206BA5C}"/>
              </a:ext>
            </a:extLst>
          </p:cNvPr>
          <p:cNvSpPr/>
          <p:nvPr/>
        </p:nvSpPr>
        <p:spPr>
          <a:xfrm>
            <a:off x="7884368"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3"/>
              </a:rPr>
              <a:t>François Debesson</a:t>
            </a:r>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335883643"/>
      </p:ext>
    </p:extLst>
  </p:cSld>
  <p:clrMapOvr>
    <a:masterClrMapping/>
  </p:clrMapOvr>
  <mc:AlternateContent xmlns:mc="http://schemas.openxmlformats.org/markup-compatibility/2006" xmlns:p14="http://schemas.microsoft.com/office/powerpoint/2010/main">
    <mc:Choice Requires="p14">
      <p:transition spd="slow" p14:dur="2000" advTm="15332"/>
    </mc:Choice>
    <mc:Fallback xmlns="">
      <p:transition spd="slow" advTm="15332"/>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5.3|5.2"/>
</p:tagLst>
</file>

<file path=ppt/tags/tag2.xml><?xml version="1.0" encoding="utf-8"?>
<p:tagLst xmlns:a="http://schemas.openxmlformats.org/drawingml/2006/main" xmlns:r="http://schemas.openxmlformats.org/officeDocument/2006/relationships" xmlns:p="http://schemas.openxmlformats.org/presentationml/2006/main">
  <p:tag name="TIMING" val="|5|5.3|5.2"/>
</p:tagLst>
</file>

<file path=ppt/tags/tag3.xml><?xml version="1.0" encoding="utf-8"?>
<p:tagLst xmlns:a="http://schemas.openxmlformats.org/drawingml/2006/main" xmlns:r="http://schemas.openxmlformats.org/officeDocument/2006/relationships" xmlns:p="http://schemas.openxmlformats.org/presentationml/2006/main">
  <p:tag name="TIMING" val="|5|5.3|5.2"/>
</p:tagLst>
</file>

<file path=ppt/tags/tag4.xml><?xml version="1.0" encoding="utf-8"?>
<p:tagLst xmlns:a="http://schemas.openxmlformats.org/drawingml/2006/main" xmlns:r="http://schemas.openxmlformats.org/officeDocument/2006/relationships" xmlns:p="http://schemas.openxmlformats.org/presentationml/2006/main">
  <p:tag name="TIMING" val="|5|5.3|5.2"/>
</p:tagLst>
</file>

<file path=ppt/tags/tag5.xml><?xml version="1.0" encoding="utf-8"?>
<p:tagLst xmlns:a="http://schemas.openxmlformats.org/drawingml/2006/main" xmlns:r="http://schemas.openxmlformats.org/officeDocument/2006/relationships" xmlns:p="http://schemas.openxmlformats.org/presentationml/2006/main">
  <p:tag name="TIMING" val="|5|5.3|5.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2829</TotalTime>
  <Words>1596</Words>
  <Application>Microsoft Office PowerPoint</Application>
  <PresentationFormat>Affichage à l'écran (4:3)</PresentationFormat>
  <Paragraphs>386</Paragraphs>
  <Slides>15</Slides>
  <Notes>15</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15</vt:i4>
      </vt:variant>
    </vt:vector>
  </HeadingPairs>
  <TitlesOfParts>
    <vt:vector size="18" baseType="lpstr">
      <vt:lpstr>Arial</vt:lpstr>
      <vt:lpstr>Calibri</vt:lpstr>
      <vt:lpstr>Thème Office</vt:lpstr>
      <vt:lpstr>Présentation PowerPoint</vt:lpstr>
      <vt:lpstr>Comment un marché concurrentiel fonctionne-t-il ?</vt:lpstr>
      <vt:lpstr>Les gains à l’échange et la notion de surplus</vt:lpstr>
      <vt:lpstr>Le surplus du consommateur</vt:lpstr>
      <vt:lpstr>Le surplus du consommateur</vt:lpstr>
      <vt:lpstr>Le surplus du consommateur</vt:lpstr>
      <vt:lpstr>Le surplus du consommateur</vt:lpstr>
      <vt:lpstr>Le surplus du consommateur</vt:lpstr>
      <vt:lpstr>Le surplus du producteur</vt:lpstr>
      <vt:lpstr>Le surplus du producteur</vt:lpstr>
      <vt:lpstr>Le surplus du producteur</vt:lpstr>
      <vt:lpstr>Le surplus du producteur</vt:lpstr>
      <vt:lpstr>Le surplus total</vt:lpstr>
      <vt:lpstr>Le surplus total est maximum à l’équilibre</vt:lpstr>
      <vt:lpstr>Le surplus total est maximum à l’équilibre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François</dc:creator>
  <cp:lastModifiedBy>François Debesson</cp:lastModifiedBy>
  <cp:revision>264</cp:revision>
  <dcterms:created xsi:type="dcterms:W3CDTF">2010-10-25T12:57:40Z</dcterms:created>
  <dcterms:modified xsi:type="dcterms:W3CDTF">2019-09-22T05:33:19Z</dcterms:modified>
</cp:coreProperties>
</file>