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3"/>
  </p:notesMasterIdLst>
  <p:handoutMasterIdLst>
    <p:handoutMasterId r:id="rId14"/>
  </p:handoutMasterIdLst>
  <p:sldIdLst>
    <p:sldId id="256" r:id="rId5"/>
    <p:sldId id="287" r:id="rId6"/>
    <p:sldId id="286" r:id="rId7"/>
    <p:sldId id="260" r:id="rId8"/>
    <p:sldId id="258" r:id="rId9"/>
    <p:sldId id="288" r:id="rId10"/>
    <p:sldId id="283" r:id="rId11"/>
    <p:sldId id="28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4660"/>
  </p:normalViewPr>
  <p:slideViewPr>
    <p:cSldViewPr snapToGrid="0">
      <p:cViewPr varScale="1">
        <p:scale>
          <a:sx n="97" d="100"/>
          <a:sy n="97" d="100"/>
        </p:scale>
        <p:origin x="90" y="390"/>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pPr/>
              <a:t>10/19/2019</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pPr/>
              <a:t>‹N°›</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pPr/>
              <a:t>10/19/2019</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pPr/>
              <a:t>‹N°›</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fr-FR" noProof="0"/>
              <a:t>Cliquez pour modifier le style des sous-titres du masque</a:t>
            </a:r>
            <a:endParaRPr lang="en-US" noProof="0"/>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eux contenus">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US" noProof="0"/>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US" noProof="0"/>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fr-FR" noProof="0"/>
              <a:t>Cliquez sur l'icône pour ajouter une image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fr-FR" noProof="0"/>
              <a:t>Cliquez sur l'icône pour ajouter une image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fr-FR" noProof="0"/>
              <a:t>Cliquez sur l'icône pour ajouter une image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fr-FR" noProof="0"/>
              <a:t>Cliquez sur l'icône pour ajouter une image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fr-FR" noProof="0"/>
              <a:t>Cliquez sur l'icône pour ajouter une image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avec légende">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noProof="0"/>
              <a:t>Cliquez sur l'icône pour ajouter une image</a:t>
            </a:r>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noProof="0"/>
              <a:t>Cliquez pour modifier les styles du texte du masque</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u avec légende">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noProof="0"/>
              <a:t>Cliquez pour modifier les styles du texte du masque</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US" noProof="0"/>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fr-FR" noProof="0"/>
              <a:t>Cliquez pour modifier les styles du texte du masque</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fr-FR" noProof="0"/>
              <a:t>Cliquez pour modifier les styles du texte du masque</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a:p>
            <a:pPr lvl="1"/>
            <a:r>
              <a:rPr lang="fr-FR" noProof="0"/>
              <a:t>Deuxième niveau</a:t>
            </a:r>
          </a:p>
          <a:p>
            <a:pPr lvl="2"/>
            <a:r>
              <a:rPr lang="fr-FR" noProof="0"/>
              <a:t>Troisième niveau</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fr-FR" noProof="0"/>
              <a:t>Cliquez pour modifier les styles du texte du masque</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contenu">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US" noProof="0"/>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a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noProof="0"/>
              <a:t>Cliquez pour modifier les styles du texte du masque</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noProof="0"/>
              <a:t>Cliquez pour modifier les styles du texte du masque</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US" noProof="0"/>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US" noProof="0"/>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fr-FR" noProof="0"/>
              <a:t>Cliquez pour modifier le style du titre</a:t>
            </a:r>
            <a:endParaRPr lang="en-US" noProof="0"/>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US" noProof="0"/>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pPr/>
              <a:t>‹N°›</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‹N°›</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2761487" y="2395728"/>
            <a:ext cx="8106537" cy="1243584"/>
          </a:xfrm>
        </p:spPr>
        <p:txBody>
          <a:bodyPr/>
          <a:lstStyle/>
          <a:p>
            <a:r>
              <a:rPr lang="en-US" dirty="0"/>
              <a:t>e3c – 2ème </a:t>
            </a:r>
            <a:r>
              <a:rPr lang="en-US" dirty="0" err="1"/>
              <a:t>partie</a:t>
            </a:r>
            <a:endParaRPr lang="en-US" dirty="0"/>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a:xfrm>
            <a:off x="2557272" y="3704355"/>
            <a:ext cx="7077456" cy="868680"/>
          </a:xfrm>
        </p:spPr>
        <p:txBody>
          <a:bodyPr>
            <a:normAutofit/>
          </a:bodyPr>
          <a:lstStyle/>
          <a:p>
            <a:pPr marL="0" indent="0" algn="ctr">
              <a:buNone/>
            </a:pPr>
            <a:r>
              <a:rPr lang="en-US" sz="2800" b="1" dirty="0"/>
              <a:t>Conception </a:t>
            </a:r>
            <a:r>
              <a:rPr lang="en-US" sz="2800" b="1" dirty="0" err="1"/>
              <a:t>d’une</a:t>
            </a:r>
            <a:r>
              <a:rPr lang="en-US" sz="2800" b="1" dirty="0"/>
              <a:t> grille </a:t>
            </a:r>
            <a:r>
              <a:rPr lang="en-US" sz="2800" b="1" dirty="0" err="1"/>
              <a:t>d’évaluation</a:t>
            </a:r>
            <a:endParaRPr lang="en-US" sz="2800" b="1" dirty="0"/>
          </a:p>
        </p:txBody>
      </p:sp>
      <p:sp>
        <p:nvSpPr>
          <p:cNvPr id="4" name="Explosion 1 3"/>
          <p:cNvSpPr/>
          <p:nvPr/>
        </p:nvSpPr>
        <p:spPr>
          <a:xfrm>
            <a:off x="8652681" y="450376"/>
            <a:ext cx="3539319" cy="207446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Formation</a:t>
            </a:r>
            <a:r>
              <a:rPr lang="fr-FR" dirty="0"/>
              <a:t> </a:t>
            </a:r>
          </a:p>
          <a:p>
            <a:pPr algn="ctr"/>
            <a:r>
              <a:rPr lang="fr-FR" sz="1400" dirty="0"/>
              <a:t>Vendredi 18 octobre</a:t>
            </a:r>
          </a:p>
        </p:txBody>
      </p:sp>
    </p:spTree>
    <p:extLst>
      <p:ext uri="{BB962C8B-B14F-4D97-AF65-F5344CB8AC3E}">
        <p14:creationId xmlns:p14="http://schemas.microsoft.com/office/powerpoint/2010/main" val="394693459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A064AEE-0BDC-467E-ACCB-31D5C9264DCF}"/>
              </a:ext>
            </a:extLst>
          </p:cNvPr>
          <p:cNvSpPr/>
          <p:nvPr/>
        </p:nvSpPr>
        <p:spPr>
          <a:xfrm>
            <a:off x="1061537" y="1170496"/>
            <a:ext cx="10068926" cy="4675319"/>
          </a:xfrm>
          <a:prstGeom prst="rect">
            <a:avLst/>
          </a:prstGeom>
          <a:solidFill>
            <a:schemeClr val="bg1"/>
          </a:solidFill>
        </p:spPr>
        <p:txBody>
          <a:bodyPr wrap="square">
            <a:spAutoFit/>
          </a:bodyPr>
          <a:lstStyle/>
          <a:p>
            <a:pPr marL="1670685" marR="1670685" algn="ctr">
              <a:lnSpc>
                <a:spcPts val="1375"/>
              </a:lnSpc>
              <a:spcBef>
                <a:spcPts val="335"/>
              </a:spcBef>
              <a:spcAft>
                <a:spcPts val="0"/>
              </a:spcAft>
            </a:pPr>
            <a:r>
              <a:rPr lang="fr-FR" b="1" kern="0" dirty="0">
                <a:latin typeface="Arial" panose="020B0604020202020204" pitchFamily="34" charset="0"/>
                <a:ea typeface="Arial" panose="020B0604020202020204" pitchFamily="34" charset="0"/>
              </a:rPr>
              <a:t>Épreuve commune de contrôle continu</a:t>
            </a:r>
          </a:p>
          <a:p>
            <a:pPr marL="1670685" marR="1670685" algn="ctr">
              <a:lnSpc>
                <a:spcPts val="1375"/>
              </a:lnSpc>
              <a:spcBef>
                <a:spcPts val="10"/>
              </a:spcBef>
              <a:spcAft>
                <a:spcPts val="0"/>
              </a:spcAft>
            </a:pPr>
            <a:r>
              <a:rPr lang="fr-FR" b="1" dirty="0">
                <a:latin typeface="Arial" panose="020B0604020202020204" pitchFamily="34" charset="0"/>
                <a:ea typeface="Arial" panose="020B0604020202020204" pitchFamily="34" charset="0"/>
              </a:rPr>
              <a:t>------</a:t>
            </a:r>
            <a:endParaRPr lang="fr-FR" sz="1600" dirty="0">
              <a:latin typeface="Arial" panose="020B0604020202020204" pitchFamily="34" charset="0"/>
              <a:ea typeface="Arial" panose="020B0604020202020204" pitchFamily="34" charset="0"/>
            </a:endParaRPr>
          </a:p>
          <a:p>
            <a:pPr marL="1670685" marR="1670685" algn="ctr">
              <a:lnSpc>
                <a:spcPts val="1375"/>
              </a:lnSpc>
              <a:spcAft>
                <a:spcPts val="0"/>
              </a:spcAft>
            </a:pPr>
            <a:r>
              <a:rPr lang="fr-FR" b="1" dirty="0">
                <a:latin typeface="Arial" panose="020B0604020202020204" pitchFamily="34" charset="0"/>
                <a:ea typeface="Arial" panose="020B0604020202020204" pitchFamily="34" charset="0"/>
              </a:rPr>
              <a:t>Sciences économiques et sociales</a:t>
            </a:r>
            <a:endParaRPr lang="fr-FR" sz="1600" dirty="0">
              <a:latin typeface="Arial" panose="020B0604020202020204" pitchFamily="34" charset="0"/>
              <a:ea typeface="Arial" panose="020B0604020202020204" pitchFamily="34" charset="0"/>
            </a:endParaRPr>
          </a:p>
          <a:p>
            <a:pPr algn="ctr">
              <a:spcBef>
                <a:spcPts val="40"/>
              </a:spcBef>
              <a:spcAft>
                <a:spcPts val="0"/>
              </a:spcAft>
            </a:pPr>
            <a:r>
              <a:rPr lang="fr-FR" sz="1600" b="1" dirty="0">
                <a:latin typeface="Arial" panose="020B0604020202020204" pitchFamily="34" charset="0"/>
                <a:ea typeface="Arial" panose="020B0604020202020204" pitchFamily="34" charset="0"/>
              </a:rPr>
              <a:t> </a:t>
            </a:r>
            <a:r>
              <a:rPr lang="fr-FR" sz="1400" i="1" dirty="0">
                <a:latin typeface="Arial" panose="020B0604020202020204" pitchFamily="34" charset="0"/>
                <a:ea typeface="Arial" panose="020B0604020202020204" pitchFamily="34" charset="0"/>
              </a:rPr>
              <a:t>L’usage de la calculatrice est strictement interdit.</a:t>
            </a:r>
          </a:p>
          <a:p>
            <a:pPr algn="ctr">
              <a:spcBef>
                <a:spcPts val="40"/>
              </a:spcBef>
              <a:spcAft>
                <a:spcPts val="0"/>
              </a:spcAft>
            </a:pPr>
            <a:endParaRPr lang="fr-FR" sz="1400" i="1" dirty="0">
              <a:latin typeface="Arial" panose="020B0604020202020204" pitchFamily="34" charset="0"/>
              <a:ea typeface="Arial" panose="020B0604020202020204" pitchFamily="34" charset="0"/>
            </a:endParaRPr>
          </a:p>
          <a:p>
            <a:pPr algn="ctr">
              <a:spcBef>
                <a:spcPts val="40"/>
              </a:spcBef>
              <a:spcAft>
                <a:spcPts val="0"/>
              </a:spcAft>
            </a:pPr>
            <a:endParaRPr lang="fr-FR" sz="1400" i="1" dirty="0">
              <a:latin typeface="Arial" panose="020B0604020202020204" pitchFamily="34" charset="0"/>
              <a:ea typeface="Arial" panose="020B0604020202020204" pitchFamily="34" charset="0"/>
            </a:endParaRPr>
          </a:p>
          <a:p>
            <a:pPr algn="ctr">
              <a:spcBef>
                <a:spcPts val="40"/>
              </a:spcBef>
              <a:spcAft>
                <a:spcPts val="0"/>
              </a:spcAft>
            </a:pPr>
            <a:endParaRPr lang="fr-FR" sz="1400" i="1" dirty="0">
              <a:latin typeface="Arial" panose="020B0604020202020204" pitchFamily="34" charset="0"/>
              <a:ea typeface="Arial" panose="020B0604020202020204" pitchFamily="34" charset="0"/>
            </a:endParaRPr>
          </a:p>
          <a:p>
            <a:pPr algn="just">
              <a:lnSpc>
                <a:spcPct val="150000"/>
              </a:lnSpc>
              <a:spcBef>
                <a:spcPts val="40"/>
              </a:spcBef>
              <a:spcAft>
                <a:spcPts val="0"/>
              </a:spcAft>
            </a:pPr>
            <a:r>
              <a:rPr lang="fr-FR" sz="2800" dirty="0"/>
              <a:t>Seconde partie (Raisonnement appuyé sur un dossier documentaire), il est demandé au candidat de traiter le sujet en développant un raisonnement de l’ordre d’une page, en exploitant les documents du dossier et en mobilisant ses connaissances.</a:t>
            </a:r>
          </a:p>
        </p:txBody>
      </p:sp>
      <p:sp>
        <p:nvSpPr>
          <p:cNvPr id="9" name="Titre 8"/>
          <p:cNvSpPr>
            <a:spLocks noGrp="1"/>
          </p:cNvSpPr>
          <p:nvPr>
            <p:ph type="title"/>
          </p:nvPr>
        </p:nvSpPr>
        <p:spPr/>
        <p:txBody>
          <a:bodyPr/>
          <a:lstStyle/>
          <a:p>
            <a:r>
              <a:rPr lang="fr-FR" dirty="0"/>
              <a:t>Les consignes sur chaque sujet zéro </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solidFill>
                  <a:srgbClr val="FFFFFF"/>
                </a:solidFill>
              </a:rPr>
              <a:pPr/>
              <a:t>2</a:t>
            </a:fld>
            <a:endParaRPr lang="en-US" dirty="0">
              <a:solidFill>
                <a:srgbClr val="FFFFFF"/>
              </a:solidFill>
            </a:endParaRPr>
          </a:p>
        </p:txBody>
      </p:sp>
      <p:cxnSp>
        <p:nvCxnSpPr>
          <p:cNvPr id="11" name="Connecteur droit avec flèche 10"/>
          <p:cNvCxnSpPr>
            <a:cxnSpLocks/>
            <a:stCxn id="5" idx="2"/>
          </p:cNvCxnSpPr>
          <p:nvPr/>
        </p:nvCxnSpPr>
        <p:spPr>
          <a:xfrm>
            <a:off x="2823339" y="2752458"/>
            <a:ext cx="1769865" cy="1447528"/>
          </a:xfrm>
          <a:prstGeom prst="straightConnector1">
            <a:avLst/>
          </a:prstGeom>
          <a:ln w="28575">
            <a:solidFill>
              <a:srgbClr val="0070C0"/>
            </a:solidFill>
            <a:tailEnd type="arrow"/>
          </a:ln>
        </p:spPr>
        <p:style>
          <a:lnRef idx="3">
            <a:schemeClr val="accent6"/>
          </a:lnRef>
          <a:fillRef idx="0">
            <a:schemeClr val="accent6"/>
          </a:fillRef>
          <a:effectRef idx="2">
            <a:schemeClr val="accent6"/>
          </a:effectRef>
          <a:fontRef idx="minor">
            <a:schemeClr val="tx1"/>
          </a:fontRef>
        </p:style>
      </p:cxnSp>
      <p:sp>
        <p:nvSpPr>
          <p:cNvPr id="12" name="Ellipse 11"/>
          <p:cNvSpPr/>
          <p:nvPr/>
        </p:nvSpPr>
        <p:spPr>
          <a:xfrm>
            <a:off x="2823338" y="4643759"/>
            <a:ext cx="2682112" cy="568969"/>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sp>
        <p:nvSpPr>
          <p:cNvPr id="13" name="Ellipse 12"/>
          <p:cNvSpPr/>
          <p:nvPr/>
        </p:nvSpPr>
        <p:spPr>
          <a:xfrm>
            <a:off x="8629649" y="3443221"/>
            <a:ext cx="2500813" cy="404159"/>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sp>
        <p:nvSpPr>
          <p:cNvPr id="5" name="ZoneTexte 4"/>
          <p:cNvSpPr txBox="1"/>
          <p:nvPr/>
        </p:nvSpPr>
        <p:spPr>
          <a:xfrm>
            <a:off x="1533525" y="1848758"/>
            <a:ext cx="2579627" cy="903700"/>
          </a:xfrm>
          <a:prstGeom prst="rect">
            <a:avLst/>
          </a:prstGeom>
          <a:noFill/>
          <a:ln w="15875">
            <a:solidFill>
              <a:srgbClr val="0070C0"/>
            </a:solidFill>
          </a:ln>
        </p:spPr>
        <p:txBody>
          <a:bodyPr wrap="square" lIns="36000" tIns="36000" rIns="36000" bIns="36000" rtlCol="0">
            <a:spAutoFit/>
          </a:bodyPr>
          <a:lstStyle/>
          <a:p>
            <a:r>
              <a:rPr lang="fr-FR" b="1" dirty="0">
                <a:solidFill>
                  <a:srgbClr val="0070C0"/>
                </a:solidFill>
              </a:rPr>
              <a:t>Un raisonnement : il ne s’agit pas de réciter le cours.</a:t>
            </a:r>
          </a:p>
        </p:txBody>
      </p:sp>
      <p:sp>
        <p:nvSpPr>
          <p:cNvPr id="14" name="Ellipse 13"/>
          <p:cNvSpPr/>
          <p:nvPr/>
        </p:nvSpPr>
        <p:spPr>
          <a:xfrm>
            <a:off x="4304190" y="4100320"/>
            <a:ext cx="2420460" cy="403437"/>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sp>
        <p:nvSpPr>
          <p:cNvPr id="18" name="ZoneTexte 17"/>
          <p:cNvSpPr txBox="1"/>
          <p:nvPr/>
        </p:nvSpPr>
        <p:spPr>
          <a:xfrm>
            <a:off x="6014961" y="5323492"/>
            <a:ext cx="2810326" cy="903700"/>
          </a:xfrm>
          <a:prstGeom prst="rect">
            <a:avLst/>
          </a:prstGeom>
          <a:solidFill>
            <a:schemeClr val="bg1"/>
          </a:solidFill>
          <a:ln w="15875">
            <a:solidFill>
              <a:srgbClr val="0070C0"/>
            </a:solidFill>
          </a:ln>
        </p:spPr>
        <p:txBody>
          <a:bodyPr wrap="square" lIns="36000" tIns="36000" rIns="36000" bIns="36000" rtlCol="0">
            <a:spAutoFit/>
          </a:bodyPr>
          <a:lstStyle/>
          <a:p>
            <a:r>
              <a:rPr lang="fr-FR" b="1" dirty="0">
                <a:solidFill>
                  <a:srgbClr val="0070C0"/>
                </a:solidFill>
              </a:rPr>
              <a:t>Les documents et les connaissances sont des attendus</a:t>
            </a:r>
          </a:p>
        </p:txBody>
      </p:sp>
      <p:cxnSp>
        <p:nvCxnSpPr>
          <p:cNvPr id="20" name="Connecteur droit avec flèche 19"/>
          <p:cNvCxnSpPr>
            <a:cxnSpLocks/>
          </p:cNvCxnSpPr>
          <p:nvPr/>
        </p:nvCxnSpPr>
        <p:spPr>
          <a:xfrm flipH="1">
            <a:off x="10017460" y="2659583"/>
            <a:ext cx="214902" cy="783638"/>
          </a:xfrm>
          <a:prstGeom prst="straightConnector1">
            <a:avLst/>
          </a:prstGeom>
          <a:ln w="28575">
            <a:solidFill>
              <a:srgbClr val="0070C0"/>
            </a:solidFill>
            <a:tailEnd type="arrow"/>
          </a:ln>
        </p:spPr>
        <p:style>
          <a:lnRef idx="3">
            <a:schemeClr val="accent6"/>
          </a:lnRef>
          <a:fillRef idx="0">
            <a:schemeClr val="accent6"/>
          </a:fillRef>
          <a:effectRef idx="2">
            <a:schemeClr val="accent6"/>
          </a:effectRef>
          <a:fontRef idx="minor">
            <a:schemeClr val="tx1"/>
          </a:fontRef>
        </p:style>
      </p:cxnSp>
      <p:cxnSp>
        <p:nvCxnSpPr>
          <p:cNvPr id="22" name="Connecteur droit avec flèche 21"/>
          <p:cNvCxnSpPr>
            <a:cxnSpLocks/>
            <a:stCxn id="18" idx="1"/>
          </p:cNvCxnSpPr>
          <p:nvPr/>
        </p:nvCxnSpPr>
        <p:spPr>
          <a:xfrm flipH="1" flipV="1">
            <a:off x="3566903" y="5575290"/>
            <a:ext cx="2448058" cy="200052"/>
          </a:xfrm>
          <a:prstGeom prst="straightConnector1">
            <a:avLst/>
          </a:prstGeom>
          <a:ln w="28575">
            <a:solidFill>
              <a:srgbClr val="0070C0"/>
            </a:solidFill>
            <a:tailEnd type="arrow"/>
          </a:ln>
        </p:spPr>
        <p:style>
          <a:lnRef idx="3">
            <a:schemeClr val="accent6"/>
          </a:lnRef>
          <a:fillRef idx="0">
            <a:schemeClr val="accent6"/>
          </a:fillRef>
          <a:effectRef idx="2">
            <a:schemeClr val="accent6"/>
          </a:effectRef>
          <a:fontRef idx="minor">
            <a:schemeClr val="tx1"/>
          </a:fontRef>
        </p:style>
      </p:cxnSp>
      <p:cxnSp>
        <p:nvCxnSpPr>
          <p:cNvPr id="26" name="Connecteur droit 25"/>
          <p:cNvCxnSpPr>
            <a:cxnSpLocks/>
          </p:cNvCxnSpPr>
          <p:nvPr/>
        </p:nvCxnSpPr>
        <p:spPr>
          <a:xfrm>
            <a:off x="6800850" y="4503757"/>
            <a:ext cx="3571875"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5" name="Ellipse 14">
            <a:extLst>
              <a:ext uri="{FF2B5EF4-FFF2-40B4-BE49-F238E27FC236}">
                <a16:creationId xmlns:a16="http://schemas.microsoft.com/office/drawing/2014/main" id="{CC019446-5832-4423-9F45-E1B81E8D44E4}"/>
              </a:ext>
            </a:extLst>
          </p:cNvPr>
          <p:cNvSpPr/>
          <p:nvPr/>
        </p:nvSpPr>
        <p:spPr>
          <a:xfrm>
            <a:off x="1075615" y="5304767"/>
            <a:ext cx="2477210" cy="541047"/>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sp>
        <p:nvSpPr>
          <p:cNvPr id="16" name="ZoneTexte 15">
            <a:extLst>
              <a:ext uri="{FF2B5EF4-FFF2-40B4-BE49-F238E27FC236}">
                <a16:creationId xmlns:a16="http://schemas.microsoft.com/office/drawing/2014/main" id="{A544606B-A748-48F5-AA2C-6251C0E9C1E4}"/>
              </a:ext>
            </a:extLst>
          </p:cNvPr>
          <p:cNvSpPr txBox="1"/>
          <p:nvPr/>
        </p:nvSpPr>
        <p:spPr>
          <a:xfrm>
            <a:off x="8825287" y="1855009"/>
            <a:ext cx="2880264" cy="903700"/>
          </a:xfrm>
          <a:prstGeom prst="rect">
            <a:avLst/>
          </a:prstGeom>
          <a:solidFill>
            <a:schemeClr val="bg1"/>
          </a:solidFill>
          <a:ln w="15875">
            <a:solidFill>
              <a:srgbClr val="0070C0"/>
            </a:solidFill>
          </a:ln>
        </p:spPr>
        <p:txBody>
          <a:bodyPr wrap="square" lIns="36000" tIns="36000" rIns="36000" bIns="36000" rtlCol="0">
            <a:spAutoFit/>
          </a:bodyPr>
          <a:lstStyle/>
          <a:p>
            <a:r>
              <a:rPr lang="fr-FR" b="1" dirty="0">
                <a:solidFill>
                  <a:srgbClr val="0070C0"/>
                </a:solidFill>
              </a:rPr>
              <a:t>La compréhension du sujet est une compétence essentielle.</a:t>
            </a:r>
          </a:p>
        </p:txBody>
      </p:sp>
      <p:cxnSp>
        <p:nvCxnSpPr>
          <p:cNvPr id="21" name="Connecteur droit avec flèche 20">
            <a:extLst>
              <a:ext uri="{FF2B5EF4-FFF2-40B4-BE49-F238E27FC236}">
                <a16:creationId xmlns:a16="http://schemas.microsoft.com/office/drawing/2014/main" id="{49C3998B-48AB-49EE-9AB5-00562E25B1F7}"/>
              </a:ext>
            </a:extLst>
          </p:cNvPr>
          <p:cNvCxnSpPr>
            <a:cxnSpLocks/>
            <a:stCxn id="18" idx="1"/>
          </p:cNvCxnSpPr>
          <p:nvPr/>
        </p:nvCxnSpPr>
        <p:spPr>
          <a:xfrm flipH="1" flipV="1">
            <a:off x="4705351" y="5212728"/>
            <a:ext cx="1309610" cy="562614"/>
          </a:xfrm>
          <a:prstGeom prst="straightConnector1">
            <a:avLst/>
          </a:prstGeom>
          <a:ln w="28575">
            <a:solidFill>
              <a:srgbClr val="0070C0"/>
            </a:solidFill>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27911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5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par>
                                <p:cTn id="41" presetID="10"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5" grpId="0" animBg="1"/>
      <p:bldP spid="14" grpId="0" animBg="1"/>
      <p:bldP spid="18"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00" y="542925"/>
            <a:ext cx="11214100" cy="646331"/>
          </a:xfrm>
        </p:spPr>
        <p:txBody>
          <a:bodyPr/>
          <a:lstStyle/>
          <a:p>
            <a:r>
              <a:rPr lang="fr-FR" sz="4000" dirty="0"/>
              <a:t>Si on analyse les sujets zéro disponibles…</a:t>
            </a:r>
          </a:p>
        </p:txBody>
      </p:sp>
      <p:sp>
        <p:nvSpPr>
          <p:cNvPr id="3" name="Espace réservé du numéro de diapositive 2"/>
          <p:cNvSpPr>
            <a:spLocks noGrp="1"/>
          </p:cNvSpPr>
          <p:nvPr>
            <p:ph type="sldNum" sz="quarter" idx="12"/>
          </p:nvPr>
        </p:nvSpPr>
        <p:spPr/>
        <p:txBody>
          <a:bodyPr/>
          <a:lstStyle/>
          <a:p>
            <a:fld id="{C263D6C4-4840-40CC-AC84-17E24B3B7BDE}" type="slidenum">
              <a:rPr lang="en-US" noProof="0" smtClean="0"/>
              <a:pPr/>
              <a:t>3</a:t>
            </a:fld>
            <a:endParaRPr lang="en-US" noProof="0" dirty="0"/>
          </a:p>
        </p:txBody>
      </p:sp>
      <p:sp>
        <p:nvSpPr>
          <p:cNvPr id="4" name="ZoneTexte 3"/>
          <p:cNvSpPr txBox="1"/>
          <p:nvPr/>
        </p:nvSpPr>
        <p:spPr>
          <a:xfrm>
            <a:off x="818865" y="4080724"/>
            <a:ext cx="10222173"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3600" dirty="0"/>
              <a:t>Le sujet est libellé sous une forme affirmative et ne suggère aucun plan type.</a:t>
            </a:r>
          </a:p>
          <a:p>
            <a:r>
              <a:rPr lang="fr-FR" sz="3600" dirty="0"/>
              <a:t>Le dossier documentaire fournit au candidat des informations, factuelles ou non.</a:t>
            </a:r>
          </a:p>
        </p:txBody>
      </p:sp>
      <p:pic>
        <p:nvPicPr>
          <p:cNvPr id="1026" name="Picture 2"/>
          <p:cNvPicPr>
            <a:picLocks noChangeAspect="1" noChangeArrowheads="1"/>
          </p:cNvPicPr>
          <p:nvPr/>
        </p:nvPicPr>
        <p:blipFill>
          <a:blip r:embed="rId2"/>
          <a:srcRect l="18566" t="37314" r="19652" b="53545"/>
          <a:stretch>
            <a:fillRect/>
          </a:stretch>
        </p:blipFill>
        <p:spPr bwMode="auto">
          <a:xfrm>
            <a:off x="354842" y="1392072"/>
            <a:ext cx="8038531" cy="668741"/>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l="18987" t="47528" r="15875" b="42584"/>
          <a:stretch>
            <a:fillRect/>
          </a:stretch>
        </p:blipFill>
        <p:spPr bwMode="auto">
          <a:xfrm>
            <a:off x="3248167" y="2183640"/>
            <a:ext cx="8475260" cy="723332"/>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l="18462" t="47528" r="17553" b="40345"/>
          <a:stretch>
            <a:fillRect/>
          </a:stretch>
        </p:blipFill>
        <p:spPr bwMode="auto">
          <a:xfrm>
            <a:off x="464024" y="3029803"/>
            <a:ext cx="8325134" cy="88710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4</a:t>
            </a:fld>
            <a:endParaRPr lang="en-US" dirty="0"/>
          </a:p>
        </p:txBody>
      </p:sp>
      <p:pic>
        <p:nvPicPr>
          <p:cNvPr id="2050" name="Picture 2"/>
          <p:cNvPicPr>
            <a:picLocks noChangeAspect="1" noChangeArrowheads="1"/>
          </p:cNvPicPr>
          <p:nvPr/>
        </p:nvPicPr>
        <p:blipFill>
          <a:blip r:embed="rId2"/>
          <a:srcRect l="30734" t="13993" r="31715" b="3918"/>
          <a:stretch>
            <a:fillRect/>
          </a:stretch>
        </p:blipFill>
        <p:spPr bwMode="auto">
          <a:xfrm>
            <a:off x="0" y="0"/>
            <a:ext cx="5609230" cy="6894025"/>
          </a:xfrm>
          <a:prstGeom prst="rect">
            <a:avLst/>
          </a:prstGeom>
          <a:noFill/>
          <a:ln w="9525">
            <a:noFill/>
            <a:miter lim="800000"/>
            <a:headEnd/>
            <a:tailEnd/>
          </a:ln>
          <a:effectLst/>
        </p:spPr>
      </p:pic>
      <p:sp>
        <p:nvSpPr>
          <p:cNvPr id="6" name="ZoneTexte 5"/>
          <p:cNvSpPr txBox="1"/>
          <p:nvPr/>
        </p:nvSpPr>
        <p:spPr>
          <a:xfrm>
            <a:off x="5765183" y="2521059"/>
            <a:ext cx="6250674" cy="181588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2800" i="1" dirty="0">
                <a:solidFill>
                  <a:schemeClr val="tx1"/>
                </a:solidFill>
                <a:latin typeface="Arial" panose="020B0604020202020204" pitchFamily="34" charset="0"/>
                <a:cs typeface="Arial" panose="020B0604020202020204" pitchFamily="34" charset="0"/>
              </a:rPr>
              <a:t>Quelles sont nos attentes sur les documents ? sur les connaissances ? nombre d’arguments ? sur la forme ?</a:t>
            </a:r>
          </a:p>
          <a:p>
            <a:endParaRPr lang="fr-FR" sz="2800" dirty="0">
              <a:solidFill>
                <a:schemeClr val="accent6">
                  <a:lumMod val="75000"/>
                </a:schemeClr>
              </a:solidFill>
              <a:latin typeface="Bradley Hand ITC" pitchFamily="66" charset="0"/>
            </a:endParaRPr>
          </a:p>
        </p:txBody>
      </p:sp>
    </p:spTree>
    <p:extLst>
      <p:ext uri="{BB962C8B-B14F-4D97-AF65-F5344CB8AC3E}">
        <p14:creationId xmlns:p14="http://schemas.microsoft.com/office/powerpoint/2010/main" val="70982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Que </a:t>
            </a:r>
            <a:r>
              <a:rPr lang="en-US" dirty="0" err="1"/>
              <a:t>dit</a:t>
            </a:r>
            <a:r>
              <a:rPr lang="en-US" dirty="0"/>
              <a:t> le </a:t>
            </a:r>
            <a:r>
              <a:rPr lang="en-US" dirty="0" err="1"/>
              <a:t>programme</a:t>
            </a:r>
            <a:r>
              <a:rPr lang="en-US" dirty="0"/>
              <a:t> ?</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5</a:t>
            </a:fld>
            <a:endParaRPr lang="en-US" dirty="0"/>
          </a:p>
        </p:txBody>
      </p:sp>
      <p:graphicFrame>
        <p:nvGraphicFramePr>
          <p:cNvPr id="10" name="Tableau 9">
            <a:extLst>
              <a:ext uri="{FF2B5EF4-FFF2-40B4-BE49-F238E27FC236}">
                <a16:creationId xmlns:a16="http://schemas.microsoft.com/office/drawing/2014/main" id="{11C00CAF-3CC7-4C08-AE1D-74C0614A86D7}"/>
              </a:ext>
            </a:extLst>
          </p:cNvPr>
          <p:cNvGraphicFramePr>
            <a:graphicFrameLocks noGrp="1"/>
          </p:cNvGraphicFramePr>
          <p:nvPr>
            <p:extLst>
              <p:ext uri="{D42A27DB-BD31-4B8C-83A1-F6EECF244321}">
                <p14:modId xmlns:p14="http://schemas.microsoft.com/office/powerpoint/2010/main" val="855964964"/>
              </p:ext>
            </p:extLst>
          </p:nvPr>
        </p:nvGraphicFramePr>
        <p:xfrm>
          <a:off x="371474" y="1205388"/>
          <a:ext cx="11496675" cy="5192640"/>
        </p:xfrm>
        <a:graphic>
          <a:graphicData uri="http://schemas.openxmlformats.org/drawingml/2006/table">
            <a:tbl>
              <a:tblPr>
                <a:tableStyleId>{5C22544A-7EE6-4342-B048-85BDC9FD1C3A}</a:tableStyleId>
              </a:tblPr>
              <a:tblGrid>
                <a:gridCol w="4248151">
                  <a:extLst>
                    <a:ext uri="{9D8B030D-6E8A-4147-A177-3AD203B41FA5}">
                      <a16:colId xmlns:a16="http://schemas.microsoft.com/office/drawing/2014/main" val="3409910059"/>
                    </a:ext>
                  </a:extLst>
                </a:gridCol>
                <a:gridCol w="7248524">
                  <a:extLst>
                    <a:ext uri="{9D8B030D-6E8A-4147-A177-3AD203B41FA5}">
                      <a16:colId xmlns:a16="http://schemas.microsoft.com/office/drawing/2014/main" val="3505286768"/>
                    </a:ext>
                  </a:extLst>
                </a:gridCol>
              </a:tblGrid>
              <a:tr h="4376261">
                <a:tc>
                  <a:txBody>
                    <a:bodyPr/>
                    <a:lstStyle/>
                    <a:p>
                      <a:pPr>
                        <a:spcBef>
                          <a:spcPts val="600"/>
                        </a:spcBef>
                        <a:spcAft>
                          <a:spcPts val="0"/>
                        </a:spcAft>
                      </a:pPr>
                      <a:r>
                        <a:rPr lang="fr-FR" sz="2400" dirty="0">
                          <a:effectLst/>
                        </a:rPr>
                        <a:t>Comment la socialisation contribue-t-elle à expliquer les différences de comportement des individus ?</a:t>
                      </a:r>
                      <a:endParaRPr lang="fr-FR" sz="2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36000" marR="36000" marT="36000" marB="36000"/>
                </a:tc>
                <a:tc>
                  <a:txBody>
                    <a:bodyPr/>
                    <a:lstStyle/>
                    <a:p>
                      <a:pPr>
                        <a:spcAft>
                          <a:spcPts val="0"/>
                        </a:spcAft>
                      </a:pPr>
                      <a:r>
                        <a:rPr lang="fr-FR" sz="2400" dirty="0">
                          <a:effectLst/>
                        </a:rPr>
                        <a:t>- Comprendre comment les individus expérimentent et intériorisent des façons d’agir, de penser et d’anticiper l’avenir qui sont socialement situées et qui sont à l’origine de différences de comportements, de préférences et d’aspirations.</a:t>
                      </a:r>
                    </a:p>
                    <a:p>
                      <a:pPr>
                        <a:spcAft>
                          <a:spcPts val="0"/>
                        </a:spcAft>
                      </a:pPr>
                      <a:r>
                        <a:rPr lang="fr-FR" sz="2400" dirty="0">
                          <a:effectLst/>
                        </a:rPr>
                        <a:t>- Comprendre comment la diversité des configurations familiales modifie les conditions de la socialisation des enfants et des adolescents.</a:t>
                      </a:r>
                    </a:p>
                    <a:p>
                      <a:pPr>
                        <a:spcAft>
                          <a:spcPts val="0"/>
                        </a:spcAft>
                      </a:pPr>
                      <a:r>
                        <a:rPr lang="fr-FR" sz="2400" dirty="0">
                          <a:effectLst/>
                        </a:rPr>
                        <a:t>- Comprendre qu’il existe des socialisations secondaires (professionnelle, conjugale, politique) à la suite de la socialisation primaire.</a:t>
                      </a:r>
                    </a:p>
                    <a:p>
                      <a:pPr>
                        <a:spcAft>
                          <a:spcPts val="0"/>
                        </a:spcAft>
                      </a:pPr>
                      <a:r>
                        <a:rPr lang="fr-FR" sz="2400" dirty="0">
                          <a:effectLst/>
                        </a:rPr>
                        <a:t>- Comprendre que la pluralité des influences socialisatrices peut être à l’origine de trajectoires individuelles improbables.</a:t>
                      </a:r>
                      <a:endParaRPr lang="fr-FR" sz="2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4194872650"/>
                  </a:ext>
                </a:extLst>
              </a:tr>
            </a:tbl>
          </a:graphicData>
        </a:graphic>
      </p:graphicFrame>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La </a:t>
            </a:r>
            <a:r>
              <a:rPr lang="en-US" dirty="0" err="1"/>
              <a:t>forme</a:t>
            </a:r>
            <a:r>
              <a:rPr lang="en-US" dirty="0"/>
              <a:t> :</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6</a:t>
            </a:fld>
            <a:endParaRPr lang="en-US" dirty="0"/>
          </a:p>
        </p:txBody>
      </p:sp>
      <p:sp>
        <p:nvSpPr>
          <p:cNvPr id="5" name="Espace réservé du texte 4"/>
          <p:cNvSpPr>
            <a:spLocks noGrp="1"/>
          </p:cNvSpPr>
          <p:nvPr>
            <p:ph type="body" sz="quarter" idx="13"/>
          </p:nvPr>
        </p:nvSpPr>
        <p:spPr>
          <a:xfrm>
            <a:off x="444500" y="1120409"/>
            <a:ext cx="6718300" cy="1213349"/>
          </a:xfrm>
        </p:spPr>
        <p:txBody>
          <a:bodyPr/>
          <a:lstStyle/>
          <a:p>
            <a:r>
              <a:rPr lang="fr-FR" dirty="0"/>
              <a:t>Introduction ou pas ? Conclusion ou pas ?</a:t>
            </a:r>
          </a:p>
          <a:p>
            <a:r>
              <a:rPr lang="fr-FR" dirty="0"/>
              <a:t>Paragraphes apparents ou monobloc ?</a:t>
            </a:r>
          </a:p>
          <a:p>
            <a:r>
              <a:rPr lang="fr-FR" dirty="0"/>
              <a:t>…?</a:t>
            </a:r>
          </a:p>
        </p:txBody>
      </p:sp>
      <p:sp>
        <p:nvSpPr>
          <p:cNvPr id="6" name="Title 6">
            <a:extLst>
              <a:ext uri="{FF2B5EF4-FFF2-40B4-BE49-F238E27FC236}">
                <a16:creationId xmlns:a16="http://schemas.microsoft.com/office/drawing/2014/main" id="{7875C19A-1AAE-476A-A316-A2CF92D763D3}"/>
              </a:ext>
            </a:extLst>
          </p:cNvPr>
          <p:cNvSpPr txBox="1">
            <a:spLocks/>
          </p:cNvSpPr>
          <p:nvPr/>
        </p:nvSpPr>
        <p:spPr>
          <a:xfrm>
            <a:off x="392184" y="2319397"/>
            <a:ext cx="11799816" cy="535531"/>
          </a:xfrm>
          <a:prstGeom prst="rect">
            <a:avLst/>
          </a:prstGeom>
        </p:spPr>
        <p:txBody>
          <a:bodyPr vert="horz" wrap="square" lIns="91440" tIns="45720" rIns="91440" bIns="45720" rtlCol="0" anchor="t">
            <a:sp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70" normalizeH="0" baseline="0" noProof="0" dirty="0">
                <a:ln>
                  <a:noFill/>
                </a:ln>
                <a:solidFill>
                  <a:schemeClr val="bg1"/>
                </a:solidFill>
                <a:effectLst/>
                <a:uLnTx/>
                <a:uFillTx/>
                <a:latin typeface="+mj-lt"/>
                <a:ea typeface="+mj-ea"/>
                <a:cs typeface="+mj-cs"/>
              </a:rPr>
              <a:t>Exploitation</a:t>
            </a:r>
            <a:r>
              <a:rPr kumimoji="0" lang="en-US" sz="3200" b="1" i="0" u="none" strike="noStrike" kern="1200" cap="none" spc="-70" normalizeH="0" noProof="0" dirty="0">
                <a:ln>
                  <a:noFill/>
                </a:ln>
                <a:solidFill>
                  <a:schemeClr val="bg1"/>
                </a:solidFill>
                <a:effectLst/>
                <a:uLnTx/>
                <a:uFillTx/>
                <a:latin typeface="+mj-lt"/>
                <a:ea typeface="+mj-ea"/>
                <a:cs typeface="+mj-cs"/>
              </a:rPr>
              <a:t> des </a:t>
            </a:r>
            <a:r>
              <a:rPr kumimoji="0" lang="en-US" sz="3200" b="1" i="0" u="none" strike="noStrike" kern="1200" cap="none" spc="-70" normalizeH="0" noProof="0" dirty="0" err="1">
                <a:ln>
                  <a:noFill/>
                </a:ln>
                <a:solidFill>
                  <a:schemeClr val="bg1"/>
                </a:solidFill>
                <a:effectLst/>
                <a:uLnTx/>
                <a:uFillTx/>
                <a:latin typeface="+mj-lt"/>
                <a:ea typeface="+mj-ea"/>
                <a:cs typeface="+mj-cs"/>
              </a:rPr>
              <a:t>informations</a:t>
            </a:r>
            <a:r>
              <a:rPr kumimoji="0" lang="en-US" sz="3200" b="1" i="0" u="none" strike="noStrike" kern="1200" cap="none" spc="-70" normalizeH="0" noProof="0" dirty="0">
                <a:ln>
                  <a:noFill/>
                </a:ln>
                <a:solidFill>
                  <a:schemeClr val="bg1"/>
                </a:solidFill>
                <a:effectLst/>
                <a:uLnTx/>
                <a:uFillTx/>
                <a:latin typeface="+mj-lt"/>
                <a:ea typeface="+mj-ea"/>
                <a:cs typeface="+mj-cs"/>
              </a:rPr>
              <a:t> du dossier</a:t>
            </a:r>
            <a:r>
              <a:rPr kumimoji="0" lang="en-US" sz="3200" b="1" i="0" u="none" strike="noStrike" kern="1200" cap="none" spc="-70" normalizeH="0" baseline="0" noProof="0" dirty="0">
                <a:ln>
                  <a:noFill/>
                </a:ln>
                <a:solidFill>
                  <a:schemeClr val="bg1"/>
                </a:solidFill>
                <a:effectLst/>
                <a:uLnTx/>
                <a:uFillTx/>
                <a:latin typeface="+mj-lt"/>
                <a:ea typeface="+mj-ea"/>
                <a:cs typeface="+mj-cs"/>
              </a:rPr>
              <a:t> :</a:t>
            </a:r>
          </a:p>
        </p:txBody>
      </p:sp>
      <p:sp>
        <p:nvSpPr>
          <p:cNvPr id="8" name="Espace réservé du texte 4"/>
          <p:cNvSpPr txBox="1">
            <a:spLocks/>
          </p:cNvSpPr>
          <p:nvPr/>
        </p:nvSpPr>
        <p:spPr>
          <a:xfrm>
            <a:off x="474074" y="3006071"/>
            <a:ext cx="6718300" cy="1213349"/>
          </a:xfrm>
          <a:prstGeom prst="rect">
            <a:avLst/>
          </a:prstGeom>
        </p:spPr>
        <p:txBody>
          <a:bodyPr vert="horz" lIns="91440" tIns="45720" rIns="91440" bIns="45720" rtlCol="0">
            <a:noAutofit/>
          </a:bodyPr>
          <a:lstStyle/>
          <a:p>
            <a:pPr marL="228600" marR="0" lvl="0" indent="-228600" algn="l" defTabSz="914400" rtl="0" eaLnBrk="1" fontAlgn="auto" latinLnBrk="0" hangingPunct="1">
              <a:lnSpc>
                <a:spcPct val="100000"/>
              </a:lnSpc>
              <a:spcBef>
                <a:spcPts val="600"/>
              </a:spcBef>
              <a:spcAft>
                <a:spcPts val="400"/>
              </a:spcAft>
              <a:buClr>
                <a:schemeClr val="accent2"/>
              </a:buClr>
              <a:buSzTx/>
              <a:buFont typeface="Arial" panose="020B0604020202020204" pitchFamily="34" charset="0"/>
              <a:buChar char="•"/>
              <a:tabLst/>
              <a:defRPr/>
            </a:pPr>
            <a:r>
              <a:rPr kumimoji="0" lang="fr-FR" sz="1600" b="0" i="0" u="none" strike="noStrike" kern="1200" cap="none" spc="0" normalizeH="0" baseline="0" noProof="0" dirty="0">
                <a:ln>
                  <a:noFill/>
                </a:ln>
                <a:solidFill>
                  <a:schemeClr val="bg1"/>
                </a:solidFill>
                <a:effectLst/>
                <a:uLnTx/>
                <a:uFillTx/>
                <a:latin typeface="+mn-lt"/>
                <a:ea typeface="+mn-ea"/>
                <a:cs typeface="Arial" panose="020B0604020202020204" pitchFamily="34" charset="0"/>
              </a:rPr>
              <a:t>Tous</a:t>
            </a:r>
            <a:r>
              <a:rPr kumimoji="0" lang="fr-FR" sz="1600" b="0" i="0" u="none" strike="noStrike" kern="1200" cap="none" spc="0" normalizeH="0" noProof="0" dirty="0">
                <a:ln>
                  <a:noFill/>
                </a:ln>
                <a:solidFill>
                  <a:schemeClr val="bg1"/>
                </a:solidFill>
                <a:effectLst/>
                <a:uLnTx/>
                <a:uFillTx/>
                <a:latin typeface="+mn-lt"/>
                <a:ea typeface="+mn-ea"/>
                <a:cs typeface="Arial" panose="020B0604020202020204" pitchFamily="34" charset="0"/>
              </a:rPr>
              <a:t> les documents</a:t>
            </a:r>
            <a:r>
              <a:rPr kumimoji="0" lang="fr-FR" sz="1600" b="0" i="0" u="none" strike="noStrike" kern="1200" cap="none" spc="0" normalizeH="0" baseline="0" noProof="0" dirty="0">
                <a:ln>
                  <a:noFill/>
                </a:ln>
                <a:solidFill>
                  <a:schemeClr val="bg1"/>
                </a:solidFill>
                <a:effectLst/>
                <a:uLnTx/>
                <a:uFillTx/>
                <a:latin typeface="+mn-lt"/>
                <a:ea typeface="+mn-ea"/>
                <a:cs typeface="Arial" panose="020B0604020202020204" pitchFamily="34" charset="0"/>
              </a:rPr>
              <a:t> ?</a:t>
            </a:r>
          </a:p>
          <a:p>
            <a:pPr marL="228600" marR="0" lvl="0" indent="-228600" algn="l" defTabSz="914400" rtl="0" eaLnBrk="1" fontAlgn="auto" latinLnBrk="0" hangingPunct="1">
              <a:lnSpc>
                <a:spcPct val="100000"/>
              </a:lnSpc>
              <a:spcBef>
                <a:spcPts val="600"/>
              </a:spcBef>
              <a:spcAft>
                <a:spcPts val="400"/>
              </a:spcAft>
              <a:buClr>
                <a:schemeClr val="accent2"/>
              </a:buClr>
              <a:buSzTx/>
              <a:buFont typeface="Arial" panose="020B0604020202020204" pitchFamily="34" charset="0"/>
              <a:buChar char="•"/>
              <a:tabLst/>
              <a:defRPr/>
            </a:pPr>
            <a:r>
              <a:rPr lang="fr-FR" sz="1600" dirty="0">
                <a:solidFill>
                  <a:schemeClr val="bg1"/>
                </a:solidFill>
                <a:cs typeface="Arial" panose="020B0604020202020204" pitchFamily="34" charset="0"/>
              </a:rPr>
              <a:t>Capacités en termes de savoir-faire</a:t>
            </a:r>
            <a:r>
              <a:rPr kumimoji="0" lang="fr-FR" sz="1600" b="0" i="0" u="none" strike="noStrike" kern="1200" cap="none" spc="0" normalizeH="0" baseline="0" noProof="0" dirty="0">
                <a:ln>
                  <a:noFill/>
                </a:ln>
                <a:solidFill>
                  <a:schemeClr val="bg1"/>
                </a:solidFill>
                <a:effectLst/>
                <a:uLnTx/>
                <a:uFillTx/>
                <a:latin typeface="+mn-lt"/>
                <a:ea typeface="+mn-ea"/>
                <a:cs typeface="Arial" panose="020B0604020202020204" pitchFamily="34" charset="0"/>
              </a:rPr>
              <a:t> ?</a:t>
            </a:r>
          </a:p>
          <a:p>
            <a:pPr marL="228600" marR="0" lvl="0" indent="-228600" algn="l" defTabSz="914400" rtl="0" eaLnBrk="1" fontAlgn="auto" latinLnBrk="0" hangingPunct="1">
              <a:lnSpc>
                <a:spcPct val="100000"/>
              </a:lnSpc>
              <a:spcBef>
                <a:spcPts val="600"/>
              </a:spcBef>
              <a:spcAft>
                <a:spcPts val="400"/>
              </a:spcAft>
              <a:buClr>
                <a:schemeClr val="accent2"/>
              </a:buClr>
              <a:buSzTx/>
              <a:buFont typeface="Arial" panose="020B0604020202020204" pitchFamily="34" charset="0"/>
              <a:buChar char="•"/>
              <a:tabLst/>
              <a:defRPr/>
            </a:pPr>
            <a:r>
              <a:rPr kumimoji="0" lang="fr-FR" sz="1600" b="0" i="0" u="none" strike="noStrike" kern="1200" cap="none" spc="0" normalizeH="0" baseline="0" noProof="0" dirty="0">
                <a:ln>
                  <a:noFill/>
                </a:ln>
                <a:solidFill>
                  <a:schemeClr val="bg1"/>
                </a:solidFill>
                <a:effectLst/>
                <a:uLnTx/>
                <a:uFillTx/>
                <a:latin typeface="+mn-lt"/>
                <a:ea typeface="+mn-ea"/>
                <a:cs typeface="Arial" panose="020B0604020202020204" pitchFamily="34" charset="0"/>
              </a:rPr>
              <a:t>…?</a:t>
            </a:r>
          </a:p>
        </p:txBody>
      </p:sp>
      <p:sp>
        <p:nvSpPr>
          <p:cNvPr id="9" name="Title 6">
            <a:extLst>
              <a:ext uri="{FF2B5EF4-FFF2-40B4-BE49-F238E27FC236}">
                <a16:creationId xmlns:a16="http://schemas.microsoft.com/office/drawing/2014/main" id="{7875C19A-1AAE-476A-A316-A2CF92D763D3}"/>
              </a:ext>
            </a:extLst>
          </p:cNvPr>
          <p:cNvSpPr txBox="1">
            <a:spLocks/>
          </p:cNvSpPr>
          <p:nvPr/>
        </p:nvSpPr>
        <p:spPr>
          <a:xfrm>
            <a:off x="380808" y="4191445"/>
            <a:ext cx="11799816" cy="535531"/>
          </a:xfrm>
          <a:prstGeom prst="rect">
            <a:avLst/>
          </a:prstGeom>
        </p:spPr>
        <p:txBody>
          <a:bodyPr vert="horz" wrap="square" lIns="91440" tIns="45720" rIns="91440" bIns="45720" rtlCol="0" anchor="t">
            <a:sp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200" b="1" spc="-70" dirty="0" err="1">
                <a:solidFill>
                  <a:schemeClr val="bg1"/>
                </a:solidFill>
                <a:latin typeface="+mj-lt"/>
                <a:ea typeface="+mj-ea"/>
                <a:cs typeface="+mj-cs"/>
              </a:rPr>
              <a:t>Maîtrise</a:t>
            </a:r>
            <a:r>
              <a:rPr lang="en-US" sz="3200" b="1" spc="-70" dirty="0">
                <a:solidFill>
                  <a:schemeClr val="bg1"/>
                </a:solidFill>
                <a:latin typeface="+mj-lt"/>
                <a:ea typeface="+mj-ea"/>
                <a:cs typeface="+mj-cs"/>
              </a:rPr>
              <a:t> et </a:t>
            </a:r>
            <a:r>
              <a:rPr lang="en-US" sz="3200" b="1" spc="-70" dirty="0" err="1">
                <a:solidFill>
                  <a:schemeClr val="bg1"/>
                </a:solidFill>
                <a:latin typeface="+mj-lt"/>
                <a:ea typeface="+mj-ea"/>
                <a:cs typeface="+mj-cs"/>
              </a:rPr>
              <a:t>mobilisation</a:t>
            </a:r>
            <a:r>
              <a:rPr lang="en-US" sz="3200" b="1" spc="-70" dirty="0">
                <a:solidFill>
                  <a:schemeClr val="bg1"/>
                </a:solidFill>
                <a:latin typeface="+mj-lt"/>
                <a:ea typeface="+mj-ea"/>
                <a:cs typeface="+mj-cs"/>
              </a:rPr>
              <a:t> de </a:t>
            </a:r>
            <a:r>
              <a:rPr lang="en-US" sz="3200" b="1" spc="-70" dirty="0" err="1">
                <a:solidFill>
                  <a:schemeClr val="bg1"/>
                </a:solidFill>
                <a:latin typeface="+mj-lt"/>
                <a:ea typeface="+mj-ea"/>
                <a:cs typeface="+mj-cs"/>
              </a:rPr>
              <a:t>connaissances</a:t>
            </a:r>
            <a:r>
              <a:rPr kumimoji="0" lang="en-US" sz="3200" b="1" i="0" u="none" strike="noStrike" kern="1200" cap="none" spc="-70" normalizeH="0" baseline="0" noProof="0" dirty="0">
                <a:ln>
                  <a:noFill/>
                </a:ln>
                <a:solidFill>
                  <a:schemeClr val="bg1"/>
                </a:solidFill>
                <a:effectLst/>
                <a:uLnTx/>
                <a:uFillTx/>
                <a:latin typeface="+mj-lt"/>
                <a:ea typeface="+mj-ea"/>
                <a:cs typeface="+mj-cs"/>
              </a:rPr>
              <a:t> :</a:t>
            </a:r>
          </a:p>
        </p:txBody>
      </p:sp>
      <p:sp>
        <p:nvSpPr>
          <p:cNvPr id="11" name="Espace réservé du texte 4"/>
          <p:cNvSpPr txBox="1">
            <a:spLocks/>
          </p:cNvSpPr>
          <p:nvPr/>
        </p:nvSpPr>
        <p:spPr>
          <a:xfrm>
            <a:off x="462698" y="4782583"/>
            <a:ext cx="6718300" cy="799351"/>
          </a:xfrm>
          <a:prstGeom prst="rect">
            <a:avLst/>
          </a:prstGeom>
        </p:spPr>
        <p:txBody>
          <a:bodyPr vert="horz" lIns="91440" tIns="45720" rIns="91440" bIns="45720" rtlCol="0">
            <a:noAutofit/>
          </a:bodyPr>
          <a:lstStyle/>
          <a:p>
            <a:pPr marL="228600" marR="0" lvl="0" indent="-228600" algn="l" defTabSz="914400" rtl="0" eaLnBrk="1" fontAlgn="auto" latinLnBrk="0" hangingPunct="1">
              <a:lnSpc>
                <a:spcPct val="100000"/>
              </a:lnSpc>
              <a:spcBef>
                <a:spcPts val="600"/>
              </a:spcBef>
              <a:spcAft>
                <a:spcPts val="400"/>
              </a:spcAft>
              <a:buClr>
                <a:schemeClr val="accent2"/>
              </a:buClr>
              <a:buSzTx/>
              <a:buFont typeface="Arial" panose="020B0604020202020204" pitchFamily="34" charset="0"/>
              <a:buChar char="•"/>
              <a:tabLst/>
              <a:defRPr/>
            </a:pPr>
            <a:r>
              <a:rPr lang="fr-FR" sz="1600" dirty="0">
                <a:solidFill>
                  <a:schemeClr val="bg1"/>
                </a:solidFill>
                <a:cs typeface="Arial" panose="020B0604020202020204" pitchFamily="34" charset="0"/>
              </a:rPr>
              <a:t>Notions</a:t>
            </a:r>
            <a:r>
              <a:rPr kumimoji="0" lang="fr-FR" sz="1600" b="0" i="0" u="none" strike="noStrike" kern="1200" cap="none" spc="0" normalizeH="0" baseline="0" noProof="0" dirty="0">
                <a:ln>
                  <a:noFill/>
                </a:ln>
                <a:solidFill>
                  <a:schemeClr val="bg1"/>
                </a:solidFill>
                <a:effectLst/>
                <a:uLnTx/>
                <a:uFillTx/>
                <a:latin typeface="+mn-lt"/>
                <a:ea typeface="+mn-ea"/>
                <a:cs typeface="Arial" panose="020B0604020202020204" pitchFamily="34" charset="0"/>
              </a:rPr>
              <a:t> ?</a:t>
            </a:r>
          </a:p>
          <a:p>
            <a:pPr marL="228600" marR="0" lvl="0" indent="-228600" algn="l" defTabSz="914400" rtl="0" eaLnBrk="1" fontAlgn="auto" latinLnBrk="0" hangingPunct="1">
              <a:lnSpc>
                <a:spcPct val="100000"/>
              </a:lnSpc>
              <a:spcBef>
                <a:spcPts val="600"/>
              </a:spcBef>
              <a:spcAft>
                <a:spcPts val="400"/>
              </a:spcAft>
              <a:buClr>
                <a:schemeClr val="accent2"/>
              </a:buClr>
              <a:buSzTx/>
              <a:buFont typeface="Arial" panose="020B0604020202020204" pitchFamily="34" charset="0"/>
              <a:buChar char="•"/>
              <a:tabLst/>
              <a:defRPr/>
            </a:pPr>
            <a:r>
              <a:rPr kumimoji="0" lang="fr-FR" sz="1600" b="0" i="0" u="none" strike="noStrike" kern="1200" cap="none" spc="0" normalizeH="0" baseline="0" noProof="0" dirty="0">
                <a:ln>
                  <a:noFill/>
                </a:ln>
                <a:solidFill>
                  <a:schemeClr val="bg1"/>
                </a:solidFill>
                <a:effectLst/>
                <a:uLnTx/>
                <a:uFillTx/>
                <a:latin typeface="+mn-lt"/>
                <a:ea typeface="+mn-ea"/>
                <a:cs typeface="Arial" panose="020B0604020202020204" pitchFamily="34" charset="0"/>
              </a:rPr>
              <a:t>Mécanismes ? Nombre ?</a:t>
            </a:r>
          </a:p>
        </p:txBody>
      </p:sp>
      <p:sp>
        <p:nvSpPr>
          <p:cNvPr id="12" name="Title 6">
            <a:extLst>
              <a:ext uri="{FF2B5EF4-FFF2-40B4-BE49-F238E27FC236}">
                <a16:creationId xmlns:a16="http://schemas.microsoft.com/office/drawing/2014/main" id="{7875C19A-1AAE-476A-A316-A2CF92D763D3}"/>
              </a:ext>
            </a:extLst>
          </p:cNvPr>
          <p:cNvSpPr txBox="1">
            <a:spLocks/>
          </p:cNvSpPr>
          <p:nvPr/>
        </p:nvSpPr>
        <p:spPr>
          <a:xfrm>
            <a:off x="396728" y="5435685"/>
            <a:ext cx="11799816" cy="535531"/>
          </a:xfrm>
          <a:prstGeom prst="rect">
            <a:avLst/>
          </a:prstGeom>
        </p:spPr>
        <p:txBody>
          <a:bodyPr vert="horz" wrap="square" lIns="91440" tIns="45720" rIns="91440" bIns="45720" rtlCol="0" anchor="t">
            <a:sp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70" normalizeH="0" baseline="0" noProof="0" dirty="0" err="1">
                <a:ln>
                  <a:noFill/>
                </a:ln>
                <a:solidFill>
                  <a:schemeClr val="bg1"/>
                </a:solidFill>
                <a:effectLst/>
                <a:uLnTx/>
                <a:uFillTx/>
                <a:latin typeface="+mj-lt"/>
                <a:ea typeface="+mj-ea"/>
                <a:cs typeface="+mj-cs"/>
              </a:rPr>
              <a:t>Cohérence</a:t>
            </a:r>
            <a:r>
              <a:rPr kumimoji="0" lang="en-US" sz="3200" b="1" i="0" u="none" strike="noStrike" kern="1200" cap="none" spc="-70" normalizeH="0" noProof="0" dirty="0">
                <a:ln>
                  <a:noFill/>
                </a:ln>
                <a:solidFill>
                  <a:schemeClr val="bg1"/>
                </a:solidFill>
                <a:effectLst/>
                <a:uLnTx/>
                <a:uFillTx/>
                <a:latin typeface="+mj-lt"/>
                <a:ea typeface="+mj-ea"/>
                <a:cs typeface="+mj-cs"/>
              </a:rPr>
              <a:t> </a:t>
            </a:r>
            <a:r>
              <a:rPr kumimoji="0" lang="en-US" sz="3200" b="1" i="0" u="none" strike="noStrike" kern="1200" cap="none" spc="-70" normalizeH="0" noProof="0" dirty="0" err="1">
                <a:ln>
                  <a:noFill/>
                </a:ln>
                <a:solidFill>
                  <a:schemeClr val="bg1"/>
                </a:solidFill>
                <a:effectLst/>
                <a:uLnTx/>
                <a:uFillTx/>
                <a:latin typeface="+mj-lt"/>
                <a:ea typeface="+mj-ea"/>
                <a:cs typeface="+mj-cs"/>
              </a:rPr>
              <a:t>d’ensemble</a:t>
            </a:r>
            <a:r>
              <a:rPr kumimoji="0" lang="en-US" sz="3200" b="1" i="0" u="none" strike="noStrike" kern="1200" cap="none" spc="-70" normalizeH="0" noProof="0" dirty="0">
                <a:ln>
                  <a:noFill/>
                </a:ln>
                <a:solidFill>
                  <a:schemeClr val="bg1"/>
                </a:solidFill>
                <a:effectLst/>
                <a:uLnTx/>
                <a:uFillTx/>
                <a:latin typeface="+mj-lt"/>
                <a:ea typeface="+mj-ea"/>
                <a:cs typeface="+mj-cs"/>
              </a:rPr>
              <a:t> du </a:t>
            </a:r>
            <a:r>
              <a:rPr kumimoji="0" lang="en-US" sz="3200" b="1" i="0" u="none" strike="noStrike" kern="1200" cap="none" spc="-70" normalizeH="0" noProof="0" dirty="0" err="1">
                <a:ln>
                  <a:noFill/>
                </a:ln>
                <a:solidFill>
                  <a:schemeClr val="bg1"/>
                </a:solidFill>
                <a:effectLst/>
                <a:uLnTx/>
                <a:uFillTx/>
                <a:latin typeface="+mj-lt"/>
                <a:ea typeface="+mj-ea"/>
                <a:cs typeface="+mj-cs"/>
              </a:rPr>
              <a:t>raisonnement</a:t>
            </a:r>
            <a:r>
              <a:rPr kumimoji="0" lang="en-US" sz="3200" b="1" i="0" u="none" strike="noStrike" kern="1200" cap="none" spc="-70" normalizeH="0" baseline="0" noProof="0" dirty="0">
                <a:ln>
                  <a:noFill/>
                </a:ln>
                <a:solidFill>
                  <a:schemeClr val="bg1"/>
                </a:solidFill>
                <a:effectLst/>
                <a:uLnTx/>
                <a:uFillTx/>
                <a:latin typeface="+mj-lt"/>
                <a:ea typeface="+mj-ea"/>
                <a:cs typeface="+mj-cs"/>
              </a:rPr>
              <a:t> :</a:t>
            </a:r>
          </a:p>
        </p:txBody>
      </p:sp>
      <p:sp>
        <p:nvSpPr>
          <p:cNvPr id="13" name="Pensées 12"/>
          <p:cNvSpPr/>
          <p:nvPr/>
        </p:nvSpPr>
        <p:spPr>
          <a:xfrm>
            <a:off x="6045958" y="409432"/>
            <a:ext cx="3289110" cy="107817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Quelles sont nos exigences ?</a:t>
            </a:r>
          </a:p>
        </p:txBody>
      </p:sp>
      <p:sp>
        <p:nvSpPr>
          <p:cNvPr id="15" name="Espace réservé du texte 4">
            <a:extLst>
              <a:ext uri="{FF2B5EF4-FFF2-40B4-BE49-F238E27FC236}">
                <a16:creationId xmlns:a16="http://schemas.microsoft.com/office/drawing/2014/main" id="{91641F7E-8D9A-40DD-82A0-6928E578924C}"/>
              </a:ext>
            </a:extLst>
          </p:cNvPr>
          <p:cNvSpPr txBox="1">
            <a:spLocks/>
          </p:cNvSpPr>
          <p:nvPr/>
        </p:nvSpPr>
        <p:spPr>
          <a:xfrm>
            <a:off x="444500" y="6000826"/>
            <a:ext cx="6718300" cy="799351"/>
          </a:xfrm>
          <a:prstGeom prst="rect">
            <a:avLst/>
          </a:prstGeom>
        </p:spPr>
        <p:txBody>
          <a:bodyPr vert="horz" lIns="91440" tIns="45720" rIns="91440" bIns="45720" rtlCol="0">
            <a:noAutofit/>
          </a:bodyPr>
          <a:lstStyle/>
          <a:p>
            <a:pPr marL="228600" marR="0" lvl="0" indent="-228600" algn="l" defTabSz="914400" rtl="0" eaLnBrk="1" fontAlgn="auto" latinLnBrk="0" hangingPunct="1">
              <a:lnSpc>
                <a:spcPct val="100000"/>
              </a:lnSpc>
              <a:spcBef>
                <a:spcPts val="600"/>
              </a:spcBef>
              <a:spcAft>
                <a:spcPts val="400"/>
              </a:spcAft>
              <a:buClr>
                <a:schemeClr val="accent2"/>
              </a:buClr>
              <a:buSzTx/>
              <a:buFont typeface="Arial" panose="020B0604020202020204" pitchFamily="34" charset="0"/>
              <a:buChar char="•"/>
              <a:tabLst/>
              <a:defRPr/>
            </a:pPr>
            <a:r>
              <a:rPr lang="fr-FR" sz="1600">
                <a:solidFill>
                  <a:schemeClr val="bg1"/>
                </a:solidFill>
                <a:cs typeface="Arial" panose="020B0604020202020204" pitchFamily="34" charset="0"/>
              </a:rPr>
              <a:t>Raisonnement </a:t>
            </a:r>
            <a:r>
              <a:rPr lang="fr-FR" sz="1600" dirty="0">
                <a:solidFill>
                  <a:schemeClr val="bg1"/>
                </a:solidFill>
                <a:cs typeface="Arial" panose="020B0604020202020204" pitchFamily="34" charset="0"/>
              </a:rPr>
              <a:t>organisé autour d’un plan en 2 ou 3 parties</a:t>
            </a:r>
            <a:r>
              <a:rPr kumimoji="0" lang="fr-FR" sz="1600" b="0" i="0" u="none" strike="noStrike" kern="1200" cap="none" spc="0" normalizeH="0" baseline="0" noProof="0" dirty="0">
                <a:ln>
                  <a:noFill/>
                </a:ln>
                <a:solidFill>
                  <a:schemeClr val="bg1"/>
                </a:solidFill>
                <a:effectLst/>
                <a:uLnTx/>
                <a:uFillTx/>
                <a:latin typeface="+mn-lt"/>
                <a:ea typeface="+mn-ea"/>
                <a:cs typeface="Arial" panose="020B0604020202020204" pitchFamily="34" charset="0"/>
              </a:rPr>
              <a:t> ?</a:t>
            </a:r>
          </a:p>
          <a:p>
            <a:pPr marL="228600" marR="0" lvl="0" indent="-228600" algn="l" defTabSz="914400" rtl="0" eaLnBrk="1" fontAlgn="auto" latinLnBrk="0" hangingPunct="1">
              <a:lnSpc>
                <a:spcPct val="100000"/>
              </a:lnSpc>
              <a:spcBef>
                <a:spcPts val="600"/>
              </a:spcBef>
              <a:spcAft>
                <a:spcPts val="400"/>
              </a:spcAft>
              <a:buClr>
                <a:schemeClr val="accent2"/>
              </a:buClr>
              <a:buSzTx/>
              <a:buFont typeface="Arial" panose="020B0604020202020204" pitchFamily="34" charset="0"/>
              <a:buChar char="•"/>
              <a:tabLst/>
              <a:defRPr/>
            </a:pPr>
            <a:r>
              <a:rPr kumimoji="0" lang="fr-FR" sz="1600" b="0" i="0" u="none" strike="noStrike" kern="1200" cap="none" spc="0" normalizeH="0" baseline="0" noProof="0" dirty="0">
                <a:ln>
                  <a:noFill/>
                </a:ln>
                <a:solidFill>
                  <a:schemeClr val="bg1"/>
                </a:solidFill>
                <a:effectLst/>
                <a:uLnTx/>
                <a:uFillTx/>
                <a:latin typeface="+mn-lt"/>
                <a:ea typeface="+mn-ea"/>
                <a:cs typeface="Arial" panose="020B0604020202020204" pitchFamily="34" charset="0"/>
              </a:rPr>
              <a:t>Raisonnement structuré en paragraphes ?</a:t>
            </a:r>
          </a:p>
        </p:txBody>
      </p:sp>
    </p:spTree>
    <p:extLst>
      <p:ext uri="{BB962C8B-B14F-4D97-AF65-F5344CB8AC3E}">
        <p14:creationId xmlns:p14="http://schemas.microsoft.com/office/powerpoint/2010/main" val="2092057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F478C69-0A1D-45FF-8600-ED903803FFE1}"/>
              </a:ext>
            </a:extLst>
          </p:cNvPr>
          <p:cNvSpPr>
            <a:spLocks noGrp="1"/>
          </p:cNvSpPr>
          <p:nvPr>
            <p:ph type="sldNum" sz="quarter" idx="12"/>
          </p:nvPr>
        </p:nvSpPr>
        <p:spPr/>
        <p:txBody>
          <a:bodyPr/>
          <a:lstStyle/>
          <a:p>
            <a:fld id="{C263D6C4-4840-40CC-AC84-17E24B3B7BDE}" type="slidenum">
              <a:rPr lang="en-US" smtClean="0"/>
              <a:pPr/>
              <a:t>7</a:t>
            </a:fld>
            <a:endParaRPr lang="en-US" dirty="0"/>
          </a:p>
        </p:txBody>
      </p:sp>
      <p:graphicFrame>
        <p:nvGraphicFramePr>
          <p:cNvPr id="12" name="Tableau 11"/>
          <p:cNvGraphicFramePr>
            <a:graphicFrameLocks noGrp="1"/>
          </p:cNvGraphicFramePr>
          <p:nvPr/>
        </p:nvGraphicFramePr>
        <p:xfrm>
          <a:off x="354840" y="655093"/>
          <a:ext cx="11532359" cy="5643372"/>
        </p:xfrm>
        <a:graphic>
          <a:graphicData uri="http://schemas.openxmlformats.org/drawingml/2006/table">
            <a:tbl>
              <a:tblPr/>
              <a:tblGrid>
                <a:gridCol w="3843285">
                  <a:extLst>
                    <a:ext uri="{9D8B030D-6E8A-4147-A177-3AD203B41FA5}">
                      <a16:colId xmlns:a16="http://schemas.microsoft.com/office/drawing/2014/main" val="20000"/>
                    </a:ext>
                  </a:extLst>
                </a:gridCol>
                <a:gridCol w="3844537">
                  <a:extLst>
                    <a:ext uri="{9D8B030D-6E8A-4147-A177-3AD203B41FA5}">
                      <a16:colId xmlns:a16="http://schemas.microsoft.com/office/drawing/2014/main" val="20001"/>
                    </a:ext>
                  </a:extLst>
                </a:gridCol>
                <a:gridCol w="3844537">
                  <a:extLst>
                    <a:ext uri="{9D8B030D-6E8A-4147-A177-3AD203B41FA5}">
                      <a16:colId xmlns:a16="http://schemas.microsoft.com/office/drawing/2014/main" val="20002"/>
                    </a:ext>
                  </a:extLst>
                </a:gridCol>
              </a:tblGrid>
              <a:tr h="247101">
                <a:tc>
                  <a:txBody>
                    <a:bodyPr/>
                    <a:lstStyle/>
                    <a:p>
                      <a:pPr>
                        <a:lnSpc>
                          <a:spcPct val="115000"/>
                        </a:lnSpc>
                        <a:spcAft>
                          <a:spcPts val="0"/>
                        </a:spcAft>
                      </a:pPr>
                      <a:r>
                        <a:rPr lang="fr-FR" sz="2000" b="1" dirty="0">
                          <a:latin typeface="Calibri"/>
                          <a:ea typeface="Calibri"/>
                          <a:cs typeface="Times New Roman"/>
                        </a:rPr>
                        <a:t>Règles de formes à respecter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endParaRPr lang="fr-F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47101">
                <a:tc>
                  <a:txBody>
                    <a:bodyPr/>
                    <a:lstStyle/>
                    <a:p>
                      <a:pPr>
                        <a:lnSpc>
                          <a:spcPct val="115000"/>
                        </a:lnSpc>
                        <a:spcAft>
                          <a:spcPts val="0"/>
                        </a:spcAft>
                      </a:pPr>
                      <a:r>
                        <a:rPr lang="fr-FR" sz="2000" b="1" dirty="0">
                          <a:latin typeface="Calibri"/>
                          <a:ea typeface="Calibri"/>
                          <a:cs typeface="Times New Roman"/>
                        </a:rPr>
                        <a:t>Compréhension du sujet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endParaRPr lang="fr-F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endParaRPr lang="fr-F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94204">
                <a:tc>
                  <a:txBody>
                    <a:bodyPr/>
                    <a:lstStyle/>
                    <a:p>
                      <a:pPr>
                        <a:lnSpc>
                          <a:spcPct val="115000"/>
                        </a:lnSpc>
                        <a:spcAft>
                          <a:spcPts val="0"/>
                        </a:spcAft>
                      </a:pPr>
                      <a:r>
                        <a:rPr lang="fr-FR" sz="2000" b="1" dirty="0">
                          <a:latin typeface="Calibri"/>
                          <a:ea typeface="Calibri"/>
                          <a:cs typeface="Times New Roman"/>
                        </a:rPr>
                        <a:t>Exploitation du dossier documentaire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endParaRPr lang="fr-F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endParaRPr lang="fr-F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358700">
                <a:tc>
                  <a:txBody>
                    <a:bodyPr/>
                    <a:lstStyle/>
                    <a:p>
                      <a:pPr>
                        <a:lnSpc>
                          <a:spcPct val="115000"/>
                        </a:lnSpc>
                        <a:spcAft>
                          <a:spcPts val="0"/>
                        </a:spcAft>
                      </a:pPr>
                      <a:endParaRPr lang="fr-FR"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fr-FR" sz="1800" b="1" i="1" dirty="0">
                          <a:latin typeface="Arial"/>
                          <a:ea typeface="Calibri"/>
                          <a:cs typeface="Times New Roman"/>
                        </a:rPr>
                        <a:t>L'élève montre sa capacité à ?</a:t>
                      </a:r>
                      <a:endParaRPr lang="fr-FR" sz="1800" b="1" i="1" dirty="0">
                        <a:latin typeface="Calibri"/>
                        <a:ea typeface="Calibri"/>
                        <a:cs typeface="Times New Roman"/>
                      </a:endParaRPr>
                    </a:p>
                    <a:p>
                      <a:pPr>
                        <a:lnSpc>
                          <a:spcPct val="115000"/>
                        </a:lnSpc>
                        <a:spcAft>
                          <a:spcPts val="0"/>
                        </a:spcAft>
                      </a:pPr>
                      <a:r>
                        <a:rPr lang="fr-FR" sz="1800" b="0" i="1" dirty="0">
                          <a:latin typeface="Arial"/>
                          <a:ea typeface="Calibri"/>
                          <a:cs typeface="Times New Roman"/>
                        </a:rPr>
                        <a:t>-Sélectionner les informations pertinentes</a:t>
                      </a:r>
                      <a:endParaRPr lang="fr-FR" sz="1800" b="0" i="1" dirty="0">
                        <a:latin typeface="Calibri"/>
                        <a:ea typeface="Calibri"/>
                        <a:cs typeface="Times New Roman"/>
                      </a:endParaRPr>
                    </a:p>
                    <a:p>
                      <a:pPr>
                        <a:lnSpc>
                          <a:spcPct val="115000"/>
                        </a:lnSpc>
                        <a:spcAft>
                          <a:spcPts val="0"/>
                        </a:spcAft>
                      </a:pPr>
                      <a:r>
                        <a:rPr lang="fr-FR" sz="1800" b="0" i="1" dirty="0">
                          <a:latin typeface="Arial"/>
                          <a:ea typeface="Calibri"/>
                          <a:cs typeface="Times New Roman"/>
                        </a:rPr>
                        <a:t>-Lire l'information</a:t>
                      </a:r>
                      <a:endParaRPr lang="fr-FR" sz="1800" b="0" i="1" dirty="0">
                        <a:latin typeface="Calibri"/>
                        <a:ea typeface="Calibri"/>
                        <a:cs typeface="Times New Roman"/>
                      </a:endParaRPr>
                    </a:p>
                    <a:p>
                      <a:pPr>
                        <a:lnSpc>
                          <a:spcPct val="115000"/>
                        </a:lnSpc>
                        <a:spcAft>
                          <a:spcPts val="0"/>
                        </a:spcAft>
                      </a:pPr>
                      <a:r>
                        <a:rPr lang="fr-FR" sz="1800" b="0" i="1" dirty="0">
                          <a:latin typeface="Arial"/>
                          <a:ea typeface="Calibri"/>
                          <a:cs typeface="Times New Roman"/>
                        </a:rPr>
                        <a:t>-Exploiter l'information pour illustrer l'argumentation</a:t>
                      </a:r>
                      <a:endParaRPr lang="fr-FR" sz="1800" b="0" i="1" dirty="0">
                        <a:latin typeface="Calibri"/>
                        <a:ea typeface="Calibri"/>
                        <a:cs typeface="Times New Roman"/>
                      </a:endParaRPr>
                    </a:p>
                    <a:p>
                      <a:pPr>
                        <a:lnSpc>
                          <a:spcPct val="115000"/>
                        </a:lnSpc>
                        <a:spcAft>
                          <a:spcPts val="0"/>
                        </a:spcAft>
                      </a:pPr>
                      <a:r>
                        <a:rPr lang="fr-FR" sz="1800" b="0" i="1" dirty="0">
                          <a:latin typeface="Arial"/>
                          <a:ea typeface="Calibri"/>
                          <a:cs typeface="Times New Roman"/>
                        </a:rPr>
                        <a:t>-Manipuler des données statistiques</a:t>
                      </a:r>
                      <a:endParaRPr lang="fr-FR" sz="1800" b="0" i="1" dirty="0">
                        <a:latin typeface="Calibri"/>
                        <a:ea typeface="Calibri"/>
                        <a:cs typeface="Times New Roman"/>
                      </a:endParaRPr>
                    </a:p>
                    <a:p>
                      <a:pPr>
                        <a:lnSpc>
                          <a:spcPct val="115000"/>
                        </a:lnSpc>
                        <a:spcAft>
                          <a:spcPts val="0"/>
                        </a:spcAft>
                      </a:pPr>
                      <a:r>
                        <a:rPr lang="fr-FR" sz="1800" b="0" i="1" dirty="0">
                          <a:latin typeface="Arial"/>
                          <a:ea typeface="Calibri"/>
                          <a:cs typeface="Times New Roman"/>
                        </a:rPr>
                        <a:t>-Mettre en relation avec des données d’autres documents</a:t>
                      </a:r>
                      <a:endParaRPr lang="fr-FR" sz="1800" b="0" i="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endParaRPr lang="fr-F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94204">
                <a:tc>
                  <a:txBody>
                    <a:bodyPr/>
                    <a:lstStyle/>
                    <a:p>
                      <a:pPr>
                        <a:lnSpc>
                          <a:spcPct val="115000"/>
                        </a:lnSpc>
                        <a:spcAft>
                          <a:spcPts val="0"/>
                        </a:spcAft>
                      </a:pPr>
                      <a:r>
                        <a:rPr lang="fr-FR" sz="2000" b="1" dirty="0">
                          <a:latin typeface="Calibri"/>
                          <a:ea typeface="Calibri"/>
                          <a:cs typeface="Times New Roman"/>
                        </a:rPr>
                        <a:t>Maîtrise et mobilisation de connaissances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endParaRPr lang="fr-F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endParaRPr lang="fr-F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94204">
                <a:tc>
                  <a:txBody>
                    <a:bodyPr/>
                    <a:lstStyle/>
                    <a:p>
                      <a:pPr>
                        <a:lnSpc>
                          <a:spcPct val="115000"/>
                        </a:lnSpc>
                        <a:spcAft>
                          <a:spcPts val="0"/>
                        </a:spcAft>
                      </a:pPr>
                      <a:r>
                        <a:rPr lang="fr-FR" sz="2000" b="1" dirty="0">
                          <a:latin typeface="Calibri"/>
                          <a:ea typeface="Calibri"/>
                          <a:cs typeface="Times New Roman"/>
                        </a:rPr>
                        <a:t>Cohérence d’ensemble du raisonnement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endParaRPr lang="fr-F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endParaRPr lang="fr-F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3073"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5" name="Rectangle 4">
            <a:extLst>
              <a:ext uri="{FF2B5EF4-FFF2-40B4-BE49-F238E27FC236}">
                <a16:creationId xmlns:a16="http://schemas.microsoft.com/office/drawing/2014/main" id="{6F271B51-BDFA-461F-81F8-AE3C7B69C8FE}"/>
              </a:ext>
            </a:extLst>
          </p:cNvPr>
          <p:cNvSpPr/>
          <p:nvPr/>
        </p:nvSpPr>
        <p:spPr>
          <a:xfrm>
            <a:off x="2825440" y="0"/>
            <a:ext cx="6922088" cy="584775"/>
          </a:xfrm>
          <a:prstGeom prst="rect">
            <a:avLst/>
          </a:prstGeom>
          <a:solidFill>
            <a:schemeClr val="bg1"/>
          </a:solidFill>
        </p:spPr>
        <p:txBody>
          <a:bodyPr wrap="none">
            <a:spAutoFit/>
          </a:bodyPr>
          <a:lstStyle/>
          <a:p>
            <a:r>
              <a:rPr lang="fr-FR" sz="3200" b="1" dirty="0"/>
              <a:t>Grille de notation de l’actuelle EC3</a:t>
            </a:r>
          </a:p>
        </p:txBody>
      </p:sp>
    </p:spTree>
    <p:extLst>
      <p:ext uri="{BB962C8B-B14F-4D97-AF65-F5344CB8AC3E}">
        <p14:creationId xmlns:p14="http://schemas.microsoft.com/office/powerpoint/2010/main" val="451187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F478C69-0A1D-45FF-8600-ED903803FFE1}"/>
              </a:ext>
            </a:extLst>
          </p:cNvPr>
          <p:cNvSpPr>
            <a:spLocks noGrp="1"/>
          </p:cNvSpPr>
          <p:nvPr>
            <p:ph type="sldNum" sz="quarter" idx="12"/>
          </p:nvPr>
        </p:nvSpPr>
        <p:spPr/>
        <p:txBody>
          <a:bodyPr/>
          <a:lstStyle/>
          <a:p>
            <a:fld id="{C263D6C4-4840-40CC-AC84-17E24B3B7BDE}" type="slidenum">
              <a:rPr lang="en-US" smtClean="0"/>
              <a:pPr/>
              <a:t>8</a:t>
            </a:fld>
            <a:endParaRPr lang="en-US" dirty="0"/>
          </a:p>
        </p:txBody>
      </p:sp>
      <p:sp>
        <p:nvSpPr>
          <p:cNvPr id="3073"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3" name="Tableau 2">
            <a:extLst>
              <a:ext uri="{FF2B5EF4-FFF2-40B4-BE49-F238E27FC236}">
                <a16:creationId xmlns:a16="http://schemas.microsoft.com/office/drawing/2014/main" id="{BA05AB72-4320-48FB-A01A-57CF7F4B27F0}"/>
              </a:ext>
            </a:extLst>
          </p:cNvPr>
          <p:cNvGraphicFramePr>
            <a:graphicFrameLocks noGrp="1"/>
          </p:cNvGraphicFramePr>
          <p:nvPr>
            <p:extLst>
              <p:ext uri="{D42A27DB-BD31-4B8C-83A1-F6EECF244321}">
                <p14:modId xmlns:p14="http://schemas.microsoft.com/office/powerpoint/2010/main" val="1907628845"/>
              </p:ext>
            </p:extLst>
          </p:nvPr>
        </p:nvGraphicFramePr>
        <p:xfrm>
          <a:off x="327804" y="746036"/>
          <a:ext cx="11559395" cy="5118802"/>
        </p:xfrm>
        <a:graphic>
          <a:graphicData uri="http://schemas.openxmlformats.org/drawingml/2006/table">
            <a:tbl>
              <a:tblPr>
                <a:tableStyleId>{5C22544A-7EE6-4342-B048-85BDC9FD1C3A}</a:tableStyleId>
              </a:tblPr>
              <a:tblGrid>
                <a:gridCol w="5621568">
                  <a:extLst>
                    <a:ext uri="{9D8B030D-6E8A-4147-A177-3AD203B41FA5}">
                      <a16:colId xmlns:a16="http://schemas.microsoft.com/office/drawing/2014/main" val="1479817625"/>
                    </a:ext>
                  </a:extLst>
                </a:gridCol>
                <a:gridCol w="5937827">
                  <a:extLst>
                    <a:ext uri="{9D8B030D-6E8A-4147-A177-3AD203B41FA5}">
                      <a16:colId xmlns:a16="http://schemas.microsoft.com/office/drawing/2014/main" val="1632563662"/>
                    </a:ext>
                  </a:extLst>
                </a:gridCol>
              </a:tblGrid>
              <a:tr h="210782">
                <a:tc gridSpan="2">
                  <a:txBody>
                    <a:bodyPr/>
                    <a:lstStyle/>
                    <a:p>
                      <a:pPr fontAlgn="auto">
                        <a:spcBef>
                          <a:spcPts val="600"/>
                        </a:spcBef>
                        <a:spcAft>
                          <a:spcPts val="0"/>
                        </a:spcAft>
                        <a:tabLst>
                          <a:tab pos="5854065" algn="l"/>
                        </a:tabLst>
                      </a:pPr>
                      <a:r>
                        <a:rPr lang="fr-FR" sz="1800" b="1" u="sng" dirty="0">
                          <a:effectLst/>
                          <a:latin typeface="+mn-lt"/>
                        </a:rPr>
                        <a:t>Compréhension du sujet</a:t>
                      </a:r>
                      <a:r>
                        <a:rPr lang="fr-FR" sz="1800" dirty="0">
                          <a:effectLst/>
                          <a:latin typeface="+mn-lt"/>
                        </a:rPr>
                        <a:t> </a:t>
                      </a:r>
                      <a:endParaRPr lang="fr-FR" sz="400" dirty="0">
                        <a:effectLst/>
                        <a:latin typeface="+mn-lt"/>
                      </a:endParaRPr>
                    </a:p>
                    <a:p>
                      <a:pPr fontAlgn="auto">
                        <a:spcBef>
                          <a:spcPts val="600"/>
                        </a:spcBef>
                        <a:spcAft>
                          <a:spcPts val="0"/>
                        </a:spcAft>
                        <a:tabLst>
                          <a:tab pos="5854065" algn="l"/>
                        </a:tabLst>
                      </a:pPr>
                      <a:r>
                        <a:rPr lang="fr-FR" sz="400" dirty="0">
                          <a:solidFill>
                            <a:schemeClr val="bg1"/>
                          </a:solidFill>
                          <a:effectLst/>
                          <a:latin typeface="+mn-lt"/>
                        </a:rPr>
                        <a:t>1</a:t>
                      </a:r>
                      <a:endParaRPr lang="fr-FR" sz="1800" dirty="0">
                        <a:solidFill>
                          <a:schemeClr val="bg1"/>
                        </a:solidFill>
                        <a:effectLst/>
                        <a:latin typeface="+mn-l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FR"/>
                    </a:p>
                  </a:txBody>
                  <a:tcPr/>
                </a:tc>
                <a:extLst>
                  <a:ext uri="{0D108BD9-81ED-4DB2-BD59-A6C34878D82A}">
                    <a16:rowId xmlns:a16="http://schemas.microsoft.com/office/drawing/2014/main" val="2853994129"/>
                  </a:ext>
                </a:extLst>
              </a:tr>
              <a:tr h="1920563">
                <a:tc>
                  <a:txBody>
                    <a:bodyPr/>
                    <a:lstStyle/>
                    <a:p>
                      <a:pPr fontAlgn="auto">
                        <a:spcBef>
                          <a:spcPts val="600"/>
                        </a:spcBef>
                        <a:spcAft>
                          <a:spcPts val="0"/>
                        </a:spcAft>
                        <a:tabLst>
                          <a:tab pos="5854065" algn="l"/>
                        </a:tabLst>
                      </a:pPr>
                      <a:r>
                        <a:rPr lang="fr-FR" sz="1800" b="1" u="sng" dirty="0">
                          <a:effectLst/>
                          <a:latin typeface="+mn-lt"/>
                        </a:rPr>
                        <a:t>Exploitation des informations essentielles du dossier documentaire</a:t>
                      </a:r>
                    </a:p>
                    <a:p>
                      <a:pPr fontAlgn="auto">
                        <a:spcBef>
                          <a:spcPts val="600"/>
                        </a:spcBef>
                        <a:spcAft>
                          <a:spcPts val="0"/>
                        </a:spcAft>
                        <a:tabLst>
                          <a:tab pos="5854065" algn="l"/>
                        </a:tabLst>
                      </a:pPr>
                      <a:r>
                        <a:rPr lang="fr-FR" sz="1800" dirty="0">
                          <a:effectLst/>
                          <a:latin typeface="+mn-lt"/>
                        </a:rPr>
                        <a:t>Document 1</a:t>
                      </a:r>
                    </a:p>
                    <a:p>
                      <a:pPr>
                        <a:spcBef>
                          <a:spcPts val="600"/>
                        </a:spcBef>
                        <a:spcAft>
                          <a:spcPts val="0"/>
                        </a:spcAft>
                        <a:tabLst>
                          <a:tab pos="6372225" algn="l"/>
                        </a:tabLst>
                      </a:pPr>
                      <a:endParaRPr lang="fr-FR" sz="1800" dirty="0">
                        <a:effectLst/>
                        <a:latin typeface="+mn-lt"/>
                      </a:endParaRPr>
                    </a:p>
                    <a:p>
                      <a:pPr>
                        <a:spcBef>
                          <a:spcPts val="600"/>
                        </a:spcBef>
                        <a:spcAft>
                          <a:spcPts val="0"/>
                        </a:spcAft>
                        <a:tabLst>
                          <a:tab pos="6372225" algn="l"/>
                        </a:tabLst>
                      </a:pPr>
                      <a:r>
                        <a:rPr lang="fr-FR" sz="1800" dirty="0">
                          <a:effectLst/>
                          <a:latin typeface="+mn-lt"/>
                        </a:rPr>
                        <a:t>Document 2</a:t>
                      </a:r>
                    </a:p>
                    <a:p>
                      <a:pPr>
                        <a:spcBef>
                          <a:spcPts val="600"/>
                        </a:spcBef>
                        <a:spcAft>
                          <a:spcPts val="0"/>
                        </a:spcAft>
                        <a:tabLst>
                          <a:tab pos="6372225" algn="l"/>
                        </a:tabLst>
                      </a:pPr>
                      <a:endParaRPr lang="fr-FR" sz="1800" dirty="0">
                        <a:effectLst/>
                        <a:latin typeface="+mn-lt"/>
                        <a:ea typeface="Times New Roman" panose="02020603050405020304" pitchFamily="18" charset="0"/>
                        <a:cs typeface="Times New Roman" panose="02020603050405020304" pitchFamily="18" charset="0"/>
                      </a:endParaRPr>
                    </a:p>
                    <a:p>
                      <a:pPr>
                        <a:spcBef>
                          <a:spcPts val="600"/>
                        </a:spcBef>
                        <a:spcAft>
                          <a:spcPts val="0"/>
                        </a:spcAft>
                        <a:tabLst>
                          <a:tab pos="6372225" algn="l"/>
                        </a:tabLst>
                      </a:pPr>
                      <a:r>
                        <a:rPr lang="fr-FR" sz="1800" dirty="0">
                          <a:effectLst/>
                          <a:latin typeface="+mn-lt"/>
                          <a:ea typeface="Times New Roman" panose="02020603050405020304" pitchFamily="18" charset="0"/>
                          <a:cs typeface="Times New Roman" panose="02020603050405020304" pitchFamily="18" charset="0"/>
                        </a:rPr>
                        <a:t>Utilisation des deux documents exigée</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71755">
                        <a:spcBef>
                          <a:spcPts val="300"/>
                        </a:spcBef>
                        <a:spcAft>
                          <a:spcPts val="0"/>
                        </a:spcAft>
                        <a:tabLst>
                          <a:tab pos="6341110" algn="l"/>
                        </a:tabLst>
                      </a:pPr>
                      <a:r>
                        <a:rPr lang="fr-FR" sz="1800" dirty="0">
                          <a:effectLst/>
                          <a:latin typeface="+mn-lt"/>
                        </a:rPr>
                        <a:t>Capacité à :</a:t>
                      </a:r>
                    </a:p>
                    <a:p>
                      <a:pPr marL="180975" indent="0">
                        <a:spcBef>
                          <a:spcPts val="300"/>
                        </a:spcBef>
                        <a:spcAft>
                          <a:spcPts val="0"/>
                        </a:spcAft>
                        <a:tabLst>
                          <a:tab pos="2277745" algn="ctr"/>
                          <a:tab pos="6341110" algn="l"/>
                        </a:tabLst>
                      </a:pPr>
                      <a:r>
                        <a:rPr lang="fr-FR" sz="1800" dirty="0">
                          <a:effectLst/>
                          <a:latin typeface="+mn-lt"/>
                        </a:rPr>
                        <a:t>- Sélectionner les informations pertinentes</a:t>
                      </a:r>
                    </a:p>
                    <a:p>
                      <a:pPr marL="180975" indent="0">
                        <a:spcBef>
                          <a:spcPts val="300"/>
                        </a:spcBef>
                        <a:spcAft>
                          <a:spcPts val="0"/>
                        </a:spcAft>
                        <a:tabLst>
                          <a:tab pos="2277745" algn="ctr"/>
                          <a:tab pos="6341110" algn="l"/>
                        </a:tabLst>
                      </a:pPr>
                      <a:r>
                        <a:rPr lang="fr-FR" sz="1800" dirty="0">
                          <a:effectLst/>
                          <a:latin typeface="+mn-lt"/>
                        </a:rPr>
                        <a:t>- Lire l'information</a:t>
                      </a:r>
                    </a:p>
                    <a:p>
                      <a:pPr marL="180975" indent="0">
                        <a:spcBef>
                          <a:spcPts val="300"/>
                        </a:spcBef>
                        <a:spcAft>
                          <a:spcPts val="0"/>
                        </a:spcAft>
                        <a:tabLst>
                          <a:tab pos="2277745" algn="ctr"/>
                          <a:tab pos="6341110" algn="l"/>
                        </a:tabLst>
                      </a:pPr>
                      <a:r>
                        <a:rPr lang="fr-FR" sz="1800" dirty="0">
                          <a:effectLst/>
                          <a:latin typeface="+mn-lt"/>
                        </a:rPr>
                        <a:t>- Exploiter l'information pour illustrer l'argumentation</a:t>
                      </a:r>
                    </a:p>
                    <a:p>
                      <a:pPr marL="180975" indent="0">
                        <a:spcBef>
                          <a:spcPts val="300"/>
                        </a:spcBef>
                        <a:spcAft>
                          <a:spcPts val="0"/>
                        </a:spcAft>
                        <a:buFontTx/>
                        <a:buNone/>
                        <a:tabLst>
                          <a:tab pos="2277745" algn="ctr"/>
                          <a:tab pos="6341110" algn="l"/>
                        </a:tabLst>
                      </a:pPr>
                      <a:r>
                        <a:rPr lang="fr-FR" sz="1800" dirty="0">
                          <a:effectLst/>
                          <a:latin typeface="+mn-lt"/>
                        </a:rPr>
                        <a:t>- Manipuler des données statistiques</a:t>
                      </a:r>
                    </a:p>
                    <a:p>
                      <a:pPr marL="180975" indent="0">
                        <a:spcBef>
                          <a:spcPts val="300"/>
                        </a:spcBef>
                        <a:spcAft>
                          <a:spcPts val="0"/>
                        </a:spcAft>
                        <a:buFontTx/>
                        <a:buNone/>
                        <a:tabLst>
                          <a:tab pos="2277745" algn="ctr"/>
                          <a:tab pos="6341110" algn="l"/>
                        </a:tabLst>
                      </a:pPr>
                      <a:r>
                        <a:rPr lang="fr-FR" sz="1800" dirty="0">
                          <a:effectLst/>
                          <a:latin typeface="+mn-lt"/>
                        </a:rPr>
                        <a:t>- Articuler les informations issues des documents aux connaissances et à la question posée</a:t>
                      </a:r>
                      <a:endParaRPr lang="fr-FR" sz="1800" dirty="0">
                        <a:effectLst/>
                        <a:latin typeface="+mn-lt"/>
                        <a:ea typeface="Times New Roman" panose="02020603050405020304" pitchFamily="18" charset="0"/>
                        <a:cs typeface="Times New Roman" panose="02020603050405020304" pitchFamily="18"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36869199"/>
                  </a:ext>
                </a:extLst>
              </a:tr>
              <a:tr h="1118302">
                <a:tc gridSpan="2">
                  <a:txBody>
                    <a:bodyPr/>
                    <a:lstStyle/>
                    <a:p>
                      <a:pPr fontAlgn="auto">
                        <a:spcBef>
                          <a:spcPts val="600"/>
                        </a:spcBef>
                        <a:spcAft>
                          <a:spcPts val="0"/>
                        </a:spcAft>
                      </a:pPr>
                      <a:r>
                        <a:rPr lang="fr-FR" sz="1800" b="1" u="sng" dirty="0">
                          <a:effectLst/>
                          <a:latin typeface="+mn-lt"/>
                        </a:rPr>
                        <a:t>Maîtrise et mobilisation de connaissances en lien avec le sujet</a:t>
                      </a:r>
                      <a:endParaRPr lang="fr-FR" sz="1800" b="1" dirty="0">
                        <a:effectLst/>
                        <a:latin typeface="+mn-lt"/>
                      </a:endParaRPr>
                    </a:p>
                    <a:p>
                      <a:pPr fontAlgn="auto">
                        <a:spcBef>
                          <a:spcPts val="600"/>
                        </a:spcBef>
                        <a:spcAft>
                          <a:spcPts val="0"/>
                        </a:spcAft>
                        <a:tabLst>
                          <a:tab pos="6372225" algn="l"/>
                        </a:tabLst>
                      </a:pPr>
                      <a:r>
                        <a:rPr lang="fr-FR" sz="1800" dirty="0">
                          <a:effectLst/>
                          <a:latin typeface="+mn-lt"/>
                        </a:rPr>
                        <a:t>Les notions de cours adaptées à la consigne :</a:t>
                      </a:r>
                    </a:p>
                    <a:p>
                      <a:pPr fontAlgn="auto">
                        <a:spcBef>
                          <a:spcPts val="600"/>
                        </a:spcBef>
                        <a:spcAft>
                          <a:spcPts val="0"/>
                        </a:spcAft>
                        <a:tabLst>
                          <a:tab pos="6372225" algn="l"/>
                        </a:tabLst>
                      </a:pPr>
                      <a:r>
                        <a:rPr lang="fr-FR" sz="1800" dirty="0">
                          <a:effectLst/>
                          <a:latin typeface="+mn-lt"/>
                        </a:rPr>
                        <a:t>Les mécanismes en lien avec le sujet :</a:t>
                      </a:r>
                      <a:endParaRPr lang="fr-FR" sz="1800" dirty="0">
                        <a:effectLst/>
                        <a:latin typeface="+mn-lt"/>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FR"/>
                    </a:p>
                  </a:txBody>
                  <a:tcPr/>
                </a:tc>
                <a:extLst>
                  <a:ext uri="{0D108BD9-81ED-4DB2-BD59-A6C34878D82A}">
                    <a16:rowId xmlns:a16="http://schemas.microsoft.com/office/drawing/2014/main" val="2760914667"/>
                  </a:ext>
                </a:extLst>
              </a:tr>
              <a:tr h="1064914">
                <a:tc gridSpan="2">
                  <a:txBody>
                    <a:bodyPr/>
                    <a:lstStyle/>
                    <a:p>
                      <a:pPr fontAlgn="auto">
                        <a:spcBef>
                          <a:spcPts val="600"/>
                        </a:spcBef>
                        <a:spcAft>
                          <a:spcPts val="0"/>
                        </a:spcAft>
                        <a:tabLst>
                          <a:tab pos="6372225" algn="l"/>
                        </a:tabLst>
                      </a:pPr>
                      <a:r>
                        <a:rPr lang="fr-FR" sz="1800" b="1" u="sng" dirty="0">
                          <a:effectLst/>
                          <a:latin typeface="+mn-lt"/>
                        </a:rPr>
                        <a:t>Qualité du raisonnement</a:t>
                      </a:r>
                      <a:endParaRPr lang="fr-FR" sz="1800" b="1" dirty="0">
                        <a:effectLst/>
                        <a:latin typeface="+mn-lt"/>
                      </a:endParaRPr>
                    </a:p>
                    <a:p>
                      <a:pPr>
                        <a:spcBef>
                          <a:spcPts val="600"/>
                        </a:spcBef>
                        <a:spcAft>
                          <a:spcPts val="0"/>
                        </a:spcAft>
                        <a:tabLst>
                          <a:tab pos="6372225" algn="l"/>
                        </a:tabLst>
                      </a:pPr>
                      <a:r>
                        <a:rPr lang="fr-FR" sz="1800" dirty="0">
                          <a:effectLst/>
                          <a:latin typeface="+mn-lt"/>
                        </a:rPr>
                        <a:t>Qualité/cohérence de l’argumentation : capacité à argumenter, expliquer et illustrer.</a:t>
                      </a:r>
                    </a:p>
                    <a:p>
                      <a:pPr marL="0" marR="0" lvl="0" indent="0" algn="l" defTabSz="914400" rtl="0" eaLnBrk="1" fontAlgn="auto" latinLnBrk="0" hangingPunct="1">
                        <a:lnSpc>
                          <a:spcPct val="100000"/>
                        </a:lnSpc>
                        <a:spcBef>
                          <a:spcPts val="600"/>
                        </a:spcBef>
                        <a:spcAft>
                          <a:spcPts val="0"/>
                        </a:spcAft>
                        <a:buClrTx/>
                        <a:buSzTx/>
                        <a:buFontTx/>
                        <a:buNone/>
                        <a:tabLst>
                          <a:tab pos="6372225" algn="l"/>
                        </a:tabLst>
                        <a:defRPr/>
                      </a:pPr>
                      <a:r>
                        <a:rPr lang="fr-FR" sz="1800" kern="1200" dirty="0">
                          <a:solidFill>
                            <a:schemeClr val="dk1"/>
                          </a:solidFill>
                          <a:effectLst/>
                          <a:latin typeface="+mn-lt"/>
                          <a:ea typeface="+mn-ea"/>
                          <a:cs typeface="+mn-cs"/>
                        </a:rPr>
                        <a:t>Raisonnement enchaînant différentes idées (arguments) dans une logique démonstrative.</a:t>
                      </a:r>
                      <a:endParaRPr lang="fr-FR" sz="1800" dirty="0">
                        <a:effectLst/>
                        <a:latin typeface="+mn-lt"/>
                      </a:endParaRPr>
                    </a:p>
                    <a:p>
                      <a:pPr>
                        <a:spcBef>
                          <a:spcPts val="300"/>
                        </a:spcBef>
                        <a:spcAft>
                          <a:spcPts val="0"/>
                        </a:spcAft>
                        <a:tabLst>
                          <a:tab pos="6372225" algn="l"/>
                        </a:tabLst>
                      </a:pPr>
                      <a:r>
                        <a:rPr lang="fr-FR" sz="1800" dirty="0">
                          <a:effectLst/>
                          <a:latin typeface="+mn-lt"/>
                        </a:rPr>
                        <a:t>Pas de structuration en paragraphes attendue ; une réponse dans un seul bloc acceptée</a:t>
                      </a:r>
                      <a:endParaRPr lang="fr-FR" sz="1800" dirty="0">
                        <a:effectLst/>
                        <a:latin typeface="+mn-lt"/>
                        <a:ea typeface="Times New Roman" panose="02020603050405020304" pitchFamily="18"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FR"/>
                    </a:p>
                  </a:txBody>
                  <a:tcPr/>
                </a:tc>
                <a:extLst>
                  <a:ext uri="{0D108BD9-81ED-4DB2-BD59-A6C34878D82A}">
                    <a16:rowId xmlns:a16="http://schemas.microsoft.com/office/drawing/2014/main" val="4236440839"/>
                  </a:ext>
                </a:extLst>
              </a:tr>
            </a:tbl>
          </a:graphicData>
        </a:graphic>
      </p:graphicFrame>
      <p:sp>
        <p:nvSpPr>
          <p:cNvPr id="4" name="Rectangle 3">
            <a:extLst>
              <a:ext uri="{FF2B5EF4-FFF2-40B4-BE49-F238E27FC236}">
                <a16:creationId xmlns:a16="http://schemas.microsoft.com/office/drawing/2014/main" id="{460CC99B-9ECE-4016-B0FA-0BB23AE6BDE4}"/>
              </a:ext>
            </a:extLst>
          </p:cNvPr>
          <p:cNvSpPr/>
          <p:nvPr/>
        </p:nvSpPr>
        <p:spPr>
          <a:xfrm>
            <a:off x="3454090" y="49169"/>
            <a:ext cx="5283819" cy="584775"/>
          </a:xfrm>
          <a:prstGeom prst="rect">
            <a:avLst/>
          </a:prstGeom>
          <a:solidFill>
            <a:schemeClr val="bg1"/>
          </a:solidFill>
        </p:spPr>
        <p:txBody>
          <a:bodyPr wrap="none">
            <a:spAutoFit/>
          </a:bodyPr>
          <a:lstStyle/>
          <a:p>
            <a:r>
              <a:rPr lang="fr-FR" sz="3200" b="1" dirty="0"/>
              <a:t>Grille de notation de l’E3C</a:t>
            </a:r>
          </a:p>
        </p:txBody>
      </p:sp>
    </p:spTree>
    <p:extLst>
      <p:ext uri="{BB962C8B-B14F-4D97-AF65-F5344CB8AC3E}">
        <p14:creationId xmlns:p14="http://schemas.microsoft.com/office/powerpoint/2010/main" val="89524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F66687569">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3.xml><?xml version="1.0" encoding="utf-8"?>
<ds:datastoreItem xmlns:ds="http://schemas.openxmlformats.org/officeDocument/2006/customXml" ds:itemID="{F5757914-1161-4661-9696-421FD6935CDD}">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TF66687569</Template>
  <TotalTime>0</TotalTime>
  <Words>550</Words>
  <Application>Microsoft Office PowerPoint</Application>
  <PresentationFormat>Grand écran</PresentationFormat>
  <Paragraphs>82</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Bradley Hand ITC</vt:lpstr>
      <vt:lpstr>Calibri</vt:lpstr>
      <vt:lpstr>Trade Gothic LT Pro</vt:lpstr>
      <vt:lpstr>Trebuchet MS</vt:lpstr>
      <vt:lpstr>TF66687569</vt:lpstr>
      <vt:lpstr>e3c – 2ème partie</vt:lpstr>
      <vt:lpstr>Les consignes sur chaque sujet zéro </vt:lpstr>
      <vt:lpstr>Si on analyse les sujets zéro disponibles…</vt:lpstr>
      <vt:lpstr>Présentation PowerPoint</vt:lpstr>
      <vt:lpstr>Que dit le programme ?</vt:lpstr>
      <vt:lpstr>La forme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2019-09-25T12:39:01Z</dcterms:created>
  <dcterms:modified xsi:type="dcterms:W3CDTF">2019-10-19T05:43:51Z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