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75" r:id="rId2"/>
    <p:sldId id="471" r:id="rId3"/>
    <p:sldId id="308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307" r:id="rId14"/>
    <p:sldId id="257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473" r:id="rId24"/>
    <p:sldId id="441" r:id="rId25"/>
    <p:sldId id="442" r:id="rId26"/>
    <p:sldId id="443" r:id="rId27"/>
    <p:sldId id="444" r:id="rId28"/>
    <p:sldId id="446" r:id="rId29"/>
    <p:sldId id="447" r:id="rId30"/>
    <p:sldId id="445" r:id="rId31"/>
    <p:sldId id="448" r:id="rId32"/>
    <p:sldId id="449" r:id="rId33"/>
    <p:sldId id="422" r:id="rId34"/>
    <p:sldId id="302" r:id="rId35"/>
    <p:sldId id="382" r:id="rId36"/>
    <p:sldId id="383" r:id="rId37"/>
    <p:sldId id="472" r:id="rId38"/>
    <p:sldId id="384" r:id="rId39"/>
    <p:sldId id="385" r:id="rId40"/>
    <p:sldId id="386" r:id="rId41"/>
    <p:sldId id="407" r:id="rId42"/>
    <p:sldId id="387" r:id="rId43"/>
    <p:sldId id="388" r:id="rId44"/>
    <p:sldId id="389" r:id="rId45"/>
    <p:sldId id="321" r:id="rId46"/>
    <p:sldId id="409" r:id="rId47"/>
    <p:sldId id="410" r:id="rId48"/>
    <p:sldId id="411" r:id="rId49"/>
    <p:sldId id="412" r:id="rId50"/>
    <p:sldId id="413" r:id="rId51"/>
    <p:sldId id="418" r:id="rId52"/>
    <p:sldId id="419" r:id="rId53"/>
    <p:sldId id="420" r:id="rId54"/>
    <p:sldId id="421" r:id="rId55"/>
    <p:sldId id="322" r:id="rId56"/>
    <p:sldId id="432" r:id="rId57"/>
    <p:sldId id="433" r:id="rId58"/>
    <p:sldId id="434" r:id="rId59"/>
    <p:sldId id="474" r:id="rId60"/>
    <p:sldId id="436" r:id="rId61"/>
    <p:sldId id="437" r:id="rId62"/>
    <p:sldId id="438" r:id="rId63"/>
    <p:sldId id="439" r:id="rId64"/>
    <p:sldId id="440" r:id="rId65"/>
    <p:sldId id="461" r:id="rId66"/>
    <p:sldId id="463" r:id="rId67"/>
    <p:sldId id="462" r:id="rId68"/>
    <p:sldId id="464" r:id="rId69"/>
    <p:sldId id="465" r:id="rId70"/>
    <p:sldId id="466" r:id="rId71"/>
    <p:sldId id="467" r:id="rId72"/>
    <p:sldId id="468" r:id="rId73"/>
    <p:sldId id="469" r:id="rId74"/>
    <p:sldId id="470" r:id="rId75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AE2DC5A-8D5A-E848-BEB9-A71ECE841B64}">
          <p14:sldIdLst>
            <p14:sldId id="275"/>
            <p14:sldId id="471"/>
          </p14:sldIdLst>
        </p14:section>
        <p14:section name="ALLEMAND" id="{5DAC50B9-E5DC-3D4D-A559-920913FC9987}">
          <p14:sldIdLst>
            <p14:sldId id="308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</p14:sldIdLst>
        </p14:section>
        <p14:section name="ANGLAIS" id="{62280670-4915-774D-BCA0-23140B48BB52}">
          <p14:sldIdLst>
            <p14:sldId id="307"/>
            <p14:sldId id="257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</p14:sldIdLst>
        </p14:section>
        <p14:section name="Arabe" id="{6619335B-6789-4C81-96E7-7C1D29CC8D4B}">
          <p14:sldIdLst>
            <p14:sldId id="473"/>
            <p14:sldId id="441"/>
            <p14:sldId id="442"/>
            <p14:sldId id="443"/>
            <p14:sldId id="444"/>
            <p14:sldId id="446"/>
            <p14:sldId id="447"/>
            <p14:sldId id="445"/>
            <p14:sldId id="448"/>
            <p14:sldId id="449"/>
          </p14:sldIdLst>
        </p14:section>
        <p14:section name="ESPAGNOL" id="{8B29224A-C9FF-E040-B64D-589FD27C0B8A}">
          <p14:sldIdLst>
            <p14:sldId id="422"/>
            <p14:sldId id="302"/>
            <p14:sldId id="382"/>
            <p14:sldId id="383"/>
            <p14:sldId id="472"/>
            <p14:sldId id="384"/>
            <p14:sldId id="385"/>
            <p14:sldId id="386"/>
            <p14:sldId id="407"/>
            <p14:sldId id="387"/>
            <p14:sldId id="388"/>
            <p14:sldId id="389"/>
          </p14:sldIdLst>
        </p14:section>
        <p14:section name="ITALIEN" id="{3009DC86-11ED-E745-9A89-2AAE731CA769}">
          <p14:sldIdLst>
            <p14:sldId id="321"/>
            <p14:sldId id="409"/>
            <p14:sldId id="410"/>
            <p14:sldId id="411"/>
            <p14:sldId id="412"/>
            <p14:sldId id="413"/>
            <p14:sldId id="418"/>
            <p14:sldId id="419"/>
            <p14:sldId id="420"/>
            <p14:sldId id="421"/>
          </p14:sldIdLst>
        </p14:section>
        <p14:section name="PORTUGAIS" id="{9FEC3872-4399-6B4E-B703-C89AB7483896}">
          <p14:sldIdLst>
            <p14:sldId id="322"/>
            <p14:sldId id="432"/>
            <p14:sldId id="433"/>
            <p14:sldId id="434"/>
            <p14:sldId id="474"/>
            <p14:sldId id="436"/>
            <p14:sldId id="437"/>
            <p14:sldId id="438"/>
            <p14:sldId id="439"/>
            <p14:sldId id="440"/>
          </p14:sldIdLst>
        </p14:section>
        <p14:section name="Russe" id="{329A8948-C88C-4517-8098-579412A65BDC}">
          <p14:sldIdLst>
            <p14:sldId id="461"/>
            <p14:sldId id="463"/>
            <p14:sldId id="462"/>
            <p14:sldId id="464"/>
            <p14:sldId id="465"/>
            <p14:sldId id="466"/>
            <p14:sldId id="467"/>
            <p14:sldId id="468"/>
            <p14:sldId id="469"/>
            <p14:sldId id="4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3" autoAdjust="0"/>
    <p:restoredTop sz="88713" autoAdjust="0"/>
  </p:normalViewPr>
  <p:slideViewPr>
    <p:cSldViewPr snapToGrid="0">
      <p:cViewPr varScale="1">
        <p:scale>
          <a:sx n="81" d="100"/>
          <a:sy n="81" d="100"/>
        </p:scale>
        <p:origin x="95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5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67041-C7E5-4225-ADE4-988522D230AD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264A8-2A46-407B-B259-6F73FE56C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851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09716-E5FA-43B2-8D2F-38713A55BAFD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FF5DB-EC3D-4EA0-BA72-DFF41EA5B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97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983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Distribuer</a:t>
            </a:r>
            <a:r>
              <a:rPr lang="fr-FR" b="1" baseline="0" dirty="0">
                <a:solidFill>
                  <a:srgbClr val="FF0000"/>
                </a:solidFill>
              </a:rPr>
              <a:t> une version papier des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 inconnus. Laisser entre 10 et 15 minutes à chaque équipe pour lire, s’entraîner et se répartir les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. Veiller à ce que chaque élève passe une fois. </a:t>
            </a: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>
              <a:solidFill>
                <a:schemeClr val="accent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 ;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diapositives 6 et 9)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allemand.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allemand.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5 équipes en anglais, 3 en espagnol et 1 en allemand.</a:t>
            </a:r>
            <a:br>
              <a:rPr lang="fr-FR" baseline="0" dirty="0"/>
            </a:br>
            <a:r>
              <a:rPr lang="fr-FR" baseline="0" dirty="0"/>
              <a:t>A l’issue de cette troisième manche, vous pouvez à nouveau éliminer 5 équipes en anglais, 3 en espagnol et 2 en allemand.</a:t>
            </a:r>
            <a:br>
              <a:rPr lang="fr-FR" baseline="0" dirty="0"/>
            </a:br>
            <a:r>
              <a:rPr lang="fr-FR" baseline="0" dirty="0"/>
              <a:t>=&gt; A ce stade du concours, il reste donc 6 équipes en anglais, 4 en espagnol et 2 en allemand, soit </a:t>
            </a:r>
            <a:r>
              <a:rPr lang="fr-FR" b="1" baseline="0" dirty="0"/>
              <a:t>12 équipes toutes langues confondues</a:t>
            </a:r>
            <a:r>
              <a:rPr lang="fr-FR" b="0" baseline="0" dirty="0"/>
              <a:t> pour représenter votre lycée lors de la finale du </a:t>
            </a:r>
            <a:r>
              <a:rPr lang="fr-FR" b="1" baseline="0" dirty="0">
                <a:solidFill>
                  <a:srgbClr val="FF0000"/>
                </a:solidFill>
              </a:rPr>
              <a:t>mardi 9 avril</a:t>
            </a:r>
            <a:r>
              <a:rPr lang="fr-FR" b="0" baseline="0" dirty="0">
                <a:solidFill>
                  <a:schemeClr val="tx1"/>
                </a:solidFill>
              </a:rPr>
              <a:t> </a:t>
            </a:r>
            <a:r>
              <a:rPr lang="fr-FR" b="1" baseline="0" dirty="0">
                <a:solidFill>
                  <a:schemeClr val="tx1"/>
                </a:solidFill>
              </a:rPr>
              <a:t>2024</a:t>
            </a:r>
            <a:r>
              <a:rPr lang="fr-FR" b="0" baseline="0" dirty="0">
                <a:solidFill>
                  <a:schemeClr val="tx1"/>
                </a:solidFill>
              </a:rPr>
              <a:t>.</a:t>
            </a:r>
            <a:br>
              <a:rPr lang="fr-FR" b="0" baseline="0" dirty="0"/>
            </a:b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allemand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A l’issue de cette troisième manche, vous pouvez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</a:t>
            </a:r>
            <a:r>
              <a:rPr lang="fr-FR" b="1" baseline="0" dirty="0"/>
              <a:t>12 équipes </a:t>
            </a:r>
            <a:r>
              <a:rPr lang="fr-FR" baseline="0" dirty="0"/>
              <a:t>en allemand pour représenter votre lycée.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309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aseline="0" dirty="0">
                <a:solidFill>
                  <a:srgbClr val="FF0000"/>
                </a:solidFill>
              </a:rPr>
              <a:t>A l’issue de cette première manche, une ou plusieurs équipes quittent le concours. C’est à vous de décider combien d’équipes vous devez éliminer.</a:t>
            </a:r>
            <a:br>
              <a:rPr lang="fr-FR" baseline="0" dirty="0">
                <a:solidFill>
                  <a:srgbClr val="FF0000"/>
                </a:solidFill>
              </a:rPr>
            </a:br>
            <a:r>
              <a:rPr lang="fr-FR" baseline="0" dirty="0">
                <a:solidFill>
                  <a:srgbClr val="FF0000"/>
                </a:solidFill>
              </a:rPr>
              <a:t>Gardez à l’esprit qu’à l'issue de cette première partie </a:t>
            </a:r>
            <a:r>
              <a:rPr lang="fr-FR" b="1" baseline="0" dirty="0">
                <a:solidFill>
                  <a:srgbClr val="FF0000"/>
                </a:solidFill>
              </a:rPr>
              <a:t>12 équipes maximum</a:t>
            </a:r>
            <a:r>
              <a:rPr lang="fr-FR" baseline="0" dirty="0">
                <a:solidFill>
                  <a:srgbClr val="FF0000"/>
                </a:solidFill>
              </a:rPr>
              <a:t>, toutes langues confondues, participent à la finale.</a:t>
            </a:r>
            <a:br>
              <a:rPr lang="fr-FR" baseline="0" dirty="0">
                <a:solidFill>
                  <a:srgbClr val="FF0000"/>
                </a:solidFill>
              </a:rPr>
            </a:br>
            <a:endParaRPr lang="fr-FR" baseline="0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Exemple 1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aseline="0" dirty="0"/>
              <a:t>si vous comptez 20 équipes en anglais, 12 en espagnol et 6 en allemand, alors vous pouvez décider qu’à l'issue de cette première partie il y aura 6 équipes en anglais, 4 en espagnol et 2 en allemand pour représenter votre collège lors de la finale du </a:t>
            </a:r>
            <a:r>
              <a:rPr lang="fr-FR" b="1" baseline="0" dirty="0">
                <a:solidFill>
                  <a:srgbClr val="FF0000"/>
                </a:solidFill>
              </a:rPr>
              <a:t>mardi 9 avril 2024</a:t>
            </a:r>
            <a:r>
              <a:rPr lang="fr-FR" baseline="0" dirty="0"/>
              <a:t>.</a:t>
            </a:r>
            <a:br>
              <a:rPr lang="fr-FR" baseline="0" dirty="0"/>
            </a:br>
            <a:r>
              <a:rPr lang="fr-FR" baseline="0" dirty="0"/>
              <a:t>=&gt; A l’issue de la première manche, 4 équipes seront éliminées en anglais, 2 en espagnol et 1 en allemand.</a:t>
            </a:r>
            <a:br>
              <a:rPr lang="fr-FR" baseline="0" dirty="0"/>
            </a:b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Exemple 2 :</a:t>
            </a:r>
            <a:br>
              <a:rPr lang="fr-FR" b="1" baseline="0" dirty="0"/>
            </a:br>
            <a:r>
              <a:rPr lang="fr-FR" b="0" baseline="0" dirty="0"/>
              <a:t>S</a:t>
            </a:r>
            <a:r>
              <a:rPr lang="fr-FR" baseline="0" dirty="0"/>
              <a:t>i vous comptez 20 équipes en anglais et qu’aucune autre langue ne participe à ce concours, alors vous pouvez décider qu’à l’issue de cette première manche 2 équipes seront éliminées.</a:t>
            </a:r>
            <a:br>
              <a:rPr lang="fr-FR" baseline="0" dirty="0"/>
            </a:br>
            <a:r>
              <a:rPr lang="fr-FR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de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</a:t>
            </a:r>
            <a:r>
              <a:rPr lang="fr-FR" dirty="0"/>
              <a:t>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 16)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allemand.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allemand.</a:t>
            </a:r>
            <a:br>
              <a:rPr lang="fr-FR" baseline="0" dirty="0"/>
            </a:br>
            <a:r>
              <a:rPr lang="fr-FR" baseline="0" dirty="0"/>
              <a:t>A l’issue de cette deuxième manche, vous pouvez éliminer 5 équipes en anglais, 3 en espagnol et 1 en allemand.</a:t>
            </a:r>
            <a:br>
              <a:rPr lang="fr-FR" baseline="0" dirty="0"/>
            </a:br>
            <a:r>
              <a:rPr lang="fr-FR" baseline="0" dirty="0"/>
              <a:t>=&gt; A ce stade du concours, il reste donc 11 équipes en anglais, 7 en espagnol et 4 en allemand.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anglais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cette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15 équipes en anglais.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8566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Distribuer</a:t>
            </a:r>
            <a:r>
              <a:rPr lang="fr-FR" b="1" baseline="0" dirty="0">
                <a:solidFill>
                  <a:srgbClr val="FF0000"/>
                </a:solidFill>
              </a:rPr>
              <a:t> une version papier des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 inconnus. Laisser entre 10 et 15 minutes à chaque équipe pour lire, s’entraîner et se répartir les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. Veiller à ce que chaque élève passe une fois. </a:t>
            </a: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 ;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diapositives 16 et 19)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allemand.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allemand.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5 équipes en anglais, 3 en espagnol et 1 en allemand.</a:t>
            </a:r>
            <a:br>
              <a:rPr lang="fr-FR" baseline="0" dirty="0"/>
            </a:br>
            <a:r>
              <a:rPr lang="fr-FR" baseline="0" dirty="0"/>
              <a:t>A l’issue de cette troisième manche, vous pouvez à nouveau éliminer 5 équipes en anglais, 3 en espagnol et 2 en allemand.</a:t>
            </a:r>
            <a:br>
              <a:rPr lang="fr-FR" baseline="0" dirty="0"/>
            </a:br>
            <a:r>
              <a:rPr lang="fr-FR" baseline="0" dirty="0"/>
              <a:t>=&gt; A ce stade du concours, il reste donc 6 équipes en anglais, 4 en espagnol et 2 en allemand, soit </a:t>
            </a:r>
            <a:r>
              <a:rPr lang="fr-FR" b="1" baseline="0" dirty="0"/>
              <a:t>12 équipes toutes langues confondues</a:t>
            </a:r>
            <a:r>
              <a:rPr lang="fr-FR" b="0" baseline="0" dirty="0"/>
              <a:t> pour représenter votre lycée lors de la finale du </a:t>
            </a:r>
            <a:r>
              <a:rPr lang="fr-FR" b="1" baseline="0" dirty="0">
                <a:solidFill>
                  <a:srgbClr val="FF0000"/>
                </a:solidFill>
              </a:rPr>
              <a:t>mardi 9 avril 2024</a:t>
            </a:r>
            <a:r>
              <a:rPr lang="fr-FR" b="0" baseline="0" dirty="0"/>
              <a:t>.</a:t>
            </a:r>
            <a:br>
              <a:rPr lang="fr-FR" b="0" baseline="0" dirty="0"/>
            </a:b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anglais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A l’issue de cette troisième manche, vous pouvez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</a:t>
            </a:r>
            <a:r>
              <a:rPr lang="fr-FR" b="1" baseline="0" dirty="0"/>
              <a:t>12 équipes </a:t>
            </a:r>
            <a:r>
              <a:rPr lang="fr-FR" baseline="0" dirty="0"/>
              <a:t>en anglais pour représenter votre lycée.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On peut imaginer que toutes les équipes font les 3 manches et que seules les 3 meilleures équipes (ou plus selon le nombre d’équipes dans votre établissement) participent à la finale qui aura lieu le </a:t>
            </a:r>
            <a:r>
              <a:rPr lang="fr-FR" b="1" dirty="0"/>
              <a:t>mardi 9 avril 2024</a:t>
            </a:r>
            <a:r>
              <a:rPr lang="fr-FR" dirty="0"/>
              <a:t>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2182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enseignants déterminent l’ordre de passage des équipes.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le fichier Excel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(fourni par les organisateurs).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pPr lvl="0"/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pPr lvl="0"/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3426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Distribuer une version papier des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inconnus. Laisser entre 10 et 15 minutes à chaque équipe pour lire, s’entraîner et se répartir les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Veiller à ce que chaque élève passe une fois. 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de jury communiquent les notes à la personne qui saisit les résultats sur un fichier Excel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(fourni par les organisateurs). 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 (fourni par les organisateurs).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r-FR" baseline="0" dirty="0"/>
            </a:b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 (fourni par les organisateurs).</a:t>
            </a:r>
          </a:p>
          <a:p>
            <a:pPr lvl="0"/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imaginer que toutes les équipes font les 3 manches et que seules</a:t>
            </a:r>
            <a:r>
              <a:rPr lang="fr-F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3 meilleures équipes participent à la finale qui aura lieu le </a:t>
            </a:r>
            <a:r>
              <a:rPr lang="fr-FR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mardi 9 avril 2024</a:t>
            </a:r>
            <a:r>
              <a:rPr lang="fr-F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342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>
                <a:solidFill>
                  <a:srgbClr val="FF0000"/>
                </a:solidFill>
              </a:rPr>
              <a:t>A l’issue de cette première manche, une ou plusieurs équipes quittent le concours. C’est à vous de décider combien d’équipes vous devez éliminer.</a:t>
            </a:r>
            <a:br>
              <a:rPr lang="fr-FR" baseline="0" dirty="0">
                <a:solidFill>
                  <a:srgbClr val="FF0000"/>
                </a:solidFill>
              </a:rPr>
            </a:br>
            <a:r>
              <a:rPr lang="fr-FR" baseline="0" dirty="0">
                <a:solidFill>
                  <a:srgbClr val="FF0000"/>
                </a:solidFill>
              </a:rPr>
              <a:t>Gardez à l’esprit qu’à l'issue de cette première partie </a:t>
            </a:r>
            <a:r>
              <a:rPr lang="fr-FR" b="1" baseline="0" dirty="0">
                <a:solidFill>
                  <a:srgbClr val="FF0000"/>
                </a:solidFill>
              </a:rPr>
              <a:t>12 équipes maximum</a:t>
            </a:r>
            <a:r>
              <a:rPr lang="fr-FR" baseline="0" dirty="0">
                <a:solidFill>
                  <a:srgbClr val="FF0000"/>
                </a:solidFill>
              </a:rPr>
              <a:t>, toutes langues confondues, participent à la finale.</a:t>
            </a:r>
            <a:br>
              <a:rPr lang="fr-FR" baseline="0" dirty="0">
                <a:solidFill>
                  <a:srgbClr val="FF0000"/>
                </a:solidFill>
              </a:rPr>
            </a:br>
            <a:endParaRPr lang="fr-FR" baseline="0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Exemple 1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aseline="0" dirty="0"/>
              <a:t>si vous comptez 20 équipes en anglais, 12 en espagnol et 6 en allemand, alors vous pouvez décider qu’à l'issue de cette première partie il y aura 6 équipes en anglais, 4 en espagnol et 2 en allemand pour représenter votre lycée lors de la finale du </a:t>
            </a:r>
            <a:r>
              <a:rPr lang="fr-FR" b="1" baseline="0" dirty="0"/>
              <a:t>mardi 9 avril 2024</a:t>
            </a:r>
            <a:r>
              <a:rPr lang="fr-FR" baseline="0" dirty="0"/>
              <a:t>.</a:t>
            </a:r>
            <a:br>
              <a:rPr lang="fr-FR" baseline="0" dirty="0"/>
            </a:br>
            <a:r>
              <a:rPr lang="fr-FR" baseline="0" dirty="0"/>
              <a:t>=&gt; A l’issue de la première manche, 4 équipes seront éliminées en anglais, 2 en espagnol et 1 en allemand.</a:t>
            </a:r>
            <a:br>
              <a:rPr lang="fr-FR" baseline="0" dirty="0"/>
            </a:b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Exemple 2 :</a:t>
            </a:r>
            <a:br>
              <a:rPr lang="fr-FR" b="1" baseline="0" dirty="0"/>
            </a:br>
            <a:r>
              <a:rPr lang="fr-FR" b="0" baseline="0" dirty="0"/>
              <a:t>S</a:t>
            </a:r>
            <a:r>
              <a:rPr lang="fr-FR" baseline="0" dirty="0"/>
              <a:t>i vous comptez 20 équipes en espagnol et qu’aucune autre langue ne participe à ce concours, alors vous pouvez décider qu’à l’issue de cette première manche 2 équipes seront éliminées.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0" dirty="0">
                <a:solidFill>
                  <a:srgbClr val="FF0000"/>
                </a:solidFill>
              </a:rPr>
              <a:t>Ces </a:t>
            </a:r>
            <a:r>
              <a:rPr lang="fr-FR" b="0" dirty="0" err="1">
                <a:solidFill>
                  <a:srgbClr val="FF0000"/>
                </a:solidFill>
              </a:rPr>
              <a:t>virelangues</a:t>
            </a:r>
            <a:r>
              <a:rPr lang="fr-FR" b="0" dirty="0">
                <a:solidFill>
                  <a:srgbClr val="FF0000"/>
                </a:solidFill>
              </a:rPr>
              <a:t> supplémentaires peuvent être travaillés en classe.</a:t>
            </a:r>
            <a:r>
              <a:rPr lang="fr-FR" b="0" baseline="0" dirty="0">
                <a:solidFill>
                  <a:srgbClr val="FF0000"/>
                </a:solidFill>
              </a:rPr>
              <a:t> Ils peuvent être utilisés dans 2 cas :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="1" dirty="0"/>
              <a:t>1</a:t>
            </a:r>
            <a:r>
              <a:rPr lang="fr-FR" b="1" baseline="30000" dirty="0"/>
              <a:t>er</a:t>
            </a:r>
            <a:r>
              <a:rPr lang="fr-FR" b="1" dirty="0"/>
              <a:t> cas </a:t>
            </a:r>
            <a:r>
              <a:rPr lang="fr-FR" dirty="0"/>
              <a:t>: </a:t>
            </a:r>
            <a:r>
              <a:rPr lang="fr-FR" baseline="0" dirty="0"/>
              <a:t> il faut départager 2 équipes ex-aequo.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="1" baseline="0" dirty="0"/>
              <a:t>2</a:t>
            </a:r>
            <a:r>
              <a:rPr lang="fr-FR" b="1" baseline="30000" dirty="0"/>
              <a:t>ème</a:t>
            </a:r>
            <a:r>
              <a:rPr lang="fr-FR" b="1" baseline="0" dirty="0"/>
              <a:t> cas </a:t>
            </a:r>
            <a:r>
              <a:rPr lang="fr-FR" baseline="0" dirty="0"/>
              <a:t>: vous avez beaucoup d’équipes et vous ne souhaitez pas éliminer trop d’équipes à l’issue de chaque manche. </a:t>
            </a:r>
            <a:br>
              <a:rPr lang="fr-FR" baseline="0" dirty="0"/>
            </a:br>
            <a:r>
              <a:rPr lang="fr-FR" baseline="0" dirty="0"/>
              <a:t>Si vous avez 20 équipes d’une même langue, cela oblige à éliminer 4, voire 5 équipes, à la fin de chaque manche.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8091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2</a:t>
            </a:r>
            <a:r>
              <a:rPr lang="fr-FR" baseline="30000" dirty="0"/>
              <a:t>ème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 36)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allemand.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allemand.</a:t>
            </a:r>
            <a:br>
              <a:rPr lang="fr-FR" baseline="0" dirty="0"/>
            </a:br>
            <a:r>
              <a:rPr lang="fr-FR" baseline="0" dirty="0"/>
              <a:t>A l’issue de cette deuxième manche, vous pouvez éliminer 5 équipes en anglais, 3 en espagnol et 1 en allemand.</a:t>
            </a:r>
            <a:br>
              <a:rPr lang="fr-FR" baseline="0" dirty="0"/>
            </a:br>
            <a:r>
              <a:rPr lang="fr-FR" baseline="0" dirty="0"/>
              <a:t>=&gt; A ce stade du concours, il reste donc 11 équipes en anglais, 7 en espagnol et 4 en allemand.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espagnol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cette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15 équipes en espagnol.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>
                <a:solidFill>
                  <a:srgbClr val="FF0000"/>
                </a:solidFill>
              </a:rPr>
              <a:t>Ces </a:t>
            </a:r>
            <a:r>
              <a:rPr lang="fr-FR" b="0" dirty="0" err="1">
                <a:solidFill>
                  <a:srgbClr val="FF0000"/>
                </a:solidFill>
              </a:rPr>
              <a:t>virelangues</a:t>
            </a:r>
            <a:r>
              <a:rPr lang="fr-FR" b="0" dirty="0">
                <a:solidFill>
                  <a:srgbClr val="FF0000"/>
                </a:solidFill>
              </a:rPr>
              <a:t>  supplémentaires peuvent être travaillés en classe.</a:t>
            </a:r>
            <a:r>
              <a:rPr lang="fr-FR" b="0" baseline="0" dirty="0">
                <a:solidFill>
                  <a:srgbClr val="FF0000"/>
                </a:solidFill>
              </a:rPr>
              <a:t> Ils peuvent être utilisés dans 2 cas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dirty="0"/>
              <a:t>1</a:t>
            </a:r>
            <a:r>
              <a:rPr lang="fr-FR" b="1" baseline="30000" dirty="0"/>
              <a:t>er</a:t>
            </a:r>
            <a:r>
              <a:rPr lang="fr-FR" b="1" dirty="0"/>
              <a:t> cas </a:t>
            </a:r>
            <a:r>
              <a:rPr lang="fr-FR" dirty="0"/>
              <a:t>: </a:t>
            </a:r>
            <a:r>
              <a:rPr lang="fr-FR" baseline="0" dirty="0"/>
              <a:t> il faut départager 2 équipes ex-aequo.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baseline="0" dirty="0"/>
              <a:t>2</a:t>
            </a:r>
            <a:r>
              <a:rPr lang="fr-FR" b="1" baseline="30000" dirty="0"/>
              <a:t>ème</a:t>
            </a:r>
            <a:r>
              <a:rPr lang="fr-FR" b="1" baseline="0" dirty="0"/>
              <a:t> cas </a:t>
            </a:r>
            <a:r>
              <a:rPr lang="fr-FR" baseline="0" dirty="0"/>
              <a:t>: vous avez beaucoup d’équipes et vous ne souhaitez pas éliminer trop d’équipes à l’issue de chaque manche. </a:t>
            </a:r>
            <a:br>
              <a:rPr lang="fr-FR" baseline="0" dirty="0"/>
            </a:br>
            <a:r>
              <a:rPr lang="fr-FR" baseline="0" dirty="0"/>
              <a:t>Si vous avez 20 équipes d’une même langue, cela oblige à éliminer 4 voire 5 équipes à la fin de chaque manche.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76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Distribuer</a:t>
            </a:r>
            <a:r>
              <a:rPr lang="fr-FR" b="1" baseline="0" dirty="0">
                <a:solidFill>
                  <a:srgbClr val="FF0000"/>
                </a:solidFill>
              </a:rPr>
              <a:t> une version papier des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 inconnus. Laisser entre 10 et 15 minutes à chaque équipe pour lire, s’entraîner et se répartir les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. Veiller à ce que chaque élève passe une fois. </a:t>
            </a: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FF0000"/>
                </a:solidFill>
              </a:rPr>
              <a:t>n’a pas été travaillé en classe</a:t>
            </a:r>
            <a:r>
              <a:rPr lang="fr-FR" b="1" u="none" baseline="0" dirty="0">
                <a:solidFill>
                  <a:srgbClr val="FF0000"/>
                </a:solidFill>
              </a:rPr>
              <a:t> </a:t>
            </a:r>
            <a:r>
              <a:rPr lang="fr-FR" b="0" baseline="0" dirty="0">
                <a:solidFill>
                  <a:srgbClr val="FF0000"/>
                </a:solidFill>
              </a:rPr>
              <a:t>;</a:t>
            </a:r>
            <a:r>
              <a:rPr lang="fr-FR" b="0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2</a:t>
            </a:r>
            <a:r>
              <a:rPr lang="fr-FR" baseline="30000" dirty="0"/>
              <a:t>ème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 ;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diapositives 36 et 40)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allemand.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allemand.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5 équipes en anglais, 3 en espagnol et 1 en allemand.</a:t>
            </a:r>
            <a:br>
              <a:rPr lang="fr-FR" baseline="0" dirty="0"/>
            </a:br>
            <a:r>
              <a:rPr lang="fr-FR" baseline="0" dirty="0"/>
              <a:t>A l’issue de cette troisième manche, vous pouvez à nouveau éliminer 5 équipes en anglais, 3 en espagnol et 2 en allemand.</a:t>
            </a:r>
            <a:br>
              <a:rPr lang="fr-FR" baseline="0" dirty="0"/>
            </a:br>
            <a:r>
              <a:rPr lang="fr-FR" baseline="0" dirty="0"/>
              <a:t>=&gt; A ce stade du concours, il reste donc 6 équipes en anglais, 4 en espagnol et 2 en allemand, soit </a:t>
            </a:r>
            <a:r>
              <a:rPr lang="fr-FR" b="1" baseline="0" dirty="0"/>
              <a:t>12 équipes toutes langues confondues</a:t>
            </a:r>
            <a:r>
              <a:rPr lang="fr-FR" b="0" baseline="0" dirty="0"/>
              <a:t> pour représenter votre collège lors de la finale du </a:t>
            </a:r>
            <a:r>
              <a:rPr lang="fr-FR" b="1" baseline="0" dirty="0"/>
              <a:t>mardi 9 avril 2024</a:t>
            </a:r>
            <a:r>
              <a:rPr lang="fr-FR" b="0" baseline="0" dirty="0"/>
              <a:t>.</a:t>
            </a:r>
            <a:br>
              <a:rPr lang="fr-FR" b="0" baseline="0" dirty="0"/>
            </a:b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espagnol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A l’issue de cette troisième manche, vous pouvez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</a:t>
            </a:r>
            <a:r>
              <a:rPr lang="fr-FR" b="1" baseline="0" dirty="0"/>
              <a:t>12 équipes </a:t>
            </a:r>
            <a:r>
              <a:rPr lang="fr-FR" baseline="0" dirty="0"/>
              <a:t>en anglais pour représenter votre collège.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4041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2853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155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>
                <a:solidFill>
                  <a:srgbClr val="FF0000"/>
                </a:solidFill>
              </a:rPr>
              <a:t>A l’issue de cette première manche, une ou plusieurs équipes quittent le concours. C’est à vous de décider combien d’équipes vous devez éliminer.</a:t>
            </a:r>
            <a:br>
              <a:rPr lang="fr-FR" baseline="0" dirty="0">
                <a:solidFill>
                  <a:srgbClr val="FF0000"/>
                </a:solidFill>
              </a:rPr>
            </a:br>
            <a:r>
              <a:rPr lang="fr-FR" baseline="0" dirty="0">
                <a:solidFill>
                  <a:srgbClr val="FF0000"/>
                </a:solidFill>
              </a:rPr>
              <a:t>Gardez à l’esprit qu’à l'issue de cette première partie </a:t>
            </a:r>
            <a:r>
              <a:rPr lang="fr-FR" b="1" baseline="0" dirty="0">
                <a:solidFill>
                  <a:srgbClr val="FF0000"/>
                </a:solidFill>
              </a:rPr>
              <a:t>12 équipes maximum</a:t>
            </a:r>
            <a:r>
              <a:rPr lang="fr-FR" b="0" baseline="0" dirty="0">
                <a:solidFill>
                  <a:srgbClr val="FF0000"/>
                </a:solidFill>
              </a:rPr>
              <a:t>,</a:t>
            </a:r>
            <a:r>
              <a:rPr lang="fr-FR" baseline="0" dirty="0">
                <a:solidFill>
                  <a:srgbClr val="FF0000"/>
                </a:solidFill>
              </a:rPr>
              <a:t> toutes langues confondues, participent à la finale.</a:t>
            </a:r>
            <a:br>
              <a:rPr lang="fr-FR" baseline="0" dirty="0">
                <a:solidFill>
                  <a:srgbClr val="FF0000"/>
                </a:solidFill>
              </a:rPr>
            </a:br>
            <a:endParaRPr lang="fr-FR" baseline="0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Exemple 1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aseline="0" dirty="0"/>
              <a:t>si vous comptez 20 équipes en anglais, 12 en espagnol et 6 en italien, alors vous pouvez décider qu’à l'issue de cette première partie il y aura 6 équipes en anglais, 4 en espagnol et 2 en italien pour représenter votre lycée lors de la finale du </a:t>
            </a:r>
            <a:r>
              <a:rPr lang="fr-FR" b="1" baseline="0" dirty="0"/>
              <a:t>mardi 9 avril 2024</a:t>
            </a:r>
            <a:r>
              <a:rPr lang="fr-FR" baseline="0" dirty="0"/>
              <a:t>.</a:t>
            </a:r>
            <a:br>
              <a:rPr lang="fr-FR" baseline="0" dirty="0"/>
            </a:br>
            <a:r>
              <a:rPr lang="fr-FR" baseline="0" dirty="0"/>
              <a:t>=&gt; A l’issue de la première manche, 4 équipes seront éliminées en anglais, 2 en espagnol et 1 en italien.</a:t>
            </a:r>
            <a:br>
              <a:rPr lang="fr-FR" baseline="0" dirty="0"/>
            </a:b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Exemple 2 :</a:t>
            </a:r>
            <a:br>
              <a:rPr lang="fr-FR" b="1" baseline="0" dirty="0"/>
            </a:br>
            <a:r>
              <a:rPr lang="fr-FR" b="0" baseline="0" dirty="0"/>
              <a:t>S</a:t>
            </a:r>
            <a:r>
              <a:rPr lang="fr-FR" baseline="0" dirty="0"/>
              <a:t>i vous comptez 20 équipes en italien et qu’aucune autre langue ne participe à ce concours, alors vous pouvez décider qu’à l’issue de cette première manche 2 équipes seront éliminées.</a:t>
            </a:r>
            <a:br>
              <a:rPr lang="fr-FR" baseline="0" dirty="0"/>
            </a:b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1553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80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</a:t>
            </a:r>
            <a:r>
              <a:rPr lang="fr-FR" dirty="0"/>
              <a:t>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8798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 48)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italien.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italien.</a:t>
            </a:r>
            <a:br>
              <a:rPr lang="fr-FR" baseline="0" dirty="0"/>
            </a:br>
            <a:r>
              <a:rPr lang="fr-FR" baseline="0" dirty="0"/>
              <a:t>A l’issue de cette deuxième manche, vous pouvez éliminer 5 équipes en anglais, 3 en espagnol et 1 en italien.</a:t>
            </a:r>
            <a:br>
              <a:rPr lang="fr-FR" baseline="0" dirty="0"/>
            </a:br>
            <a:r>
              <a:rPr lang="fr-FR" baseline="0" dirty="0"/>
              <a:t>=&gt; A ce stade du concours, il reste donc 11 équipes en anglais, 7 en espagnol et 4 en italien.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italien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cette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15 équipes en italien.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8091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Distribuer</a:t>
            </a:r>
            <a:r>
              <a:rPr lang="fr-FR" b="1" baseline="0" dirty="0">
                <a:solidFill>
                  <a:srgbClr val="FF0000"/>
                </a:solidFill>
              </a:rPr>
              <a:t> une version papier des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 inconnus. Laisser entre 10 et 15 minutes à chaque équipe pour lire, s’entraîner et se répartir les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. Veiller à ce que chaque élève passe une fois. </a:t>
            </a: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>
              <a:solidFill>
                <a:schemeClr val="accent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7176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4800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 ;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diapositives 48 et 51)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italien.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italien.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5 équipes en anglais, 3 en espagnol et 1 en italien.</a:t>
            </a:r>
            <a:br>
              <a:rPr lang="fr-FR" baseline="0" dirty="0"/>
            </a:br>
            <a:r>
              <a:rPr lang="fr-FR" baseline="0" dirty="0"/>
              <a:t>A l’issue de cette troisième manche, vous pouvez à nouveau éliminer 5 équipes en anglais, 3 en espagnol et 2 en italien.</a:t>
            </a:r>
            <a:br>
              <a:rPr lang="fr-FR" baseline="0" dirty="0"/>
            </a:br>
            <a:r>
              <a:rPr lang="fr-FR" baseline="0" dirty="0"/>
              <a:t>=&gt; A ce stade du concours, il reste donc 6 équipes en anglais, 4 en espagnol et 2 en italien, soit </a:t>
            </a:r>
            <a:r>
              <a:rPr lang="fr-FR" b="1" baseline="0" dirty="0"/>
              <a:t>12 équipes toutes langues confondues</a:t>
            </a:r>
            <a:r>
              <a:rPr lang="fr-FR" b="0" baseline="0" dirty="0"/>
              <a:t> pour représenter votre lycée lors de la finale du </a:t>
            </a:r>
            <a:r>
              <a:rPr lang="fr-FR" b="1" baseline="0" dirty="0"/>
              <a:t>mardi 9 avril 2024</a:t>
            </a:r>
            <a:r>
              <a:rPr lang="fr-FR" b="0" baseline="0" dirty="0"/>
              <a:t>.</a:t>
            </a:r>
            <a:br>
              <a:rPr lang="fr-FR" b="0" baseline="0" dirty="0"/>
            </a:b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italien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A l’issue de cette troisième manche, vous pouvez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</a:t>
            </a:r>
            <a:r>
              <a:rPr lang="fr-FR" b="1" baseline="0" dirty="0"/>
              <a:t>12 équipes </a:t>
            </a:r>
            <a:r>
              <a:rPr lang="fr-FR" baseline="0" dirty="0"/>
              <a:t>en italien pour représenter votre lycée.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1674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5731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>
                <a:solidFill>
                  <a:srgbClr val="FF0000"/>
                </a:solidFill>
              </a:rPr>
              <a:t>A l’issue de cette première manche, une ou plusieurs équipes quittent le concours. C’est à vous de décider combien d’équipes vous devez éliminer.</a:t>
            </a:r>
            <a:br>
              <a:rPr lang="fr-FR" baseline="0" dirty="0">
                <a:solidFill>
                  <a:srgbClr val="FF0000"/>
                </a:solidFill>
              </a:rPr>
            </a:br>
            <a:r>
              <a:rPr lang="fr-FR" baseline="0" dirty="0">
                <a:solidFill>
                  <a:srgbClr val="FF0000"/>
                </a:solidFill>
              </a:rPr>
              <a:t>Gardez à l’esprit qu’à l'issue de cette première partie </a:t>
            </a:r>
            <a:r>
              <a:rPr lang="fr-FR" b="1" baseline="0" dirty="0">
                <a:solidFill>
                  <a:srgbClr val="FF0000"/>
                </a:solidFill>
              </a:rPr>
              <a:t>12 équipes maximum</a:t>
            </a:r>
            <a:r>
              <a:rPr lang="fr-FR" baseline="0" dirty="0">
                <a:solidFill>
                  <a:srgbClr val="FF0000"/>
                </a:solidFill>
              </a:rPr>
              <a:t>, toutes langues confondues, participent à la finale.</a:t>
            </a:r>
            <a:br>
              <a:rPr lang="fr-FR" baseline="0" dirty="0">
                <a:solidFill>
                  <a:srgbClr val="FF0000"/>
                </a:solidFill>
              </a:rPr>
            </a:br>
            <a:endParaRPr lang="fr-FR" baseline="0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Exemple 1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aseline="0" dirty="0"/>
              <a:t>si vous comptez 20 équipes en anglais, 12 en espagnol et 6 en portugais, alors vous pouvez décider qu’à l'issue de cette première partie il y aura 6 équipes en anglais, 4 en espagnol et 2 en portugais pour représenter votre lycée lors de la finale du </a:t>
            </a:r>
            <a:r>
              <a:rPr lang="fr-FR" b="1" baseline="0" dirty="0"/>
              <a:t>mardi 9 avril 2024</a:t>
            </a:r>
            <a:r>
              <a:rPr lang="fr-FR" baseline="0" dirty="0"/>
              <a:t>.</a:t>
            </a:r>
            <a:br>
              <a:rPr lang="fr-FR" baseline="0" dirty="0"/>
            </a:br>
            <a:r>
              <a:rPr lang="fr-FR" baseline="0" dirty="0"/>
              <a:t>=&gt; A l’issue de la première manche, 4 équipes seront éliminées en anglais, 2 en espagnol et 1 en portugais.</a:t>
            </a:r>
            <a:br>
              <a:rPr lang="fr-FR" baseline="0" dirty="0"/>
            </a:b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Exemple 2 :</a:t>
            </a:r>
            <a:br>
              <a:rPr lang="fr-FR" b="1" baseline="0" dirty="0"/>
            </a:br>
            <a:r>
              <a:rPr lang="fr-FR" b="0" baseline="0" dirty="0"/>
              <a:t>S</a:t>
            </a:r>
            <a:r>
              <a:rPr lang="fr-FR" baseline="0" dirty="0"/>
              <a:t>i vous comptez 20 équipes en portugais et qu’aucune autre langue ne participe à ce concours, alors vous pouvez décider qu’à l’issue de cette première manche 2 équipes seront éliminées.</a:t>
            </a:r>
            <a:br>
              <a:rPr lang="fr-FR" baseline="0" dirty="0"/>
            </a:b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0169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60169">
              <a:defRPr/>
            </a:pPr>
            <a:endParaRPr lang="fr-FR" dirty="0"/>
          </a:p>
          <a:p>
            <a:pPr marL="180032" indent="-180032" defTabSz="960169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80032" indent="-180032" defTabSz="960169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80032" indent="-180032" defTabSz="960169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de jury communiquent les notes à la personne qui saisit les résultats sur un fichier Excel.</a:t>
            </a:r>
          </a:p>
          <a:p>
            <a:pPr defTabSz="960169">
              <a:defRPr/>
            </a:pPr>
            <a:endParaRPr lang="fr-FR" baseline="0" dirty="0"/>
          </a:p>
          <a:p>
            <a:pPr defTabSz="960169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aseline="0" dirty="0">
                <a:solidFill>
                  <a:srgbClr val="FF0000"/>
                </a:solidFill>
              </a:rPr>
              <a:t>A l’issue de cette première manche, une ou plusieurs équipes quittent le concours. C’est à vous de décider combien d’équipes vous devez éliminer.</a:t>
            </a:r>
            <a:br>
              <a:rPr lang="fr-FR" baseline="0" dirty="0">
                <a:solidFill>
                  <a:srgbClr val="FF0000"/>
                </a:solidFill>
              </a:rPr>
            </a:br>
            <a:r>
              <a:rPr lang="fr-FR" baseline="0" dirty="0">
                <a:solidFill>
                  <a:srgbClr val="FF0000"/>
                </a:solidFill>
              </a:rPr>
              <a:t>Gardez à l’esprit qu’à l'issue de cette première partie </a:t>
            </a:r>
            <a:r>
              <a:rPr lang="fr-FR" b="1" baseline="0" dirty="0">
                <a:solidFill>
                  <a:srgbClr val="FF0000"/>
                </a:solidFill>
              </a:rPr>
              <a:t>12 équipes maximum</a:t>
            </a:r>
            <a:r>
              <a:rPr lang="fr-FR" baseline="0" dirty="0">
                <a:solidFill>
                  <a:srgbClr val="FF0000"/>
                </a:solidFill>
              </a:rPr>
              <a:t>, toutes langues confondues, participent à la finale.</a:t>
            </a:r>
            <a:br>
              <a:rPr lang="fr-FR" baseline="0" dirty="0">
                <a:solidFill>
                  <a:srgbClr val="FF0000"/>
                </a:solidFill>
              </a:rPr>
            </a:br>
            <a:endParaRPr lang="fr-FR" baseline="0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Exemple 1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aseline="0" dirty="0"/>
              <a:t>si vous comptez 20 équipes en anglais, 12 en espagnol et 6 en allemand alors vous pouvez décider qu’à l'issue de cette première partie il y aura 6 équipes en anglais, 4 en espagnol et 2 en allemand pour représenter votre collège lors de la finale du </a:t>
            </a:r>
            <a:r>
              <a:rPr lang="fr-FR" b="1" baseline="0" dirty="0">
                <a:solidFill>
                  <a:srgbClr val="FF0000"/>
                </a:solidFill>
              </a:rPr>
              <a:t>mardi 9 avril 2024</a:t>
            </a:r>
            <a:r>
              <a:rPr lang="fr-FR" baseline="0" dirty="0"/>
              <a:t>.</a:t>
            </a:r>
            <a:br>
              <a:rPr lang="fr-FR" baseline="0" dirty="0"/>
            </a:br>
            <a:r>
              <a:rPr lang="fr-FR" baseline="0" dirty="0"/>
              <a:t>=&gt; A l’issue de la première manche, 4 équipes seront éliminées en anglais, 2 en espagnol et 1 en allemand.</a:t>
            </a:r>
            <a:br>
              <a:rPr lang="fr-FR" baseline="0" dirty="0"/>
            </a:b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Exemple 2 :</a:t>
            </a:r>
            <a:br>
              <a:rPr lang="fr-FR" b="1" baseline="0" dirty="0"/>
            </a:br>
            <a:r>
              <a:rPr lang="fr-FR" b="0" baseline="0" dirty="0"/>
              <a:t>S</a:t>
            </a:r>
            <a:r>
              <a:rPr lang="fr-FR" baseline="0" dirty="0"/>
              <a:t>i vous comptez 20 équipes en allemand et qu’aucune autre langue ne participe à ce concours, alors vous pouvez décider qu’à l’issue de cette première manche 2 équipes seront éliminées.</a:t>
            </a:r>
            <a:br>
              <a:rPr lang="fr-FR" baseline="0" dirty="0"/>
            </a:br>
            <a:r>
              <a:rPr lang="fr-FR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</a:t>
            </a:r>
            <a:r>
              <a:rPr lang="fr-FR" dirty="0"/>
              <a:t>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de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 58)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portugais.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portugais.</a:t>
            </a:r>
            <a:br>
              <a:rPr lang="fr-FR" baseline="0" dirty="0"/>
            </a:br>
            <a:r>
              <a:rPr lang="fr-FR" baseline="0" dirty="0"/>
              <a:t>A l’issue de cette deuxième manche, vous pouvez éliminer 5 équipes en anglais, 3 en espagnol et 1 en portugais.</a:t>
            </a:r>
            <a:br>
              <a:rPr lang="fr-FR" baseline="0" dirty="0"/>
            </a:br>
            <a:r>
              <a:rPr lang="fr-FR" baseline="0" dirty="0"/>
              <a:t>=&gt; A ce stade du concours, il reste donc 11 équipes en anglais, 7 en espagnol et 4 en portugais.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portugais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cette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15 équipes en portugais.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Distribuer</a:t>
            </a:r>
            <a:r>
              <a:rPr lang="fr-FR" b="1" baseline="0" dirty="0">
                <a:solidFill>
                  <a:srgbClr val="FF0000"/>
                </a:solidFill>
              </a:rPr>
              <a:t> une version papier des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 inconnus. Laisser entre 10 et 15 minutes à chaque équipe pour lire, s’entraîner et se répartir les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. Veiller à ce que chaque élève passe une fois. </a:t>
            </a: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>
              <a:solidFill>
                <a:schemeClr val="accent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 ;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diapositives 58 et 61)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portugais.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portugais.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5 équipes en anglais, 3 en espagnol et 1 en portugais.</a:t>
            </a:r>
            <a:br>
              <a:rPr lang="fr-FR" baseline="0" dirty="0"/>
            </a:br>
            <a:r>
              <a:rPr lang="fr-FR" baseline="0" dirty="0"/>
              <a:t>A l’issue de cette troisième manche, vous pouvez à nouveau éliminer 5 équipes en anglais, 3 en espagnol et 2 en portugais.</a:t>
            </a:r>
            <a:br>
              <a:rPr lang="fr-FR" baseline="0" dirty="0"/>
            </a:br>
            <a:r>
              <a:rPr lang="fr-FR" baseline="0" dirty="0"/>
              <a:t>=&gt; A ce stade du concours, il reste donc 6 équipes en anglais, 4 en espagnol et 2 en portugais, soit </a:t>
            </a:r>
            <a:r>
              <a:rPr lang="fr-FR" b="1" baseline="0" dirty="0"/>
              <a:t>12 équipes toutes langues confondues</a:t>
            </a:r>
            <a:r>
              <a:rPr lang="fr-FR" b="0" baseline="0" dirty="0"/>
              <a:t> pour représenter votre lycée lors de la finale du </a:t>
            </a:r>
            <a:r>
              <a:rPr lang="fr-FR" b="1" baseline="0" dirty="0"/>
              <a:t>mardi 9 avril 2024</a:t>
            </a:r>
            <a:r>
              <a:rPr lang="fr-FR" b="0" baseline="0" dirty="0"/>
              <a:t>.</a:t>
            </a:r>
            <a:br>
              <a:rPr lang="fr-FR" b="0" baseline="0" dirty="0"/>
            </a:b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portugais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A l’issue de cette troisième manche, vous pouvez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</a:t>
            </a:r>
            <a:r>
              <a:rPr lang="fr-FR" b="1" baseline="0" dirty="0"/>
              <a:t>12 équipes </a:t>
            </a:r>
            <a:r>
              <a:rPr lang="fr-FR" baseline="0" dirty="0"/>
              <a:t>en portugais pour représenter votre lycée.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imaginer que toutes les équipes font les 3 manches et que seules</a:t>
            </a:r>
            <a:r>
              <a:rPr lang="fr-F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3 meilleures équipes participent à la finale qui aura lieu le </a:t>
            </a:r>
            <a:r>
              <a:rPr lang="fr-FR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mardi 9 avril 2024</a:t>
            </a:r>
            <a:r>
              <a:rPr lang="fr-F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 (fourni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les organisateurs)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de jury communiquent les notes à la personne qui saisit les résultats sur le fichier Excel (fourni par les organisateurs).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 </a:t>
            </a:r>
            <a:r>
              <a:rPr lang="fr-FR" baseline="0" dirty="0"/>
              <a:t>(fourni par les organisateurs).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Distribuer une version papier des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inconnus.</a:t>
            </a: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Laisser entre 10 et 15 minutes à chaque équipe pour lire, s’entraîner et se répartir les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Veiller à ce que chaque élève passe une fois. 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 (fourni par les organisateurs).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 (fourni par les organisateurs).</a:t>
            </a:r>
          </a:p>
          <a:p>
            <a:pPr lvl="0"/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imaginer que toutes les équipes font les 3 manches et que seules</a:t>
            </a:r>
            <a:r>
              <a:rPr lang="fr-F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3 meilleures équipes participent à la finale qui aura lieu le </a:t>
            </a:r>
            <a:r>
              <a:rPr lang="fr-FR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mardi 9 avril 2024</a:t>
            </a:r>
            <a:r>
              <a:rPr lang="fr-FR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</a:t>
            </a:r>
            <a:r>
              <a:rPr lang="fr-FR" dirty="0"/>
              <a:t>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 6)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allemand.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allemand.</a:t>
            </a:r>
            <a:br>
              <a:rPr lang="fr-FR" baseline="0" dirty="0"/>
            </a:br>
            <a:r>
              <a:rPr lang="fr-FR" baseline="0" dirty="0"/>
              <a:t>A l’issue de cette deuxième manche, vous pouvez éliminer 5 équipes en anglais, 3 en espagnol et 1 en allemand.</a:t>
            </a:r>
            <a:br>
              <a:rPr lang="fr-FR" baseline="0" dirty="0"/>
            </a:br>
            <a:r>
              <a:rPr lang="fr-FR" baseline="0" dirty="0"/>
              <a:t>=&gt; A ce stade du concours, il reste donc 11 équipes en anglais, 7 en espagnol et 4 en allemand.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allemand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cette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15 équipes en allemand.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53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89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20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86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36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30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8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30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96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40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8BCD3-3C4C-4DBA-BD2E-B85E48FFDBA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39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13.xml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slide" Target="slide45.xml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slide" Target="slide23.xml"/><Relationship Id="rId10" Type="http://schemas.openxmlformats.org/officeDocument/2006/relationships/image" Target="../media/image6.png"/><Relationship Id="rId4" Type="http://schemas.openxmlformats.org/officeDocument/2006/relationships/slide" Target="slide52.xml"/><Relationship Id="rId9" Type="http://schemas.openxmlformats.org/officeDocument/2006/relationships/slide" Target="slide55.xml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g"/><Relationship Id="rId4" Type="http://schemas.openxmlformats.org/officeDocument/2006/relationships/image" Target="../media/image7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g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g"/><Relationship Id="rId4" Type="http://schemas.openxmlformats.org/officeDocument/2006/relationships/image" Target="../media/image7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g"/><Relationship Id="rId4" Type="http://schemas.openxmlformats.org/officeDocument/2006/relationships/image" Target="../media/image7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g"/><Relationship Id="rId4" Type="http://schemas.openxmlformats.org/officeDocument/2006/relationships/image" Target="../media/image7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g"/><Relationship Id="rId4" Type="http://schemas.openxmlformats.org/officeDocument/2006/relationships/image" Target="../media/image7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g"/><Relationship Id="rId4" Type="http://schemas.openxmlformats.org/officeDocument/2006/relationships/image" Target="../media/image7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9047" y="2390303"/>
            <a:ext cx="6062134" cy="1802893"/>
          </a:xfrm>
        </p:spPr>
        <p:txBody>
          <a:bodyPr anchor="ctr">
            <a:noAutofit/>
          </a:bodyPr>
          <a:lstStyle/>
          <a:p>
            <a: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Concours de virelangues</a:t>
            </a:r>
            <a:b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en langues étrangères</a:t>
            </a:r>
            <a:b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</a:b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Session 2024 – Manches 1-2-3</a:t>
            </a:r>
            <a:endParaRPr lang="fr-FR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64359" y="4223095"/>
            <a:ext cx="4553278" cy="936404"/>
          </a:xfrm>
        </p:spPr>
        <p:txBody>
          <a:bodyPr anchor="ctr">
            <a:normAutofit/>
          </a:bodyPr>
          <a:lstStyle/>
          <a:p>
            <a:r>
              <a:rPr lang="fr-FR" sz="1600" dirty="0"/>
              <a:t>Organisé par les IA-IPR de LVE </a:t>
            </a:r>
            <a:br>
              <a:rPr lang="fr-FR" sz="1600" dirty="0"/>
            </a:br>
            <a:r>
              <a:rPr lang="fr-FR" sz="1600" dirty="0"/>
              <a:t>de l’académie d’Orléans-Tours</a:t>
            </a:r>
            <a:br>
              <a:rPr lang="fr-FR" sz="1600" dirty="0"/>
            </a:br>
            <a:r>
              <a:rPr lang="fr-FR" sz="1600" i="1" dirty="0"/>
              <a:t>sur une idée originale de Madame </a:t>
            </a:r>
            <a:r>
              <a:rPr lang="fr-FR" sz="1600" i="1" dirty="0" err="1"/>
              <a:t>Metivier-Liaigre</a:t>
            </a:r>
            <a:endParaRPr lang="fr-FR" sz="16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0" y="771750"/>
            <a:ext cx="41122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6179526" y="5335811"/>
            <a:ext cx="452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Diaporama de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« élèves »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" t="-30534" r="-2365" b="1"/>
          <a:stretch/>
        </p:blipFill>
        <p:spPr>
          <a:xfrm>
            <a:off x="7004544" y="224360"/>
            <a:ext cx="2657812" cy="2160000"/>
          </a:xfrm>
          <a:prstGeom prst="rect">
            <a:avLst/>
          </a:prstGeom>
        </p:spPr>
      </p:pic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10455499" y="5144918"/>
            <a:ext cx="1512000" cy="1512000"/>
            <a:chOff x="5478272" y="3816927"/>
            <a:chExt cx="1260000" cy="12600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89" t="10575" r="33661" b="49072"/>
            <a:stretch/>
          </p:blipFill>
          <p:spPr>
            <a:xfrm>
              <a:off x="5478272" y="3816927"/>
              <a:ext cx="1260000" cy="1260000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 rot="21070011">
              <a:off x="5652597" y="4262345"/>
              <a:ext cx="9113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C00000"/>
                  </a:solidFill>
                </a:rPr>
                <a:t>Lycée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2750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CCB3E9F-BE3B-34E5-6902-E4E955D7E18A}"/>
              </a:ext>
            </a:extLst>
          </p:cNvPr>
          <p:cNvSpPr txBox="1"/>
          <p:nvPr/>
        </p:nvSpPr>
        <p:spPr>
          <a:xfrm>
            <a:off x="735106" y="2115671"/>
            <a:ext cx="10349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Ich stolpere über einen spitzen Stein.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342AD75-2034-4101-94C5-571E6B8648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372" y="2823556"/>
            <a:ext cx="3773795" cy="377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36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331F190-AC7C-3F5B-1E7F-99DB21EE5CE8}"/>
              </a:ext>
            </a:extLst>
          </p:cNvPr>
          <p:cNvSpPr txBox="1"/>
          <p:nvPr/>
        </p:nvSpPr>
        <p:spPr>
          <a:xfrm>
            <a:off x="537883" y="2133600"/>
            <a:ext cx="9932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In Italien ist der Italiener </a:t>
            </a:r>
            <a:r>
              <a:rPr lang="de-DE" sz="4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Italiener</a:t>
            </a:r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, doch in Illingen ist der Italiener </a:t>
            </a:r>
            <a:r>
              <a:rPr lang="de-DE" sz="4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Illinger</a:t>
            </a:r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B2AA86-207E-AC8D-F173-74FBF880B0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640" y="3457039"/>
            <a:ext cx="4790477" cy="311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05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1BE5151-5576-8E33-4368-F6033E28DBF1}"/>
              </a:ext>
            </a:extLst>
          </p:cNvPr>
          <p:cNvSpPr txBox="1"/>
          <p:nvPr/>
        </p:nvSpPr>
        <p:spPr>
          <a:xfrm>
            <a:off x="412376" y="2187388"/>
            <a:ext cx="7978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Clara </a:t>
            </a:r>
            <a:r>
              <a:rPr lang="fr-FR" sz="4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und</a:t>
            </a:r>
            <a:r>
              <a:rPr lang="fr-FR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Christoph </a:t>
            </a:r>
            <a:r>
              <a:rPr lang="fr-FR" sz="4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tanzen</a:t>
            </a:r>
            <a:r>
              <a:rPr lang="fr-FR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chaotisch</a:t>
            </a:r>
            <a:r>
              <a:rPr lang="fr-FR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fr-FR" sz="4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Cha-Cha-Cha</a:t>
            </a:r>
            <a:r>
              <a:rPr lang="fr-FR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9D0D32B-EFA5-2652-C0D5-E147EA468D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7" t="11542" r="22285" b="11309"/>
          <a:stretch/>
        </p:blipFill>
        <p:spPr bwMode="auto">
          <a:xfrm>
            <a:off x="8563267" y="1715041"/>
            <a:ext cx="3158901" cy="4506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908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82" y="508008"/>
            <a:ext cx="3295111" cy="521998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1" dirty="0"/>
              <a:t>   </a:t>
            </a:r>
          </a:p>
          <a:p>
            <a:pPr marL="0" indent="0" algn="ctr">
              <a:buNone/>
            </a:pPr>
            <a:endParaRPr lang="fr-FR" sz="4800" b="1" dirty="0"/>
          </a:p>
          <a:p>
            <a:pPr marL="0" indent="0" algn="ctr">
              <a:buNone/>
            </a:pPr>
            <a:r>
              <a:rPr lang="fr-FR" sz="4800" b="1" dirty="0"/>
              <a:t>ANGLAIS</a:t>
            </a:r>
          </a:p>
          <a:p>
            <a:pPr marL="0" indent="0">
              <a:buNone/>
            </a:pPr>
            <a:endParaRPr lang="fr-FR" sz="4800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87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57BE58E-1F29-A718-EEA0-5DD85412A333}"/>
              </a:ext>
            </a:extLst>
          </p:cNvPr>
          <p:cNvSpPr txBox="1"/>
          <p:nvPr/>
        </p:nvSpPr>
        <p:spPr>
          <a:xfrm>
            <a:off x="1824567" y="3008676"/>
            <a:ext cx="5394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Harry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had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an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heir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who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had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no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hair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C2BFB82-FAA4-F33D-D9BC-7F95C6ED888B}"/>
              </a:ext>
            </a:extLst>
          </p:cNvPr>
          <p:cNvGrpSpPr/>
          <p:nvPr/>
        </p:nvGrpSpPr>
        <p:grpSpPr>
          <a:xfrm>
            <a:off x="8117110" y="2357475"/>
            <a:ext cx="2416735" cy="3362007"/>
            <a:chOff x="9091613" y="2805711"/>
            <a:chExt cx="2630487" cy="3604166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62C9773B-4749-0FFC-4D15-8F01900E1B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91"/>
            <a:stretch/>
          </p:blipFill>
          <p:spPr bwMode="auto">
            <a:xfrm>
              <a:off x="9091613" y="3333302"/>
              <a:ext cx="2630487" cy="3076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0153F507-1CA5-9CFD-BCDF-F411EC4321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25" r="11647"/>
            <a:stretch/>
          </p:blipFill>
          <p:spPr bwMode="auto">
            <a:xfrm>
              <a:off x="9601200" y="2805711"/>
              <a:ext cx="1611313" cy="1055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1412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08C3439-D5D0-484D-E4B7-00F7C2EFB12D}"/>
              </a:ext>
            </a:extLst>
          </p:cNvPr>
          <p:cNvSpPr txBox="1"/>
          <p:nvPr/>
        </p:nvSpPr>
        <p:spPr>
          <a:xfrm>
            <a:off x="205740" y="2091420"/>
            <a:ext cx="7444740" cy="394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Red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blood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, green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blood</a:t>
            </a:r>
            <a:endParaRPr lang="fr-FR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lnSpc>
                <a:spcPct val="200000"/>
              </a:lnSpc>
            </a:pP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Red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blood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, green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blood</a:t>
            </a:r>
            <a:endParaRPr lang="fr-FR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lnSpc>
                <a:spcPct val="200000"/>
              </a:lnSpc>
            </a:pP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Red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blood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, green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blood</a:t>
            </a:r>
            <a:endParaRPr lang="fr-FR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4D37C59-8AF4-9166-E6A3-CD309ADB8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441" y="2740215"/>
            <a:ext cx="3568187" cy="285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67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235A9BD-FD86-FFFF-5551-D454818BE24D}"/>
              </a:ext>
            </a:extLst>
          </p:cNvPr>
          <p:cNvSpPr txBox="1"/>
          <p:nvPr/>
        </p:nvSpPr>
        <p:spPr>
          <a:xfrm>
            <a:off x="356965" y="2705725"/>
            <a:ext cx="62752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Wayne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went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to Wales to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watch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walruses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132DDA-B499-1563-4E56-7EEF4C3DC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259" y="2526647"/>
            <a:ext cx="4778143" cy="36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107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0F5A66A-7ED8-E51D-EF09-E6BB08387774}"/>
              </a:ext>
            </a:extLst>
          </p:cNvPr>
          <p:cNvSpPr txBox="1"/>
          <p:nvPr/>
        </p:nvSpPr>
        <p:spPr>
          <a:xfrm>
            <a:off x="548640" y="2468880"/>
            <a:ext cx="630936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How </a:t>
            </a:r>
            <a:r>
              <a:rPr lang="fr-FR" sz="4400" b="1" dirty="0" err="1"/>
              <a:t>much</a:t>
            </a:r>
            <a:r>
              <a:rPr lang="fr-FR" sz="4400" b="1" dirty="0"/>
              <a:t> </a:t>
            </a:r>
            <a:r>
              <a:rPr lang="fr-FR" sz="4400" b="1" dirty="0" err="1"/>
              <a:t>wood</a:t>
            </a:r>
            <a:br>
              <a:rPr lang="fr-FR" sz="4400" b="1" dirty="0"/>
            </a:br>
            <a:r>
              <a:rPr lang="fr-FR" sz="4400" b="1" dirty="0" err="1"/>
              <a:t>would</a:t>
            </a:r>
            <a:r>
              <a:rPr lang="fr-FR" sz="4400" b="1" dirty="0"/>
              <a:t> a </a:t>
            </a:r>
            <a:r>
              <a:rPr lang="fr-FR" sz="4400" b="1" dirty="0" err="1"/>
              <a:t>woodchuck</a:t>
            </a:r>
            <a:r>
              <a:rPr lang="fr-FR" sz="4400" b="1" dirty="0"/>
              <a:t> </a:t>
            </a:r>
            <a:r>
              <a:rPr lang="fr-FR" sz="4400" b="1" dirty="0" err="1"/>
              <a:t>chuck</a:t>
            </a:r>
            <a:br>
              <a:rPr lang="fr-FR" sz="4400" b="1" dirty="0"/>
            </a:br>
            <a:r>
              <a:rPr lang="fr-FR" sz="4400" b="1" dirty="0"/>
              <a:t>if a </a:t>
            </a:r>
            <a:r>
              <a:rPr lang="fr-FR" sz="4400" b="1" dirty="0" err="1"/>
              <a:t>woodchuck</a:t>
            </a:r>
            <a:endParaRPr lang="fr-FR" sz="4400" b="1" dirty="0"/>
          </a:p>
          <a:p>
            <a:pPr algn="ctr"/>
            <a:r>
              <a:rPr lang="fr-FR" sz="4400" b="1" dirty="0" err="1"/>
              <a:t>could</a:t>
            </a:r>
            <a:r>
              <a:rPr lang="fr-FR" sz="4400" b="1" dirty="0"/>
              <a:t> </a:t>
            </a:r>
            <a:r>
              <a:rPr lang="fr-FR" sz="4400" b="1" dirty="0" err="1"/>
              <a:t>chuck</a:t>
            </a:r>
            <a:r>
              <a:rPr lang="fr-FR" sz="4400" b="1" dirty="0"/>
              <a:t> </a:t>
            </a:r>
            <a:r>
              <a:rPr lang="fr-FR" sz="4400" b="1" dirty="0" err="1"/>
              <a:t>wood</a:t>
            </a:r>
            <a:r>
              <a:rPr lang="fr-FR" sz="4400" b="1" dirty="0"/>
              <a:t>? </a:t>
            </a:r>
          </a:p>
          <a:p>
            <a:endParaRPr lang="fr-FR" dirty="0"/>
          </a:p>
        </p:txBody>
      </p:sp>
      <p:pic>
        <p:nvPicPr>
          <p:cNvPr id="6" name="Espace réservé du contenu 2">
            <a:extLst>
              <a:ext uri="{FF2B5EF4-FFF2-40B4-BE49-F238E27FC236}">
                <a16:creationId xmlns:a16="http://schemas.microsoft.com/office/drawing/2014/main" id="{3F9B02A5-18EB-868D-97C3-C9E152C72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463" y="2871907"/>
            <a:ext cx="4038600" cy="22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68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7" name="ZoneTexte 2"/>
          <p:cNvSpPr>
            <a:spLocks/>
          </p:cNvSpPr>
          <p:nvPr/>
        </p:nvSpPr>
        <p:spPr bwMode="auto">
          <a:xfrm>
            <a:off x="812800" y="2159000"/>
            <a:ext cx="966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18E7208-C3CF-5F6F-5CDC-133EB66F7E1E}"/>
              </a:ext>
            </a:extLst>
          </p:cNvPr>
          <p:cNvSpPr txBox="1"/>
          <p:nvPr/>
        </p:nvSpPr>
        <p:spPr>
          <a:xfrm>
            <a:off x="465051" y="2835132"/>
            <a:ext cx="62752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sells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cheap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shoes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, short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shirts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and chic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shoes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2050" name="Picture 2" descr="Sneakers Clipart | Cartoon shoes, Funny shoes, Pictures of shoes">
            <a:extLst>
              <a:ext uri="{FF2B5EF4-FFF2-40B4-BE49-F238E27FC236}">
                <a16:creationId xmlns:a16="http://schemas.microsoft.com/office/drawing/2014/main" id="{F160350A-573A-25A6-9F48-93C7B8BB9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277" y="1852200"/>
            <a:ext cx="2448000" cy="184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B64EFB1-5328-965A-75A7-D745422F50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1910" y="2835132"/>
            <a:ext cx="2143125" cy="21431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9196C06-E53B-06C2-2FAB-A516E0C131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6406" y="5231577"/>
            <a:ext cx="2448000" cy="137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26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F8979A6-0FEF-FB62-C22C-FD13439105D2}"/>
              </a:ext>
            </a:extLst>
          </p:cNvPr>
          <p:cNvSpPr txBox="1"/>
          <p:nvPr/>
        </p:nvSpPr>
        <p:spPr>
          <a:xfrm>
            <a:off x="308085" y="2191871"/>
            <a:ext cx="114987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haroni" panose="02010803020104030203" pitchFamily="2" charset="-79"/>
                <a:cs typeface="Aharoni" panose="02010803020104030203" pitchFamily="2" charset="-79"/>
              </a:rPr>
              <a:t>Six sleek swans swam swiftly southwards.   </a:t>
            </a:r>
            <a:endParaRPr lang="fr-FR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fr-FR" dirty="0"/>
          </a:p>
        </p:txBody>
      </p:sp>
      <p:pic>
        <p:nvPicPr>
          <p:cNvPr id="6" name="Image 5" descr="C:\Users\nvajtai\AppData\Local\Microsoft\Windows\INetCache\Content.MSO\C5074D96.tmp">
            <a:extLst>
              <a:ext uri="{FF2B5EF4-FFF2-40B4-BE49-F238E27FC236}">
                <a16:creationId xmlns:a16="http://schemas.microsoft.com/office/drawing/2014/main" id="{C359CCAC-BE84-0EC3-BB5B-08C99AE2F8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94" b="10720"/>
          <a:stretch/>
        </p:blipFill>
        <p:spPr bwMode="auto">
          <a:xfrm>
            <a:off x="3055622" y="4026534"/>
            <a:ext cx="8751211" cy="2079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2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4759701" y="5318489"/>
            <a:ext cx="3060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4" y="641707"/>
            <a:ext cx="41122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4908861" y="5426489"/>
            <a:ext cx="2960098" cy="720000"/>
            <a:chOff x="5770034" y="2827868"/>
            <a:chExt cx="2960098" cy="720000"/>
          </a:xfrm>
        </p:grpSpPr>
        <p:pic>
          <p:nvPicPr>
            <p:cNvPr id="12" name="Image 11" descr="espagnol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034" y="2827868"/>
              <a:ext cx="454500" cy="720000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6570133" y="2827868"/>
              <a:ext cx="2159999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6" action="ppaction://hlinksldjump"/>
                </a:rPr>
                <a:t>ESPAGNOL</a:t>
              </a:r>
              <a:endParaRPr lang="fr-FR" sz="3200" dirty="0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8789221" y="585964"/>
            <a:ext cx="3089430" cy="828000"/>
            <a:chOff x="8737471" y="2177328"/>
            <a:chExt cx="3089430" cy="828000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8737471" y="2177328"/>
              <a:ext cx="3060000" cy="828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12" descr="italien.pn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802" y="2264427"/>
              <a:ext cx="454500" cy="720000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9666901" y="2231328"/>
              <a:ext cx="2160000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7" action="ppaction://hlinksldjump"/>
                </a:rPr>
                <a:t>ITALIEN</a:t>
              </a:r>
              <a:endParaRPr lang="fr-FR" sz="3200" dirty="0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8789221" y="2248479"/>
            <a:ext cx="3060000" cy="828000"/>
            <a:chOff x="8838899" y="3803278"/>
            <a:chExt cx="3060000" cy="828000"/>
          </a:xfrm>
        </p:grpSpPr>
        <p:sp>
          <p:nvSpPr>
            <p:cNvPr id="37" name="Rectangle à coins arrondis 36"/>
            <p:cNvSpPr/>
            <p:nvPr/>
          </p:nvSpPr>
          <p:spPr>
            <a:xfrm>
              <a:off x="8838899" y="3803278"/>
              <a:ext cx="3060000" cy="828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 descr="portugal.png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801" y="3860296"/>
              <a:ext cx="454500" cy="720000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9666901" y="3860296"/>
              <a:ext cx="2160000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9" action="ppaction://hlinksldjump"/>
                </a:rPr>
                <a:t>PORTUGAIS</a:t>
              </a:r>
              <a:endParaRPr lang="fr-FR" sz="3200" dirty="0"/>
            </a:p>
          </p:txBody>
        </p:sp>
      </p:grpSp>
      <p:sp>
        <p:nvSpPr>
          <p:cNvPr id="35" name="Rectangle à coins arrondis 34"/>
          <p:cNvSpPr/>
          <p:nvPr/>
        </p:nvSpPr>
        <p:spPr>
          <a:xfrm>
            <a:off x="4806922" y="588062"/>
            <a:ext cx="2988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4806922" y="2264427"/>
            <a:ext cx="2988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4806922" y="3851521"/>
            <a:ext cx="2988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987113" y="641707"/>
            <a:ext cx="2947824" cy="720710"/>
            <a:chOff x="5782308" y="856223"/>
            <a:chExt cx="2947824" cy="720710"/>
          </a:xfrm>
        </p:grpSpPr>
        <p:pic>
          <p:nvPicPr>
            <p:cNvPr id="10" name="Image 9" descr="germany-652967_640.png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308" y="856223"/>
              <a:ext cx="454949" cy="720710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6570134" y="874578"/>
              <a:ext cx="2159998" cy="68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11" action="ppaction://hlinksldjump"/>
                </a:rPr>
                <a:t>ALLEMAND</a:t>
              </a:r>
              <a:endParaRPr lang="fr-FR" sz="32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4987113" y="2285328"/>
            <a:ext cx="2977031" cy="720000"/>
            <a:chOff x="5753101" y="1845733"/>
            <a:chExt cx="2977031" cy="720000"/>
          </a:xfrm>
        </p:grpSpPr>
        <p:pic>
          <p:nvPicPr>
            <p:cNvPr id="11" name="Image 10" descr="UK.png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101" y="1845733"/>
              <a:ext cx="454500" cy="720000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6570133" y="1845733"/>
              <a:ext cx="2159999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13" action="ppaction://hlinksldjump"/>
                </a:rPr>
                <a:t>ANGLAIS</a:t>
              </a:r>
              <a:endParaRPr lang="fr-FR" sz="3200" dirty="0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5829164" y="3995521"/>
            <a:ext cx="2159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hlinkClick r:id="rId15" action="ppaction://hlinksldjump"/>
              </a:rPr>
              <a:t>ARABE</a:t>
            </a:r>
            <a:endParaRPr lang="fr-FR" sz="3200" dirty="0"/>
          </a:p>
        </p:txBody>
      </p:sp>
      <p:grpSp>
        <p:nvGrpSpPr>
          <p:cNvPr id="40" name="Groupe 39"/>
          <p:cNvGrpSpPr/>
          <p:nvPr/>
        </p:nvGrpSpPr>
        <p:grpSpPr>
          <a:xfrm>
            <a:off x="8760437" y="3873908"/>
            <a:ext cx="3060000" cy="828000"/>
            <a:chOff x="8838901" y="5376906"/>
            <a:chExt cx="3060000" cy="828000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8838901" y="5376906"/>
              <a:ext cx="3060000" cy="828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9666901" y="5497833"/>
              <a:ext cx="2159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16" action="ppaction://hlinksldjump"/>
                </a:rPr>
                <a:t>RUSSE</a:t>
              </a:r>
              <a:endParaRPr lang="fr-FR" sz="3200" dirty="0"/>
            </a:p>
          </p:txBody>
        </p: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802" y="5452174"/>
              <a:ext cx="455000" cy="720000"/>
            </a:xfrm>
            <a:prstGeom prst="rect">
              <a:avLst/>
            </a:prstGeom>
          </p:spPr>
        </p:pic>
      </p:grpSp>
      <p:pic>
        <p:nvPicPr>
          <p:cNvPr id="33" name="Picture 2">
            <a:extLst>
              <a:ext uri="{FF2B5EF4-FFF2-40B4-BE49-F238E27FC236}">
                <a16:creationId xmlns:a16="http://schemas.microsoft.com/office/drawing/2014/main" id="{BD8D6DFC-67CE-45AF-8AF8-9EC1D28DA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64" y="3927222"/>
            <a:ext cx="45259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196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90F0074-9C92-23D6-85D4-DAF59861EF5D}"/>
              </a:ext>
            </a:extLst>
          </p:cNvPr>
          <p:cNvSpPr txBox="1"/>
          <p:nvPr/>
        </p:nvSpPr>
        <p:spPr>
          <a:xfrm>
            <a:off x="356965" y="2705725"/>
            <a:ext cx="62752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If practice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makes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perfect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perfect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needs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practice,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I’m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perfectly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practised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practically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perfect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3883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2A9A597-3030-B332-81DB-5FB92B28453E}"/>
              </a:ext>
            </a:extLst>
          </p:cNvPr>
          <p:cNvSpPr txBox="1"/>
          <p:nvPr/>
        </p:nvSpPr>
        <p:spPr>
          <a:xfrm>
            <a:off x="369946" y="1982450"/>
            <a:ext cx="114498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You know New York,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need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New York.</a:t>
            </a:r>
          </a:p>
          <a:p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You know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need</a:t>
            </a:r>
            <a:r>
              <a:rPr lang="fr-FR" sz="4400" dirty="0">
                <a:latin typeface="Aharoni" panose="02010803020104030203" pitchFamily="2" charset="-79"/>
                <a:cs typeface="Aharoni" panose="02010803020104030203" pitchFamily="2" charset="-79"/>
              </a:rPr>
              <a:t> unique New York.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205A88-511C-11E0-C96B-B89318E97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192" y="3675529"/>
            <a:ext cx="5843645" cy="292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14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AC5BAE0-7C21-860C-C2F8-C9953DB8B1EC}"/>
              </a:ext>
            </a:extLst>
          </p:cNvPr>
          <p:cNvSpPr txBox="1"/>
          <p:nvPr/>
        </p:nvSpPr>
        <p:spPr>
          <a:xfrm>
            <a:off x="286871" y="1982450"/>
            <a:ext cx="105783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haroni" panose="02010803020104030203" pitchFamily="2" charset="-79"/>
                <a:cs typeface="Aharoni" panose="02010803020104030203" pitchFamily="2" charset="-79"/>
              </a:rPr>
              <a:t>A cricket critic cricked his neck at a critical cricket match.</a:t>
            </a:r>
            <a:endParaRPr lang="fr-FR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Image 5" descr="C:\Users\nvajtai\AppData\Local\Microsoft\Windows\INetCache\Content.MSO\ED92F015.tmp">
            <a:extLst>
              <a:ext uri="{FF2B5EF4-FFF2-40B4-BE49-F238E27FC236}">
                <a16:creationId xmlns:a16="http://schemas.microsoft.com/office/drawing/2014/main" id="{93A802F2-5875-3960-994D-BF95816A4F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0"/>
          <a:stretch/>
        </p:blipFill>
        <p:spPr bwMode="auto">
          <a:xfrm>
            <a:off x="7228474" y="2814918"/>
            <a:ext cx="4387284" cy="3782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04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24" y="832148"/>
            <a:ext cx="3150042" cy="500821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79456" y="2928004"/>
            <a:ext cx="1909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ARABE</a:t>
            </a:r>
          </a:p>
        </p:txBody>
      </p:sp>
    </p:spTree>
    <p:extLst>
      <p:ext uri="{BB962C8B-B14F-4D97-AF65-F5344CB8AC3E}">
        <p14:creationId xmlns:p14="http://schemas.microsoft.com/office/powerpoint/2010/main" val="1594434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2909" r="4076"/>
          <a:stretch/>
        </p:blipFill>
        <p:spPr>
          <a:xfrm>
            <a:off x="544286" y="2188029"/>
            <a:ext cx="11081658" cy="38535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80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69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"/>
          <a:stretch/>
        </p:blipFill>
        <p:spPr>
          <a:xfrm>
            <a:off x="650775" y="2634343"/>
            <a:ext cx="11037356" cy="34834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80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85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"/>
          <a:stretch/>
        </p:blipFill>
        <p:spPr>
          <a:xfrm>
            <a:off x="705757" y="2471057"/>
            <a:ext cx="10781246" cy="35705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80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06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3324"/>
          <a:stretch/>
        </p:blipFill>
        <p:spPr>
          <a:xfrm>
            <a:off x="435428" y="2862943"/>
            <a:ext cx="11289671" cy="28193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80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75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0" y="2264230"/>
            <a:ext cx="11234193" cy="332014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80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6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31" y="2670744"/>
            <a:ext cx="11093108" cy="28265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80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5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germany-652967_6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2" y="856223"/>
            <a:ext cx="3285067" cy="520406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1" dirty="0"/>
              <a:t>   </a:t>
            </a:r>
          </a:p>
          <a:p>
            <a:pPr marL="0" indent="0" algn="ctr">
              <a:buNone/>
            </a:pPr>
            <a:endParaRPr lang="fr-FR" sz="4800" b="1" dirty="0"/>
          </a:p>
          <a:p>
            <a:pPr marL="0" indent="0" algn="ctr">
              <a:buNone/>
            </a:pPr>
            <a:r>
              <a:rPr lang="fr-FR" sz="4800" b="1" dirty="0"/>
              <a:t>ALLEMAND</a:t>
            </a:r>
          </a:p>
          <a:p>
            <a:pPr marL="0" indent="0">
              <a:buNone/>
            </a:pPr>
            <a:endParaRPr lang="fr-FR" sz="4800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7001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5" y="2259799"/>
            <a:ext cx="10770256" cy="30850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80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85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6" y="2122714"/>
            <a:ext cx="10391384" cy="31677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80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11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43240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7" y="2380630"/>
            <a:ext cx="10794063" cy="32146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80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35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1" dirty="0"/>
              <a:t>   </a:t>
            </a:r>
          </a:p>
          <a:p>
            <a:pPr marL="0" indent="0" algn="ctr">
              <a:buNone/>
            </a:pPr>
            <a:endParaRPr lang="fr-FR" sz="4800" b="1" dirty="0"/>
          </a:p>
          <a:p>
            <a:pPr marL="0" indent="0" algn="ctr">
              <a:buNone/>
            </a:pPr>
            <a:endParaRPr lang="fr-FR" sz="4800" b="1" dirty="0"/>
          </a:p>
          <a:p>
            <a:pPr marL="0" indent="0">
              <a:buNone/>
            </a:pPr>
            <a:endParaRPr lang="fr-FR" sz="4800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24" y="660400"/>
            <a:ext cx="3272400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33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5E1943-26FB-150D-2058-2073AF389751}"/>
              </a:ext>
            </a:extLst>
          </p:cNvPr>
          <p:cNvSpPr/>
          <p:nvPr/>
        </p:nvSpPr>
        <p:spPr>
          <a:xfrm>
            <a:off x="155574" y="2047056"/>
            <a:ext cx="102236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fontAlgn="base"/>
            <a:r>
              <a:rPr lang="es-ES" sz="4400" dirty="0">
                <a:latin typeface="Arial" panose="020B0604020202020204" pitchFamily="34" charset="0"/>
                <a:ea typeface="Calibri" panose="020F0502020204030204" pitchFamily="34" charset="0"/>
              </a:rPr>
              <a:t>Pepe puso un peso en el piso del pozo. En el piso del pozo Pepe puso un peso. </a:t>
            </a:r>
            <a:endParaRPr lang="fr-FR" sz="4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B52151B-CB0B-3231-4811-C6135FA62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518" y="3794051"/>
            <a:ext cx="377345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13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10787E4-B4EA-A058-E0BE-26C44049D8D5}"/>
              </a:ext>
            </a:extLst>
          </p:cNvPr>
          <p:cNvSpPr txBox="1"/>
          <p:nvPr/>
        </p:nvSpPr>
        <p:spPr>
          <a:xfrm>
            <a:off x="307975" y="1990165"/>
            <a:ext cx="6872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Me han dicho que has dicho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un dicho que he dicho yo.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El que lo ha dicho, mintió.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C45B3B-895A-DB83-8016-501CC7F65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5952" y="3468557"/>
            <a:ext cx="4984377" cy="27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02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446E2D-BD75-1959-1976-00E997B0573B}"/>
              </a:ext>
            </a:extLst>
          </p:cNvPr>
          <p:cNvSpPr/>
          <p:nvPr/>
        </p:nvSpPr>
        <p:spPr>
          <a:xfrm>
            <a:off x="307975" y="2117104"/>
            <a:ext cx="80018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fontAlgn="base"/>
            <a:r>
              <a:rPr lang="es-ES" sz="4400" dirty="0">
                <a:latin typeface="Arial" panose="020B0604020202020204" pitchFamily="34" charset="0"/>
                <a:ea typeface="Calibri" panose="020F0502020204030204" pitchFamily="34" charset="0"/>
              </a:rPr>
              <a:t>El que compra pocas capas,</a:t>
            </a:r>
            <a:endParaRPr lang="fr-FR" sz="4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57150" fontAlgn="base"/>
            <a:r>
              <a:rPr lang="es-ES" sz="4400" dirty="0">
                <a:latin typeface="Arial" panose="020B0604020202020204" pitchFamily="34" charset="0"/>
                <a:ea typeface="Calibri" panose="020F0502020204030204" pitchFamily="34" charset="0"/>
              </a:rPr>
              <a:t>pocas capas paga. </a:t>
            </a:r>
            <a:br>
              <a:rPr lang="es-ES" sz="4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s-ES" sz="4400" dirty="0">
                <a:latin typeface="Arial" panose="020B0604020202020204" pitchFamily="34" charset="0"/>
                <a:ea typeface="Calibri" panose="020F0502020204030204" pitchFamily="34" charset="0"/>
              </a:rPr>
              <a:t>Como yo compré pocas capas, pocas capas pago. </a:t>
            </a:r>
            <a:endParaRPr lang="fr-FR" sz="4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0A29C49-7B26-0FA6-4DCE-22607ACE4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811" y="3869805"/>
            <a:ext cx="3694218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45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7508" y="260648"/>
            <a:ext cx="9952992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supplémentaire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48" y="193450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703512" y="148478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286933" y="1935253"/>
            <a:ext cx="9448800" cy="118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_tradnl" sz="32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32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pic>
        <p:nvPicPr>
          <p:cNvPr id="9" name="Image 8" descr="Trabalenguas populares【La Mejor Colección】para niños de primaria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9074" r="2061" b="4289"/>
          <a:stretch/>
        </p:blipFill>
        <p:spPr bwMode="auto">
          <a:xfrm>
            <a:off x="3276599" y="1519237"/>
            <a:ext cx="7717545" cy="48510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8734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10" name="AutoShape 2" descr="Résultat de recherche d'images pour &quot;euros espagnols&quot;"/>
          <p:cNvSpPr>
            <a:spLocks noChangeAspect="1" noChangeArrowheads="1"/>
          </p:cNvSpPr>
          <p:nvPr/>
        </p:nvSpPr>
        <p:spPr bwMode="auto">
          <a:xfrm>
            <a:off x="460375" y="160338"/>
            <a:ext cx="272799" cy="2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39A67F-FCEF-5656-DDAF-C2435BF70B89}"/>
              </a:ext>
            </a:extLst>
          </p:cNvPr>
          <p:cNvSpPr txBox="1"/>
          <p:nvPr/>
        </p:nvSpPr>
        <p:spPr>
          <a:xfrm>
            <a:off x="307975" y="3801035"/>
            <a:ext cx="11059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Cuando cuentes cuentos,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cuenta cuántos cuentos cuentas,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porque si no cuentas cuántos cuentos cuentas,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nunca sabrás cuántos cuentos cuentas tú.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BCC1FC1-B50A-924F-0CA0-51C501F8B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415" y="1744733"/>
            <a:ext cx="3328985" cy="280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38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D21C6C-BF83-6B9B-F1AA-064470463BC0}"/>
              </a:ext>
            </a:extLst>
          </p:cNvPr>
          <p:cNvSpPr/>
          <p:nvPr/>
        </p:nvSpPr>
        <p:spPr>
          <a:xfrm>
            <a:off x="460375" y="1973058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" fontAlgn="base"/>
            <a:r>
              <a:rPr lang="es-ES" sz="4400" dirty="0">
                <a:latin typeface="Arial" panose="020B0604020202020204" pitchFamily="34" charset="0"/>
                <a:ea typeface="Calibri" panose="020F0502020204030204" pitchFamily="34" charset="0"/>
              </a:rPr>
              <a:t>Pepe Peña pela papa, pica piña, pita un pito, pica piña, pela papa, Pepe Peña. </a:t>
            </a:r>
            <a:endParaRPr lang="fr-FR" sz="4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B571C58-A355-492D-0AFD-EBECDEEE0B27}"/>
              </a:ext>
            </a:extLst>
          </p:cNvPr>
          <p:cNvGrpSpPr>
            <a:grpSpLocks noChangeAspect="1"/>
          </p:cNvGrpSpPr>
          <p:nvPr/>
        </p:nvGrpSpPr>
        <p:grpSpPr>
          <a:xfrm>
            <a:off x="3906259" y="4773825"/>
            <a:ext cx="8010718" cy="1728000"/>
            <a:chOff x="7266020" y="3625947"/>
            <a:chExt cx="3862204" cy="83312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AD42531-95B2-4089-A4C6-D13F4724F3E0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266020" y="3769775"/>
              <a:ext cx="836295" cy="545465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2C2E23D-2CE1-6A7C-8EA6-1CA288AD4622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638005" y="3766600"/>
              <a:ext cx="1066165" cy="551815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EA26D498-B0E3-08F4-583D-6C390B418B41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0239859" y="3625947"/>
              <a:ext cx="888365" cy="833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7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800A5E3-50BA-3B51-685B-EF04F65A76CA}"/>
              </a:ext>
            </a:extLst>
          </p:cNvPr>
          <p:cNvSpPr txBox="1"/>
          <p:nvPr/>
        </p:nvSpPr>
        <p:spPr>
          <a:xfrm>
            <a:off x="394447" y="1990165"/>
            <a:ext cx="11474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Ulla und Ulrich umarmen sich unter einem uralten Ulmenbau</a:t>
            </a:r>
            <a:r>
              <a:rPr lang="de-DE" sz="4000" dirty="0">
                <a:latin typeface="Comic Sans MS" panose="030F0702030302020204" pitchFamily="66" charset="0"/>
                <a:ea typeface="Calibri" panose="020F0502020204030204" pitchFamily="34" charset="0"/>
              </a:rPr>
              <a:t>m.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BAAD72-6D83-6358-B897-0C997EF66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31" y="3163693"/>
            <a:ext cx="4802337" cy="320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09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94FA435-3108-22FD-3594-C8BC12F23262}"/>
              </a:ext>
            </a:extLst>
          </p:cNvPr>
          <p:cNvSpPr txBox="1"/>
          <p:nvPr/>
        </p:nvSpPr>
        <p:spPr>
          <a:xfrm>
            <a:off x="460375" y="1972235"/>
            <a:ext cx="11456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Hugo tuvo un tubo, pero el tubo que tuvo se le rompió. </a:t>
            </a:r>
            <a:endParaRPr lang="fr-FR" sz="32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32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Para recuperar el tubo que tuvo, </a:t>
            </a:r>
            <a:endParaRPr lang="fr-FR" sz="32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32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tuvo que comprar un tubo igual al tubo que tuvo.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1DCE44A-9FF3-FD9F-333B-46CFAA355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7261" y="3613124"/>
            <a:ext cx="3163421" cy="30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19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3512" y="216100"/>
            <a:ext cx="9952992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supplémentaire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48" y="193450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703512" y="148478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938528" y="2121408"/>
            <a:ext cx="799185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s-ES_tradnl" sz="4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Pepe pela patatas para una tortilla y para la ensalada. </a:t>
            </a:r>
            <a:endParaRPr lang="fr-FR" sz="4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s-ES_tradnl" sz="4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Pepa pela que pela, pela que pela y se empapa.</a:t>
            </a:r>
            <a:endParaRPr lang="fr-FR" sz="4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97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7D20A12-56BD-5BD5-890C-1810381626F2}"/>
              </a:ext>
            </a:extLst>
          </p:cNvPr>
          <p:cNvSpPr txBox="1"/>
          <p:nvPr/>
        </p:nvSpPr>
        <p:spPr>
          <a:xfrm>
            <a:off x="460375" y="2330824"/>
            <a:ext cx="7948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Como poco coco como,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poco coco compro.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339B483-7AB3-5280-2691-5086C7E2B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813" y="1570148"/>
            <a:ext cx="5354812" cy="47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84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8FDCD87-F3CC-0C14-CF4E-F8681E6E844D}"/>
              </a:ext>
            </a:extLst>
          </p:cNvPr>
          <p:cNvSpPr txBox="1"/>
          <p:nvPr/>
        </p:nvSpPr>
        <p:spPr>
          <a:xfrm>
            <a:off x="460375" y="2664315"/>
            <a:ext cx="7320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La cara del loro 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se aclara con cloro,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claro, con cloro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se aclara la cara del loro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EDC5AE8-F323-05ED-6C38-84D080613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111" y="2028263"/>
            <a:ext cx="3798514" cy="382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049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171B1B39-C8D8-9E60-4111-74E48BFCC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989" y="3567953"/>
            <a:ext cx="2832988" cy="302767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D6DB470-ADA8-FCF7-B42B-32D550ECDD09}"/>
              </a:ext>
            </a:extLst>
          </p:cNvPr>
          <p:cNvSpPr txBox="1"/>
          <p:nvPr/>
        </p:nvSpPr>
        <p:spPr>
          <a:xfrm>
            <a:off x="275023" y="2007115"/>
            <a:ext cx="107634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Pedro Pablo Pérez Pereira,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pobre pintor portugués,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pinta preciosos paisajes por poca plata,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para poder pasar por París.</a:t>
            </a:r>
            <a:endParaRPr lang="fr-F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19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tali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15" y="524941"/>
            <a:ext cx="3295111" cy="5219985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5463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0AD8-20AA-A8F9-48A7-EC4FFEA49EB5}"/>
              </a:ext>
            </a:extLst>
          </p:cNvPr>
          <p:cNvSpPr/>
          <p:nvPr/>
        </p:nvSpPr>
        <p:spPr>
          <a:xfrm>
            <a:off x="598713" y="301875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fr-FR" sz="4000" i="1" dirty="0">
                <a:latin typeface="Comic Sans MS" panose="030F0702030302020204" pitchFamily="66" charset="0"/>
              </a:rPr>
              <a:t>Una </a:t>
            </a:r>
            <a:r>
              <a:rPr lang="fr-FR" sz="4000" i="1" dirty="0" err="1">
                <a:latin typeface="Comic Sans MS" panose="030F0702030302020204" pitchFamily="66" charset="0"/>
              </a:rPr>
              <a:t>rana</a:t>
            </a:r>
            <a:r>
              <a:rPr lang="fr-FR" sz="4000" i="1" dirty="0">
                <a:latin typeface="Comic Sans MS" panose="030F0702030302020204" pitchFamily="66" charset="0"/>
              </a:rPr>
              <a:t> </a:t>
            </a:r>
            <a:r>
              <a:rPr lang="fr-FR" sz="4000" i="1" dirty="0" err="1">
                <a:latin typeface="Comic Sans MS" panose="030F0702030302020204" pitchFamily="66" charset="0"/>
              </a:rPr>
              <a:t>nera</a:t>
            </a:r>
            <a:r>
              <a:rPr lang="fr-FR" sz="4000" i="1" dirty="0">
                <a:latin typeface="Comic Sans MS" panose="030F0702030302020204" pitchFamily="66" charset="0"/>
              </a:rPr>
              <a:t> e </a:t>
            </a:r>
            <a:r>
              <a:rPr lang="fr-FR" sz="4000" i="1" dirty="0" err="1">
                <a:latin typeface="Comic Sans MS" panose="030F0702030302020204" pitchFamily="66" charset="0"/>
              </a:rPr>
              <a:t>rara</a:t>
            </a:r>
            <a:r>
              <a:rPr lang="fr-FR" sz="4000" i="1" dirty="0">
                <a:latin typeface="Comic Sans MS" panose="030F0702030302020204" pitchFamily="66" charset="0"/>
              </a:rPr>
              <a:t> </a:t>
            </a:r>
            <a:endParaRPr lang="fr-FR" sz="4000" dirty="0">
              <a:latin typeface="Comic Sans MS" panose="030F0702030302020204" pitchFamily="66" charset="0"/>
            </a:endParaRPr>
          </a:p>
          <a:p>
            <a:r>
              <a:rPr lang="fr-FR" sz="4000" i="1" dirty="0" err="1">
                <a:latin typeface="Comic Sans MS" panose="030F0702030302020204" pitchFamily="66" charset="0"/>
              </a:rPr>
              <a:t>sulla</a:t>
            </a:r>
            <a:r>
              <a:rPr lang="fr-FR" sz="4000" i="1" dirty="0">
                <a:latin typeface="Comic Sans MS" panose="030F0702030302020204" pitchFamily="66" charset="0"/>
              </a:rPr>
              <a:t> </a:t>
            </a:r>
            <a:r>
              <a:rPr lang="fr-FR" sz="4000" i="1" dirty="0" err="1">
                <a:latin typeface="Comic Sans MS" panose="030F0702030302020204" pitchFamily="66" charset="0"/>
              </a:rPr>
              <a:t>rena</a:t>
            </a:r>
            <a:r>
              <a:rPr lang="fr-FR" sz="4000" i="1" dirty="0">
                <a:latin typeface="Comic Sans MS" panose="030F0702030302020204" pitchFamily="66" charset="0"/>
              </a:rPr>
              <a:t> </a:t>
            </a:r>
            <a:r>
              <a:rPr lang="fr-FR" sz="4000" i="1" dirty="0" err="1">
                <a:latin typeface="Comic Sans MS" panose="030F0702030302020204" pitchFamily="66" charset="0"/>
              </a:rPr>
              <a:t>errò</a:t>
            </a:r>
            <a:r>
              <a:rPr lang="fr-FR" sz="4000" i="1" dirty="0">
                <a:latin typeface="Comic Sans MS" panose="030F0702030302020204" pitchFamily="66" charset="0"/>
              </a:rPr>
              <a:t> </a:t>
            </a:r>
            <a:r>
              <a:rPr lang="fr-FR" sz="4000" i="1" dirty="0" err="1">
                <a:latin typeface="Comic Sans MS" panose="030F0702030302020204" pitchFamily="66" charset="0"/>
              </a:rPr>
              <a:t>una</a:t>
            </a:r>
            <a:r>
              <a:rPr lang="fr-FR" sz="4000" i="1" dirty="0">
                <a:latin typeface="Comic Sans MS" panose="030F0702030302020204" pitchFamily="66" charset="0"/>
              </a:rPr>
              <a:t> sera.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B6B71220-3394-0485-171C-F110CBB56F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041964"/>
              </p:ext>
            </p:extLst>
          </p:nvPr>
        </p:nvGraphicFramePr>
        <p:xfrm>
          <a:off x="7637930" y="2030185"/>
          <a:ext cx="3955358" cy="3476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5" imgW="2295238" imgH="2019048" progId="Paint.Picture">
                  <p:embed/>
                </p:oleObj>
              </mc:Choice>
              <mc:Fallback>
                <p:oleObj name="Image bitmap" r:id="rId5" imgW="2295238" imgH="2019048" progId="Paint.Picture">
                  <p:embed/>
                  <p:pic>
                    <p:nvPicPr>
                      <p:cNvPr id="6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7930" y="2030185"/>
                        <a:ext cx="3955358" cy="34767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3449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211B8F-D242-6696-32F8-67AAE27AEC39}"/>
              </a:ext>
            </a:extLst>
          </p:cNvPr>
          <p:cNvSpPr/>
          <p:nvPr/>
        </p:nvSpPr>
        <p:spPr>
          <a:xfrm>
            <a:off x="348342" y="271394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fr-FR" sz="4000" dirty="0">
                <a:latin typeface="Comic Sans MS" panose="030F0702030302020204" pitchFamily="66" charset="0"/>
              </a:rPr>
              <a:t>Li </a:t>
            </a:r>
            <a:r>
              <a:rPr lang="fr-FR" sz="4000" dirty="0" err="1">
                <a:latin typeface="Comic Sans MS" panose="030F0702030302020204" pitchFamily="66" charset="0"/>
              </a:rPr>
              <a:t>vuoi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quei</a:t>
            </a:r>
            <a:r>
              <a:rPr lang="fr-FR" sz="4000" dirty="0">
                <a:latin typeface="Comic Sans MS" panose="030F0702030302020204" pitchFamily="66" charset="0"/>
              </a:rPr>
              <a:t> kiwi? </a:t>
            </a:r>
          </a:p>
          <a:p>
            <a:r>
              <a:rPr lang="fr-FR" sz="4000" dirty="0">
                <a:latin typeface="Comic Sans MS" panose="030F0702030302020204" pitchFamily="66" charset="0"/>
              </a:rPr>
              <a:t>E se non </a:t>
            </a:r>
            <a:r>
              <a:rPr lang="fr-FR" sz="4000" dirty="0" err="1">
                <a:latin typeface="Comic Sans MS" panose="030F0702030302020204" pitchFamily="66" charset="0"/>
              </a:rPr>
              <a:t>vuoi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quei</a:t>
            </a:r>
            <a:r>
              <a:rPr lang="fr-FR" sz="4000" dirty="0">
                <a:latin typeface="Comic Sans MS" panose="030F0702030302020204" pitchFamily="66" charset="0"/>
              </a:rPr>
              <a:t> kiwi </a:t>
            </a:r>
            <a:r>
              <a:rPr lang="fr-FR" sz="4000" dirty="0" err="1">
                <a:latin typeface="Comic Sans MS" panose="030F0702030302020204" pitchFamily="66" charset="0"/>
              </a:rPr>
              <a:t>che</a:t>
            </a:r>
            <a:r>
              <a:rPr lang="fr-FR" sz="4000" dirty="0">
                <a:latin typeface="Comic Sans MS" panose="030F0702030302020204" pitchFamily="66" charset="0"/>
              </a:rPr>
              <a:t> kiwi </a:t>
            </a:r>
            <a:r>
              <a:rPr lang="fr-FR" sz="4000" dirty="0" err="1">
                <a:latin typeface="Comic Sans MS" panose="030F0702030302020204" pitchFamily="66" charset="0"/>
              </a:rPr>
              <a:t>vuoi</a:t>
            </a:r>
            <a:r>
              <a:rPr lang="fr-FR" sz="40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8" name="Image 7" descr="C:\Users\fcherki\AppData\Local\Microsoft\Windows\INetCache\Content.MSO\FAFDA9C4.tmp">
            <a:extLst>
              <a:ext uri="{FF2B5EF4-FFF2-40B4-BE49-F238E27FC236}">
                <a16:creationId xmlns:a16="http://schemas.microsoft.com/office/drawing/2014/main" id="{A1AEC9B5-41FD-BF2B-736D-B5463BA964D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81" y="2264900"/>
            <a:ext cx="3609975" cy="2837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9320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0BF0DA-69F1-EAE5-9606-D4BDDA624140}"/>
              </a:ext>
            </a:extLst>
          </p:cNvPr>
          <p:cNvSpPr/>
          <p:nvPr/>
        </p:nvSpPr>
        <p:spPr>
          <a:xfrm>
            <a:off x="446314" y="285112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fr-FR" sz="4000" dirty="0">
                <a:latin typeface="Comic Sans MS" panose="030F0702030302020204" pitchFamily="66" charset="0"/>
              </a:rPr>
              <a:t>Guglielmo </a:t>
            </a:r>
            <a:r>
              <a:rPr lang="fr-FR" sz="4000" dirty="0" err="1">
                <a:latin typeface="Comic Sans MS" panose="030F0702030302020204" pitchFamily="66" charset="0"/>
              </a:rPr>
              <a:t>coglie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ghiaia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dagli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scogli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scagliandola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oltre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gli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scogli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tra</a:t>
            </a:r>
            <a:r>
              <a:rPr lang="fr-FR" sz="4000" dirty="0">
                <a:latin typeface="Comic Sans MS" panose="030F0702030302020204" pitchFamily="66" charset="0"/>
              </a:rPr>
              <a:t> mille </a:t>
            </a:r>
            <a:r>
              <a:rPr lang="fr-FR" sz="4000" dirty="0" err="1">
                <a:latin typeface="Comic Sans MS" panose="030F0702030302020204" pitchFamily="66" charset="0"/>
              </a:rPr>
              <a:t>gorgogli</a:t>
            </a:r>
            <a:r>
              <a:rPr lang="fr-FR" sz="4000" dirty="0">
                <a:latin typeface="Comic Sans MS" panose="030F0702030302020204" pitchFamily="66" charset="0"/>
              </a:rPr>
              <a:t>.</a:t>
            </a:r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52BD1112-46D0-6DAD-85D9-9C1D44F366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368165"/>
              </p:ext>
            </p:extLst>
          </p:nvPr>
        </p:nvGraphicFramePr>
        <p:xfrm>
          <a:off x="8218715" y="1803611"/>
          <a:ext cx="3128562" cy="453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5" imgW="1704762" imgH="2476190" progId="Paint.Picture">
                  <p:embed/>
                </p:oleObj>
              </mc:Choice>
              <mc:Fallback>
                <p:oleObj name="Image bitmap" r:id="rId5" imgW="1704762" imgH="2476190" progId="Paint.Picture">
                  <p:embed/>
                  <p:pic>
                    <p:nvPicPr>
                      <p:cNvPr id="6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8715" y="1803611"/>
                        <a:ext cx="3128562" cy="453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50462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7E3797F-F6B2-2123-FD11-C00CE0A4D25D}"/>
              </a:ext>
            </a:extLst>
          </p:cNvPr>
          <p:cNvSpPr txBox="1"/>
          <p:nvPr/>
        </p:nvSpPr>
        <p:spPr>
          <a:xfrm>
            <a:off x="340659" y="2008094"/>
            <a:ext cx="11381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Se sei gnomi magnano sei gnocchi con gli occhi, con gli occhi quanti gnocchi magna ogni gnomo?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8" name="Image 7" descr="Uno gnomo da giardino, star dei videogame, volerà nello spazio su un ...">
            <a:extLst>
              <a:ext uri="{FF2B5EF4-FFF2-40B4-BE49-F238E27FC236}">
                <a16:creationId xmlns:a16="http://schemas.microsoft.com/office/drawing/2014/main" id="{144A9DAE-B35A-3A17-C16A-7F54C5728F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904" y="3808675"/>
            <a:ext cx="4505013" cy="2530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64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E9CD569-ABCF-8B97-915E-C06437AEC625}"/>
              </a:ext>
            </a:extLst>
          </p:cNvPr>
          <p:cNvSpPr txBox="1"/>
          <p:nvPr/>
        </p:nvSpPr>
        <p:spPr>
          <a:xfrm>
            <a:off x="1373021" y="1733293"/>
            <a:ext cx="935681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Der Mondschein schien schon schön</a:t>
            </a:r>
            <a:r>
              <a:rPr lang="de-DE" dirty="0"/>
              <a:t>.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2DF895-4286-C223-3759-8B89BE6D8B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73" y="3180542"/>
            <a:ext cx="5184000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1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2351032-D54F-77FF-2871-39C955CBA9D4}"/>
              </a:ext>
            </a:extLst>
          </p:cNvPr>
          <p:cNvSpPr txBox="1"/>
          <p:nvPr/>
        </p:nvSpPr>
        <p:spPr>
          <a:xfrm>
            <a:off x="466165" y="2151529"/>
            <a:ext cx="10578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l" fontAlgn="base"/>
            <a:r>
              <a:rPr lang="it-IT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Se ti specchi allo specchio e lo specchio si spacca, </a:t>
            </a:r>
            <a:endParaRPr lang="fr-FR" sz="32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it-IT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che </a:t>
            </a:r>
            <a:r>
              <a:rPr lang="it-IT" sz="32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spacchio</a:t>
            </a:r>
            <a:r>
              <a:rPr lang="it-IT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ti specchi a fare nello specchio spaccato?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pic>
        <p:nvPicPr>
          <p:cNvPr id="9" name="Image 8" descr="Come si fa uno specchio? - FocusJunior.it">
            <a:extLst>
              <a:ext uri="{FF2B5EF4-FFF2-40B4-BE49-F238E27FC236}">
                <a16:creationId xmlns:a16="http://schemas.microsoft.com/office/drawing/2014/main" id="{7195786F-4C4F-98B4-23EF-DFC27B9E31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168" y="3629254"/>
            <a:ext cx="4185663" cy="2793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795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1D6352C-5030-1568-F442-801BF5E7B9B3}"/>
              </a:ext>
            </a:extLst>
          </p:cNvPr>
          <p:cNvSpPr txBox="1"/>
          <p:nvPr/>
        </p:nvSpPr>
        <p:spPr>
          <a:xfrm>
            <a:off x="519954" y="2079812"/>
            <a:ext cx="670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Porta aperta per chi porta,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algn="just"/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chi non porta parta pure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algn="l" fontAlgn="base"/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per la porta aperta,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algn="l" fontAlgn="base"/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poco importa.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algn="l" fontAlgn="base"/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DD5F0EB-F68A-4FDC-A7B3-131D60090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54" y="2079812"/>
            <a:ext cx="3936253" cy="3450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0259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DC406F8-A4AB-BD4F-3BFE-509749F2D1A9}"/>
              </a:ext>
            </a:extLst>
          </p:cNvPr>
          <p:cNvSpPr txBox="1"/>
          <p:nvPr/>
        </p:nvSpPr>
        <p:spPr>
          <a:xfrm>
            <a:off x="371147" y="3251372"/>
            <a:ext cx="8304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l" fontAlgn="base"/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O postino che porti la posta,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dimmi postino che posta portasti</a:t>
            </a:r>
            <a:r>
              <a:rPr lang="it-IT" sz="4000" dirty="0">
                <a:latin typeface="Comic Sans MS" panose="030F0702030302020204" pitchFamily="66" charset="0"/>
                <a:ea typeface="Calibri" panose="020F0502020204030204" pitchFamily="34" charset="0"/>
              </a:rPr>
              <a:t>?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9" name="Image 8" descr="Illustrazione Di Un Postino Felice Illustrazione Vettoriale ...">
            <a:extLst>
              <a:ext uri="{FF2B5EF4-FFF2-40B4-BE49-F238E27FC236}">
                <a16:creationId xmlns:a16="http://schemas.microsoft.com/office/drawing/2014/main" id="{2F43193E-5FE8-154C-9BCC-4C87CA9A01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903" y="2828722"/>
            <a:ext cx="3046265" cy="3492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2724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E3771C3-AC2D-522B-0899-DACC497C19FE}"/>
              </a:ext>
            </a:extLst>
          </p:cNvPr>
          <p:cNvSpPr txBox="1"/>
          <p:nvPr/>
        </p:nvSpPr>
        <p:spPr>
          <a:xfrm>
            <a:off x="291607" y="3204888"/>
            <a:ext cx="6221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Figlia, sfoglia la foglia! </a:t>
            </a:r>
            <a:b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Sfoglia la foglia, </a:t>
            </a:r>
            <a:r>
              <a:rPr lang="it-IT" sz="4000" dirty="0">
                <a:latin typeface="Comic Sans MS" panose="030F0702030302020204" pitchFamily="66" charset="0"/>
                <a:ea typeface="Calibri" panose="020F0502020204030204" pitchFamily="34" charset="0"/>
              </a:rPr>
              <a:t>figlia!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8" name="Image 7" descr="Folia Basillicum - Basil leaves - Feuilles Basilic - Gjethe borziloku ...">
            <a:extLst>
              <a:ext uri="{FF2B5EF4-FFF2-40B4-BE49-F238E27FC236}">
                <a16:creationId xmlns:a16="http://schemas.microsoft.com/office/drawing/2014/main" id="{9D5EBEBF-BE92-2356-97D7-3FF9A3FAA8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42" y="2257816"/>
            <a:ext cx="3860396" cy="3217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7112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3E45CDB-878C-C662-84C9-91A0C299C948}"/>
              </a:ext>
            </a:extLst>
          </p:cNvPr>
          <p:cNvSpPr txBox="1"/>
          <p:nvPr/>
        </p:nvSpPr>
        <p:spPr>
          <a:xfrm>
            <a:off x="613776" y="2105561"/>
            <a:ext cx="7628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Dalla doccia, una chiocciola sgocciola come una gocciola.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9" name="Image 8" descr="Chiocciola | JuzaPhoto">
            <a:extLst>
              <a:ext uri="{FF2B5EF4-FFF2-40B4-BE49-F238E27FC236}">
                <a16:creationId xmlns:a16="http://schemas.microsoft.com/office/drawing/2014/main" id="{6F08FAE3-D853-C00B-8E5D-F233430AE5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773" y="3156737"/>
            <a:ext cx="3862191" cy="2723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2238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rtug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79" y="575741"/>
            <a:ext cx="3295111" cy="521998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1" dirty="0"/>
              <a:t>   </a:t>
            </a:r>
          </a:p>
          <a:p>
            <a:pPr marL="0" indent="0" algn="ctr">
              <a:buNone/>
            </a:pPr>
            <a:endParaRPr lang="fr-FR" sz="4800" b="1" dirty="0"/>
          </a:p>
          <a:p>
            <a:pPr marL="0" indent="0" algn="ctr">
              <a:buNone/>
            </a:pPr>
            <a:r>
              <a:rPr lang="fr-FR" sz="4800" b="1" dirty="0"/>
              <a:t>PORTUGAIS</a:t>
            </a:r>
          </a:p>
          <a:p>
            <a:pPr marL="0" indent="0">
              <a:buNone/>
            </a:pPr>
            <a:endParaRPr lang="fr-FR" sz="4800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33121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97CEAB-93B3-D9B0-9A4F-FE42AAEC8598}"/>
              </a:ext>
            </a:extLst>
          </p:cNvPr>
          <p:cNvSpPr/>
          <p:nvPr/>
        </p:nvSpPr>
        <p:spPr>
          <a:xfrm>
            <a:off x="3381921" y="1705452"/>
            <a:ext cx="83506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400" dirty="0"/>
              <a:t>A babá boba bebeu o leite do bebê.</a:t>
            </a:r>
            <a:endParaRPr lang="fr-FR" sz="4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C8BE9E3-F27B-E288-14B3-C8400C6A59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5" y="2278833"/>
            <a:ext cx="3560053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697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C85E0F-FB2F-BFC3-2BDB-221BEFC4A417}"/>
              </a:ext>
            </a:extLst>
          </p:cNvPr>
          <p:cNvSpPr/>
          <p:nvPr/>
        </p:nvSpPr>
        <p:spPr>
          <a:xfrm>
            <a:off x="446314" y="2913976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4400" dirty="0"/>
              <a:t>A Aranha arranha o jarro</a:t>
            </a:r>
            <a:endParaRPr lang="fr-FR" sz="4400" dirty="0"/>
          </a:p>
          <a:p>
            <a:r>
              <a:rPr lang="pt-PT" sz="4400" dirty="0"/>
              <a:t>E o jarro arranha a aranha</a:t>
            </a:r>
            <a:r>
              <a:rPr lang="pt-PT" dirty="0"/>
              <a:t>.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E398F47-2238-69BC-0D5C-E823137F64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92" y="1995805"/>
            <a:ext cx="337449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039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873C01-96C1-42C9-FFBA-AF99A458DFD6}"/>
              </a:ext>
            </a:extLst>
          </p:cNvPr>
          <p:cNvSpPr/>
          <p:nvPr/>
        </p:nvSpPr>
        <p:spPr>
          <a:xfrm>
            <a:off x="1651000" y="2295728"/>
            <a:ext cx="8426855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pt-PT" sz="4000" b="1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Farofa feita com muita farinha fofa faz uma fofoca feia.</a:t>
            </a:r>
            <a:endParaRPr lang="fr-FR" sz="4000" b="1" kern="14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DF2CD86-EA76-4122-F7FB-D3254D1F7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020" y="4874262"/>
            <a:ext cx="4009261" cy="143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014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3021" y="2529191"/>
            <a:ext cx="6370197" cy="3671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pt-PT" sz="4000" b="1" kern="1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 que é que Cacá quer? </a:t>
            </a:r>
          </a:p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pt-PT" sz="4000" b="1" kern="1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Cacá quer caqui. </a:t>
            </a:r>
          </a:p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pt-PT" sz="4000" b="1" kern="1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Qual caqui que Cacá quer? Cacá quer qualquer caqui.</a:t>
            </a:r>
            <a:endParaRPr lang="fr-FR" sz="4000" b="1" kern="1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42" y="3793787"/>
            <a:ext cx="2164162" cy="214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0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AD5C386-D9A1-33EE-0A8F-8AF1FCA78720}"/>
              </a:ext>
            </a:extLst>
          </p:cNvPr>
          <p:cNvSpPr txBox="1"/>
          <p:nvPr/>
        </p:nvSpPr>
        <p:spPr>
          <a:xfrm>
            <a:off x="806824" y="2169459"/>
            <a:ext cx="10915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Viktor verliert beim Volleyballspiel viele verrückte Volleybälle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2FD1F3-3B09-BC0B-5DF2-C6C0FFFA0F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5428833" cy="291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886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63820" y="3326860"/>
            <a:ext cx="7215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000" b="1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 bispo de </a:t>
            </a:r>
          </a:p>
          <a:p>
            <a:r>
              <a:rPr lang="pt-PT" sz="4000" b="1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Constantinopla, </a:t>
            </a:r>
          </a:p>
          <a:p>
            <a:r>
              <a:rPr lang="pt-PT" sz="4000" b="1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é um bom desconstantinopolitanizador</a:t>
            </a:r>
            <a:r>
              <a:rPr lang="pt-PT" sz="36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758" y="1963192"/>
            <a:ext cx="1567774" cy="259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757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94179" y="2101174"/>
            <a:ext cx="6322977" cy="2707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pt-PT" sz="36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 vida é uma sucessiva sucessão de sucessões que se sucedem sucessivamente, sem suceder o sucesso.</a:t>
            </a:r>
            <a:endParaRPr lang="fr-FR" sz="3600" kern="14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1" y="3560322"/>
            <a:ext cx="2082633" cy="270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793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995DF8-9F66-C21C-1B11-4122B5F32274}"/>
              </a:ext>
            </a:extLst>
          </p:cNvPr>
          <p:cNvSpPr/>
          <p:nvPr/>
        </p:nvSpPr>
        <p:spPr>
          <a:xfrm>
            <a:off x="447471" y="2548647"/>
            <a:ext cx="11420273" cy="81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pt-PT" sz="4000" b="1" kern="1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Quem a paca cara compra, paca cara pagará</a:t>
            </a:r>
            <a:endParaRPr lang="fr-FR" sz="4000" b="1" kern="1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65279AB-19EE-4E88-0743-38A9CE5AA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48" y="3933702"/>
            <a:ext cx="3147439" cy="17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569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B17284-A7C2-1E33-4BB0-F2A0D89070A4}"/>
              </a:ext>
            </a:extLst>
          </p:cNvPr>
          <p:cNvSpPr/>
          <p:nvPr/>
        </p:nvSpPr>
        <p:spPr>
          <a:xfrm>
            <a:off x="953312" y="2762655"/>
            <a:ext cx="53696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400" b="1" kern="1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 sabiá não sabia que o sábio sabia que o sabiá não sabia assobiar.</a:t>
            </a:r>
            <a:endParaRPr lang="fr-FR" sz="4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FA8F660-AF85-1005-848D-F4BD0898F6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95" y="2762655"/>
            <a:ext cx="4219069" cy="316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548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0824EE-CA20-8E4C-E177-75164978B607}"/>
              </a:ext>
            </a:extLst>
          </p:cNvPr>
          <p:cNvSpPr/>
          <p:nvPr/>
        </p:nvSpPr>
        <p:spPr>
          <a:xfrm>
            <a:off x="4027251" y="2062264"/>
            <a:ext cx="76949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000" b="1" kern="1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Olha o sapo dentro do saco. O saco com o sapo dentro. </a:t>
            </a:r>
          </a:p>
          <a:p>
            <a:r>
              <a:rPr lang="pt-PT" sz="4000" b="1" kern="1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 sapo batendo papo e </a:t>
            </a:r>
          </a:p>
          <a:p>
            <a:r>
              <a:rPr lang="pt-PT" sz="4000" b="1" kern="1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 papo soltando o vento.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FA91270-94B8-4248-6618-EAFA5E8CF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77" y="3980374"/>
            <a:ext cx="1940268" cy="18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905813"/>
            <a:ext cx="3298751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387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87828" y="2209800"/>
            <a:ext cx="1000397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От т</a:t>
            </a:r>
            <a:r>
              <a:rPr lang="ru-RU" sz="4400" b="1" dirty="0"/>
              <a:t>о</a:t>
            </a:r>
            <a:r>
              <a:rPr lang="ru-RU" sz="4400" dirty="0"/>
              <a:t>пота коп</a:t>
            </a:r>
            <a:r>
              <a:rPr lang="ru-RU" sz="4400" b="1" dirty="0"/>
              <a:t>ы</a:t>
            </a:r>
            <a:r>
              <a:rPr lang="ru-RU" sz="4400" dirty="0"/>
              <a:t>т пыль п</a:t>
            </a:r>
            <a:r>
              <a:rPr lang="ru-RU" sz="4400" b="1" dirty="0"/>
              <a:t>о</a:t>
            </a:r>
            <a:r>
              <a:rPr lang="ru-RU" sz="4400" dirty="0"/>
              <a:t> полю лет</a:t>
            </a:r>
            <a:r>
              <a:rPr lang="ru-RU" sz="4400" b="1" dirty="0"/>
              <a:t>и</a:t>
            </a:r>
            <a:r>
              <a:rPr lang="ru-RU" sz="4400" dirty="0"/>
              <a:t>т.</a:t>
            </a:r>
            <a:br>
              <a:rPr lang="fr-FR" sz="4400" dirty="0"/>
            </a:br>
            <a:r>
              <a:rPr lang="ru-RU" sz="4400" dirty="0"/>
              <a:t> </a:t>
            </a:r>
            <a:r>
              <a:rPr lang="fr-FR" sz="4400" dirty="0" err="1"/>
              <a:t>Пыль</a:t>
            </a:r>
            <a:r>
              <a:rPr lang="fr-FR" sz="4400" dirty="0"/>
              <a:t> </a:t>
            </a:r>
            <a:r>
              <a:rPr lang="fr-FR" sz="4400" dirty="0" err="1"/>
              <a:t>п</a:t>
            </a:r>
            <a:r>
              <a:rPr lang="fr-FR" sz="4400" b="1" dirty="0" err="1"/>
              <a:t>о</a:t>
            </a:r>
            <a:r>
              <a:rPr lang="fr-FR" sz="4400" dirty="0"/>
              <a:t> </a:t>
            </a:r>
            <a:r>
              <a:rPr lang="fr-FR" sz="4400" dirty="0" err="1"/>
              <a:t>пол</a:t>
            </a:r>
            <a:r>
              <a:rPr lang="fr-FR" sz="4400" b="1" dirty="0" err="1"/>
              <a:t>ю</a:t>
            </a:r>
            <a:r>
              <a:rPr lang="fr-FR" sz="4400" dirty="0"/>
              <a:t> </a:t>
            </a:r>
            <a:r>
              <a:rPr lang="fr-FR" sz="4400" dirty="0" err="1"/>
              <a:t>лет</a:t>
            </a:r>
            <a:r>
              <a:rPr lang="fr-FR" sz="4400" b="1" dirty="0" err="1"/>
              <a:t>и</a:t>
            </a:r>
            <a:r>
              <a:rPr lang="fr-FR" sz="4400" dirty="0" err="1"/>
              <a:t>т</a:t>
            </a:r>
            <a:r>
              <a:rPr lang="fr-FR" sz="4400" dirty="0"/>
              <a:t> </a:t>
            </a:r>
            <a:r>
              <a:rPr lang="fr-FR" sz="4400" dirty="0" err="1"/>
              <a:t>от</a:t>
            </a:r>
            <a:r>
              <a:rPr lang="fr-FR" sz="4400" dirty="0"/>
              <a:t> </a:t>
            </a:r>
            <a:r>
              <a:rPr lang="fr-FR" sz="4400" dirty="0" err="1"/>
              <a:t>т</a:t>
            </a:r>
            <a:r>
              <a:rPr lang="fr-FR" sz="4400" b="1" dirty="0" err="1"/>
              <a:t>о</a:t>
            </a:r>
            <a:r>
              <a:rPr lang="fr-FR" sz="4400" dirty="0" err="1"/>
              <a:t>пота</a:t>
            </a:r>
            <a:r>
              <a:rPr lang="fr-FR" sz="4400" dirty="0"/>
              <a:t> </a:t>
            </a:r>
            <a:r>
              <a:rPr lang="fr-FR" sz="4400" dirty="0" err="1"/>
              <a:t>коп</a:t>
            </a:r>
            <a:r>
              <a:rPr lang="fr-FR" sz="4400" b="1" dirty="0" err="1"/>
              <a:t>ы</a:t>
            </a:r>
            <a:r>
              <a:rPr lang="fr-FR" sz="4400" dirty="0" err="1"/>
              <a:t>т</a:t>
            </a:r>
            <a:endParaRPr lang="fr-FR" sz="4400" dirty="0"/>
          </a:p>
          <a:p>
            <a:endParaRPr lang="fr-FR" dirty="0"/>
          </a:p>
        </p:txBody>
      </p:sp>
      <p:pic>
        <p:nvPicPr>
          <p:cNvPr id="6" name="Image 5" descr="Images vectorielles gratuites de Cheval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135" y="3843791"/>
            <a:ext cx="3638550" cy="2611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1664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501" y="219729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743" y="2340429"/>
            <a:ext cx="81207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На двор</a:t>
            </a:r>
            <a:r>
              <a:rPr lang="ru-RU" sz="4400" b="1" dirty="0"/>
              <a:t>е</a:t>
            </a:r>
            <a:r>
              <a:rPr lang="ru-RU" sz="4400" dirty="0"/>
              <a:t> трав</a:t>
            </a:r>
            <a:r>
              <a:rPr lang="ru-RU" sz="4400" b="1" dirty="0"/>
              <a:t>а</a:t>
            </a:r>
            <a:r>
              <a:rPr lang="ru-RU" sz="4400" dirty="0"/>
              <a:t>, на трав</a:t>
            </a:r>
            <a:r>
              <a:rPr lang="ru-RU" sz="4400" b="1" dirty="0"/>
              <a:t>е</a:t>
            </a:r>
            <a:r>
              <a:rPr lang="ru-RU" sz="4400" dirty="0"/>
              <a:t> дров</a:t>
            </a:r>
            <a:r>
              <a:rPr lang="ru-RU" sz="4400" b="1" dirty="0"/>
              <a:t>а</a:t>
            </a:r>
            <a:br>
              <a:rPr lang="ru-RU" sz="4400" dirty="0"/>
            </a:br>
            <a:r>
              <a:rPr lang="ru-RU" sz="4400" dirty="0"/>
              <a:t>Не руб</a:t>
            </a:r>
            <a:r>
              <a:rPr lang="ru-RU" sz="4400" b="1" dirty="0"/>
              <a:t>и</a:t>
            </a:r>
            <a:r>
              <a:rPr lang="ru-RU" sz="4400" dirty="0"/>
              <a:t> дров</a:t>
            </a:r>
            <a:r>
              <a:rPr lang="ru-RU" sz="4400" b="1" dirty="0"/>
              <a:t>а</a:t>
            </a:r>
            <a:r>
              <a:rPr lang="ru-RU" sz="4400" dirty="0"/>
              <a:t> на трав</a:t>
            </a:r>
            <a:r>
              <a:rPr lang="ru-RU" sz="4400" b="1" dirty="0"/>
              <a:t>е</a:t>
            </a:r>
            <a:r>
              <a:rPr lang="ru-RU" sz="4400" dirty="0"/>
              <a:t> двор</a:t>
            </a:r>
            <a:r>
              <a:rPr lang="ru-RU" sz="4400" b="1" dirty="0"/>
              <a:t>а</a:t>
            </a:r>
            <a:r>
              <a:rPr lang="ru-RU" dirty="0"/>
              <a:t>.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5" descr="На дворе трав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894" y="3478666"/>
            <a:ext cx="3107192" cy="287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82912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2541" y="219729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2771" y="2471057"/>
            <a:ext cx="98189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Карл у Кл</a:t>
            </a:r>
            <a:r>
              <a:rPr lang="ru-RU" sz="4400" b="1" dirty="0"/>
              <a:t>а</a:t>
            </a:r>
            <a:r>
              <a:rPr lang="ru-RU" sz="4400" dirty="0"/>
              <a:t>ры укр</a:t>
            </a:r>
            <a:r>
              <a:rPr lang="ru-RU" sz="4400" b="1" dirty="0"/>
              <a:t>а</a:t>
            </a:r>
            <a:r>
              <a:rPr lang="ru-RU" sz="4400" dirty="0"/>
              <a:t>л кор</a:t>
            </a:r>
            <a:r>
              <a:rPr lang="ru-RU" sz="4400" b="1" dirty="0"/>
              <a:t>а</a:t>
            </a:r>
            <a:r>
              <a:rPr lang="ru-RU" sz="4400" dirty="0"/>
              <a:t>ллы,</a:t>
            </a:r>
            <a:br>
              <a:rPr lang="ru-RU" sz="4400" dirty="0"/>
            </a:br>
            <a:r>
              <a:rPr lang="ru-RU" sz="4400" dirty="0"/>
              <a:t>Кл</a:t>
            </a:r>
            <a:r>
              <a:rPr lang="ru-RU" sz="4400" b="1" dirty="0"/>
              <a:t>а</a:t>
            </a:r>
            <a:r>
              <a:rPr lang="ru-RU" sz="4400" dirty="0"/>
              <a:t>ра у К</a:t>
            </a:r>
            <a:r>
              <a:rPr lang="ru-RU" sz="4400" b="1" dirty="0"/>
              <a:t>а</a:t>
            </a:r>
            <a:r>
              <a:rPr lang="ru-RU" sz="4400" dirty="0"/>
              <a:t>рла укр</a:t>
            </a:r>
            <a:r>
              <a:rPr lang="ru-RU" sz="4400" b="1" dirty="0"/>
              <a:t>а</a:t>
            </a:r>
            <a:r>
              <a:rPr lang="ru-RU" sz="4400" dirty="0"/>
              <a:t>ла кларн</a:t>
            </a:r>
            <a:r>
              <a:rPr lang="ru-RU" sz="4400" b="1" dirty="0"/>
              <a:t>е</a:t>
            </a:r>
            <a:r>
              <a:rPr lang="ru-RU" sz="4400" dirty="0"/>
              <a:t>т.</a:t>
            </a:r>
            <a:endParaRPr lang="fr-FR" sz="4400" dirty="0"/>
          </a:p>
          <a:p>
            <a:endParaRPr lang="fr-FR" dirty="0"/>
          </a:p>
        </p:txBody>
      </p:sp>
      <p:pic>
        <p:nvPicPr>
          <p:cNvPr id="6" name="Image 5" descr="Карл у Клары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07" y="2724150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91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2771" y="2471057"/>
            <a:ext cx="9818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Череп</a:t>
            </a:r>
            <a:r>
              <a:rPr lang="ru-RU" sz="4400" b="1" dirty="0"/>
              <a:t>а</a:t>
            </a:r>
            <a:r>
              <a:rPr lang="ru-RU" sz="4400" dirty="0"/>
              <a:t>ха, не скуч</a:t>
            </a:r>
            <a:r>
              <a:rPr lang="ru-RU" sz="4400" b="1" dirty="0"/>
              <a:t>а</a:t>
            </a:r>
            <a:r>
              <a:rPr lang="ru-RU" sz="4400" dirty="0"/>
              <a:t>я, час сид</a:t>
            </a:r>
            <a:r>
              <a:rPr lang="ru-RU" sz="4400" b="1" dirty="0"/>
              <a:t>и</a:t>
            </a:r>
            <a:r>
              <a:rPr lang="ru-RU" sz="4400" dirty="0"/>
              <a:t>т за ч</a:t>
            </a:r>
            <a:r>
              <a:rPr lang="ru-RU" sz="4400" b="1" dirty="0"/>
              <a:t>а</a:t>
            </a:r>
            <a:r>
              <a:rPr lang="ru-RU" sz="4400" dirty="0"/>
              <a:t>шкой ч</a:t>
            </a:r>
            <a:r>
              <a:rPr lang="ru-RU" sz="4400" b="1" dirty="0"/>
              <a:t>а</a:t>
            </a:r>
            <a:r>
              <a:rPr lang="ru-RU" sz="4400" dirty="0"/>
              <a:t>я.</a:t>
            </a:r>
            <a:endParaRPr lang="fr-FR" sz="4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/>
          <a:stretch/>
        </p:blipFill>
        <p:spPr bwMode="auto">
          <a:xfrm>
            <a:off x="8078560" y="3494313"/>
            <a:ext cx="3600000" cy="3067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176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CD8D3F-8DE4-E92C-61D9-62DF3F82BE23}"/>
              </a:ext>
            </a:extLst>
          </p:cNvPr>
          <p:cNvSpPr/>
          <p:nvPr/>
        </p:nvSpPr>
        <p:spPr>
          <a:xfrm>
            <a:off x="451593" y="2351856"/>
            <a:ext cx="85961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Weißt du das, dass das "das" das meistgebrauchte Wort im Satz ist?</a:t>
            </a:r>
            <a:endParaRPr lang="fr-FR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56EE876-9306-3E07-D212-617834EE339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811" y="3798406"/>
            <a:ext cx="3684336" cy="294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62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1660" y="219729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2771" y="2471057"/>
            <a:ext cx="9818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Шла С</a:t>
            </a:r>
            <a:r>
              <a:rPr lang="ru-RU" sz="4400" b="1" dirty="0"/>
              <a:t>а</a:t>
            </a:r>
            <a:r>
              <a:rPr lang="ru-RU" sz="4400" dirty="0"/>
              <a:t>ша по шосс</a:t>
            </a:r>
            <a:r>
              <a:rPr lang="ru-RU" sz="4400" b="1" dirty="0"/>
              <a:t>е</a:t>
            </a:r>
            <a:r>
              <a:rPr lang="ru-RU" sz="4400" dirty="0"/>
              <a:t> и сос</a:t>
            </a:r>
            <a:r>
              <a:rPr lang="ru-RU" sz="4400" b="1" dirty="0"/>
              <a:t>а</a:t>
            </a:r>
            <a:r>
              <a:rPr lang="ru-RU" sz="4400" dirty="0"/>
              <a:t>ла с</a:t>
            </a:r>
            <a:r>
              <a:rPr lang="ru-RU" sz="4400" b="1" dirty="0"/>
              <a:t>у</a:t>
            </a:r>
            <a:r>
              <a:rPr lang="ru-RU" sz="4400" dirty="0"/>
              <a:t>шку.</a:t>
            </a:r>
            <a:endParaRPr lang="fr-FR" dirty="0"/>
          </a:p>
        </p:txBody>
      </p:sp>
      <p:pic>
        <p:nvPicPr>
          <p:cNvPr id="7" name="Image 6" descr="Шла Саша по шосс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5" b="14028"/>
          <a:stretch/>
        </p:blipFill>
        <p:spPr bwMode="auto">
          <a:xfrm>
            <a:off x="8090807" y="3788229"/>
            <a:ext cx="3600000" cy="2547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2984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2771" y="2471057"/>
            <a:ext cx="98189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Сш</a:t>
            </a:r>
            <a:r>
              <a:rPr lang="ru-RU" sz="4400" b="1" dirty="0"/>
              <a:t>и</a:t>
            </a:r>
            <a:r>
              <a:rPr lang="ru-RU" sz="4400" dirty="0"/>
              <a:t>ла С</a:t>
            </a:r>
            <a:r>
              <a:rPr lang="ru-RU" sz="4400" b="1" dirty="0"/>
              <a:t>а</a:t>
            </a:r>
            <a:r>
              <a:rPr lang="ru-RU" sz="4400" dirty="0"/>
              <a:t>ша С</a:t>
            </a:r>
            <a:r>
              <a:rPr lang="ru-RU" sz="4400" b="1" dirty="0"/>
              <a:t>а</a:t>
            </a:r>
            <a:r>
              <a:rPr lang="ru-RU" sz="4400" dirty="0"/>
              <a:t>шке ш</a:t>
            </a:r>
            <a:r>
              <a:rPr lang="ru-RU" sz="4400" b="1" dirty="0"/>
              <a:t>а</a:t>
            </a:r>
            <a:r>
              <a:rPr lang="ru-RU" sz="4400" dirty="0"/>
              <a:t>пку,</a:t>
            </a:r>
            <a:br>
              <a:rPr lang="ru-RU" sz="4400" dirty="0"/>
            </a:br>
            <a:r>
              <a:rPr lang="ru-RU" sz="4400" dirty="0"/>
              <a:t>С</a:t>
            </a:r>
            <a:r>
              <a:rPr lang="ru-RU" sz="4400" b="1" dirty="0"/>
              <a:t>а</a:t>
            </a:r>
            <a:r>
              <a:rPr lang="ru-RU" sz="4400" dirty="0"/>
              <a:t>шка ш</a:t>
            </a:r>
            <a:r>
              <a:rPr lang="ru-RU" sz="4400" b="1" dirty="0"/>
              <a:t>а</a:t>
            </a:r>
            <a:r>
              <a:rPr lang="ru-RU" sz="4400" dirty="0"/>
              <a:t>пкой ш</a:t>
            </a:r>
            <a:r>
              <a:rPr lang="ru-RU" sz="4400" b="1" dirty="0"/>
              <a:t>и</a:t>
            </a:r>
            <a:r>
              <a:rPr lang="ru-RU" sz="4400" dirty="0"/>
              <a:t>шку сш</a:t>
            </a:r>
            <a:r>
              <a:rPr lang="ru-RU" sz="4400" b="1" dirty="0"/>
              <a:t>и</a:t>
            </a:r>
            <a:r>
              <a:rPr lang="ru-RU" sz="4400" dirty="0"/>
              <a:t>б.</a:t>
            </a:r>
            <a:endParaRPr lang="fr-FR" sz="4400" dirty="0"/>
          </a:p>
          <a:p>
            <a:endParaRPr lang="fr-FR" dirty="0"/>
          </a:p>
        </p:txBody>
      </p:sp>
      <p:pic>
        <p:nvPicPr>
          <p:cNvPr id="7" name="Image 6" descr="Сшила Саш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6" y="2096860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2736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6571" y="2427514"/>
            <a:ext cx="692331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Говор</a:t>
            </a:r>
            <a:r>
              <a:rPr lang="ru-RU" sz="4400" b="1" dirty="0"/>
              <a:t>и</a:t>
            </a:r>
            <a:r>
              <a:rPr lang="ru-RU" sz="4400" dirty="0"/>
              <a:t>л попуг</a:t>
            </a:r>
            <a:r>
              <a:rPr lang="ru-RU" sz="4400" b="1" dirty="0"/>
              <a:t>а</a:t>
            </a:r>
            <a:r>
              <a:rPr lang="ru-RU" sz="4400" dirty="0"/>
              <a:t>й попуг</a:t>
            </a:r>
            <a:r>
              <a:rPr lang="ru-RU" sz="4400" b="1" dirty="0"/>
              <a:t>а</a:t>
            </a:r>
            <a:r>
              <a:rPr lang="ru-RU" sz="4400" dirty="0"/>
              <a:t>ю:</a:t>
            </a:r>
            <a:br>
              <a:rPr lang="ru-RU" sz="4400" dirty="0"/>
            </a:br>
            <a:r>
              <a:rPr lang="ru-RU" sz="4400" dirty="0"/>
              <a:t>Я теб</a:t>
            </a:r>
            <a:r>
              <a:rPr lang="ru-RU" sz="4400" b="1" dirty="0"/>
              <a:t>я</a:t>
            </a:r>
            <a:r>
              <a:rPr lang="ru-RU" sz="4400" dirty="0"/>
              <a:t>, попуг</a:t>
            </a:r>
            <a:r>
              <a:rPr lang="ru-RU" sz="4400" b="1" dirty="0"/>
              <a:t>а</a:t>
            </a:r>
            <a:r>
              <a:rPr lang="ru-RU" sz="4400" dirty="0"/>
              <a:t>й, попуг</a:t>
            </a:r>
            <a:r>
              <a:rPr lang="ru-RU" sz="4400" b="1" dirty="0"/>
              <a:t>а</a:t>
            </a:r>
            <a:r>
              <a:rPr lang="ru-RU" sz="4400" dirty="0"/>
              <a:t>ю.</a:t>
            </a:r>
            <a:br>
              <a:rPr lang="ru-RU" sz="4400" dirty="0"/>
            </a:br>
            <a:r>
              <a:rPr lang="ru-RU" sz="4400" dirty="0"/>
              <a:t>Отвеч</a:t>
            </a:r>
            <a:r>
              <a:rPr lang="ru-RU" sz="4400" b="1" dirty="0"/>
              <a:t>а</a:t>
            </a:r>
            <a:r>
              <a:rPr lang="ru-RU" sz="4400" dirty="0"/>
              <a:t>ет ем</a:t>
            </a:r>
            <a:r>
              <a:rPr lang="ru-RU" sz="4400" b="1" dirty="0"/>
              <a:t>у</a:t>
            </a:r>
            <a:r>
              <a:rPr lang="ru-RU" sz="4400" dirty="0"/>
              <a:t> попуг</a:t>
            </a:r>
            <a:r>
              <a:rPr lang="ru-RU" sz="4400" b="1" dirty="0"/>
              <a:t>а</a:t>
            </a:r>
            <a:r>
              <a:rPr lang="ru-RU" sz="4400" dirty="0"/>
              <a:t>й:</a:t>
            </a:r>
            <a:br>
              <a:rPr lang="ru-RU" sz="4400" dirty="0"/>
            </a:br>
            <a:r>
              <a:rPr lang="ru-RU" sz="4400" dirty="0"/>
              <a:t>Попуг</a:t>
            </a:r>
            <a:r>
              <a:rPr lang="ru-RU" sz="4400" b="1" dirty="0"/>
              <a:t>а</a:t>
            </a:r>
            <a:r>
              <a:rPr lang="ru-RU" sz="4400" dirty="0"/>
              <a:t>й, попуг</a:t>
            </a:r>
            <a:r>
              <a:rPr lang="ru-RU" sz="4400" b="1" dirty="0"/>
              <a:t>а</a:t>
            </a:r>
            <a:r>
              <a:rPr lang="ru-RU" sz="4400" dirty="0"/>
              <a:t>й, попуг</a:t>
            </a:r>
            <a:r>
              <a:rPr lang="ru-RU" sz="4400" b="1" dirty="0"/>
              <a:t>а</a:t>
            </a:r>
            <a:r>
              <a:rPr lang="ru-RU" sz="4400" dirty="0"/>
              <a:t>й!</a:t>
            </a:r>
            <a:endParaRPr lang="fr-FR" sz="4400" dirty="0"/>
          </a:p>
          <a:p>
            <a:endParaRPr lang="fr-FR" dirty="0"/>
          </a:p>
        </p:txBody>
      </p:sp>
      <p:pic>
        <p:nvPicPr>
          <p:cNvPr id="8" name="Image 7" descr="Попугай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08" y="2253482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7939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11629" y="2558143"/>
            <a:ext cx="714102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4400" dirty="0" err="1"/>
              <a:t>Не</a:t>
            </a:r>
            <a:r>
              <a:rPr lang="fr-FR" sz="4400" dirty="0"/>
              <a:t> </a:t>
            </a:r>
            <a:r>
              <a:rPr lang="fr-FR" sz="4400" dirty="0" err="1"/>
              <a:t>жал</a:t>
            </a:r>
            <a:r>
              <a:rPr lang="fr-FR" sz="4400" b="1" dirty="0" err="1"/>
              <a:t>е</a:t>
            </a:r>
            <a:r>
              <a:rPr lang="fr-FR" sz="4400" dirty="0" err="1"/>
              <a:t>ла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а</a:t>
            </a:r>
            <a:r>
              <a:rPr lang="fr-FR" sz="4400" dirty="0" err="1"/>
              <a:t>ма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ы</a:t>
            </a:r>
            <a:r>
              <a:rPr lang="fr-FR" sz="4400" dirty="0" err="1"/>
              <a:t>ла</a:t>
            </a:r>
            <a:r>
              <a:rPr lang="fr-FR" sz="4400" dirty="0"/>
              <a:t>. </a:t>
            </a:r>
          </a:p>
          <a:p>
            <a:pPr fontAlgn="base"/>
            <a:r>
              <a:rPr lang="fr-FR" sz="4400" dirty="0" err="1"/>
              <a:t>М</a:t>
            </a:r>
            <a:r>
              <a:rPr lang="fr-FR" sz="4400" b="1" dirty="0" err="1"/>
              <a:t>а</a:t>
            </a:r>
            <a:r>
              <a:rPr lang="fr-FR" sz="4400" dirty="0" err="1"/>
              <a:t>ма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и</a:t>
            </a:r>
            <a:r>
              <a:rPr lang="fr-FR" sz="4400" dirty="0" err="1"/>
              <a:t>лу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ы</a:t>
            </a:r>
            <a:r>
              <a:rPr lang="fr-FR" sz="4400" dirty="0" err="1"/>
              <a:t>лом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ы</a:t>
            </a:r>
            <a:r>
              <a:rPr lang="fr-FR" sz="4400" dirty="0" err="1"/>
              <a:t>ла</a:t>
            </a:r>
            <a:r>
              <a:rPr lang="fr-FR" sz="4400" dirty="0"/>
              <a:t>. </a:t>
            </a:r>
          </a:p>
          <a:p>
            <a:pPr fontAlgn="base"/>
            <a:r>
              <a:rPr lang="fr-FR" sz="4400" dirty="0" err="1"/>
              <a:t>М</a:t>
            </a:r>
            <a:r>
              <a:rPr lang="fr-FR" sz="4400" b="1" dirty="0" err="1"/>
              <a:t>и</a:t>
            </a:r>
            <a:r>
              <a:rPr lang="fr-FR" sz="4400" dirty="0" err="1"/>
              <a:t>ла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ы</a:t>
            </a:r>
            <a:r>
              <a:rPr lang="fr-FR" sz="4400" dirty="0" err="1"/>
              <a:t>ла</a:t>
            </a:r>
            <a:r>
              <a:rPr lang="fr-FR" sz="4400" dirty="0"/>
              <a:t> </a:t>
            </a:r>
            <a:r>
              <a:rPr lang="fr-FR" sz="4400" dirty="0" err="1"/>
              <a:t>не</a:t>
            </a:r>
            <a:r>
              <a:rPr lang="fr-FR" sz="4400" dirty="0"/>
              <a:t> </a:t>
            </a:r>
            <a:r>
              <a:rPr lang="fr-FR" sz="4400" dirty="0" err="1"/>
              <a:t>люб</a:t>
            </a:r>
            <a:r>
              <a:rPr lang="fr-FR" sz="4400" b="1" dirty="0" err="1"/>
              <a:t>и</a:t>
            </a:r>
            <a:r>
              <a:rPr lang="fr-FR" sz="4400" dirty="0" err="1"/>
              <a:t>ла</a:t>
            </a:r>
            <a:r>
              <a:rPr lang="fr-FR" sz="4400" dirty="0"/>
              <a:t>, </a:t>
            </a:r>
            <a:r>
              <a:rPr lang="fr-FR" sz="4400" dirty="0" err="1"/>
              <a:t>м</a:t>
            </a:r>
            <a:r>
              <a:rPr lang="fr-FR" sz="4400" b="1" dirty="0" err="1"/>
              <a:t>ы</a:t>
            </a:r>
            <a:r>
              <a:rPr lang="fr-FR" sz="4400" dirty="0" err="1"/>
              <a:t>ло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и</a:t>
            </a:r>
            <a:r>
              <a:rPr lang="fr-FR" sz="4400" dirty="0" err="1"/>
              <a:t>ла</a:t>
            </a:r>
            <a:r>
              <a:rPr lang="fr-FR" sz="4400" dirty="0"/>
              <a:t> </a:t>
            </a:r>
            <a:r>
              <a:rPr lang="fr-FR" sz="4400" dirty="0" err="1"/>
              <a:t>урон</a:t>
            </a:r>
            <a:r>
              <a:rPr lang="fr-FR" sz="4400" b="1" dirty="0" err="1"/>
              <a:t>и</a:t>
            </a:r>
            <a:r>
              <a:rPr lang="fr-FR" sz="4400" dirty="0" err="1"/>
              <a:t>ла</a:t>
            </a:r>
            <a:r>
              <a:rPr lang="fr-FR" sz="4400" dirty="0"/>
              <a:t>.</a:t>
            </a:r>
          </a:p>
          <a:p>
            <a:endParaRPr lang="fr-FR" dirty="0"/>
          </a:p>
        </p:txBody>
      </p:sp>
      <p:pic>
        <p:nvPicPr>
          <p:cNvPr id="8" name="Image 7" descr="https://thumb.tildacdn.com/tild6336-3135-4664-a537-366366306465/-/resize/360x/-/format/webp/D09CD0B0D0BCD0B0-D0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25" y="2297026"/>
            <a:ext cx="2937559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4630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261" y="219729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8971" y="2111829"/>
            <a:ext cx="858882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Е</a:t>
            </a:r>
            <a:r>
              <a:rPr lang="ru-RU" sz="4400" dirty="0"/>
              <a:t>хал Гр</a:t>
            </a:r>
            <a:r>
              <a:rPr lang="ru-RU" sz="4400" b="1" dirty="0"/>
              <a:t>е</a:t>
            </a:r>
            <a:r>
              <a:rPr lang="ru-RU" sz="4400" dirty="0"/>
              <a:t>ка ч</a:t>
            </a:r>
            <a:r>
              <a:rPr lang="ru-RU" sz="4400" b="1" dirty="0"/>
              <a:t>е</a:t>
            </a:r>
            <a:r>
              <a:rPr lang="ru-RU" sz="4400" dirty="0"/>
              <a:t>рез р</a:t>
            </a:r>
            <a:r>
              <a:rPr lang="ru-RU" sz="4400" b="1" dirty="0"/>
              <a:t>е</a:t>
            </a:r>
            <a:r>
              <a:rPr lang="ru-RU" sz="4400" dirty="0"/>
              <a:t>ку, </a:t>
            </a:r>
            <a:br>
              <a:rPr lang="ru-RU" sz="4400" dirty="0"/>
            </a:br>
            <a:r>
              <a:rPr lang="ru-RU" sz="4400" dirty="0"/>
              <a:t>В</a:t>
            </a:r>
            <a:r>
              <a:rPr lang="ru-RU" sz="4400" b="1" dirty="0"/>
              <a:t>и</a:t>
            </a:r>
            <a:r>
              <a:rPr lang="ru-RU" sz="4400" dirty="0"/>
              <a:t>дит Гр</a:t>
            </a:r>
            <a:r>
              <a:rPr lang="ru-RU" sz="4400" b="1" dirty="0"/>
              <a:t>е</a:t>
            </a:r>
            <a:r>
              <a:rPr lang="ru-RU" sz="4400" dirty="0"/>
              <a:t>ка – в рек</a:t>
            </a:r>
            <a:r>
              <a:rPr lang="ru-RU" sz="4400" b="1" dirty="0"/>
              <a:t>е</a:t>
            </a:r>
            <a:r>
              <a:rPr lang="ru-RU" sz="4400" dirty="0"/>
              <a:t> рак. </a:t>
            </a:r>
            <a:br>
              <a:rPr lang="ru-RU" sz="4400" dirty="0"/>
            </a:br>
            <a:r>
              <a:rPr lang="ru-RU" sz="4400" dirty="0"/>
              <a:t>С</a:t>
            </a:r>
            <a:r>
              <a:rPr lang="ru-RU" sz="4400" b="1" dirty="0"/>
              <a:t>у</a:t>
            </a:r>
            <a:r>
              <a:rPr lang="ru-RU" sz="4400" dirty="0"/>
              <a:t>нул Гр</a:t>
            </a:r>
            <a:r>
              <a:rPr lang="ru-RU" sz="4400" b="1" dirty="0"/>
              <a:t>е</a:t>
            </a:r>
            <a:r>
              <a:rPr lang="ru-RU" sz="4400" dirty="0"/>
              <a:t>ка р</a:t>
            </a:r>
            <a:r>
              <a:rPr lang="ru-RU" sz="4400" b="1" dirty="0"/>
              <a:t>у</a:t>
            </a:r>
            <a:r>
              <a:rPr lang="ru-RU" sz="4400" dirty="0"/>
              <a:t>ку в р</a:t>
            </a:r>
            <a:r>
              <a:rPr lang="ru-RU" sz="4400" b="1" dirty="0"/>
              <a:t>е</a:t>
            </a:r>
            <a:r>
              <a:rPr lang="ru-RU" sz="4400" dirty="0"/>
              <a:t>ку, </a:t>
            </a:r>
            <a:br>
              <a:rPr lang="ru-RU" sz="4400" dirty="0"/>
            </a:br>
            <a:r>
              <a:rPr lang="ru-RU" sz="4400" dirty="0"/>
              <a:t>Рак за р</a:t>
            </a:r>
            <a:r>
              <a:rPr lang="ru-RU" sz="4400" b="1" dirty="0"/>
              <a:t>у</a:t>
            </a:r>
            <a:r>
              <a:rPr lang="ru-RU" sz="4400" dirty="0"/>
              <a:t>ку Гр</a:t>
            </a:r>
            <a:r>
              <a:rPr lang="ru-RU" sz="4400" b="1" dirty="0"/>
              <a:t>е</a:t>
            </a:r>
            <a:r>
              <a:rPr lang="ru-RU" sz="4400" dirty="0"/>
              <a:t>ка - цап!</a:t>
            </a:r>
            <a:endParaRPr lang="fr-FR" sz="4400" dirty="0"/>
          </a:p>
          <a:p>
            <a:endParaRPr lang="fr-FR" dirty="0"/>
          </a:p>
        </p:txBody>
      </p:sp>
      <p:pic>
        <p:nvPicPr>
          <p:cNvPr id="8" name="Image 7" descr="Ехал грека через реку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504" y="1850712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25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BC011C-E9B8-4712-A425-51504E81CBD7}"/>
              </a:ext>
            </a:extLst>
          </p:cNvPr>
          <p:cNvSpPr/>
          <p:nvPr/>
        </p:nvSpPr>
        <p:spPr>
          <a:xfrm>
            <a:off x="320843" y="1950804"/>
            <a:ext cx="101706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Der dicke Dachdecker deckt dir dein Dach. Drum dank dem Dachdecker, </a:t>
            </a:r>
            <a:br>
              <a:rPr lang="de-DE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der dir dein Dach deckt.</a:t>
            </a:r>
            <a:endParaRPr lang="fr-FR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2945FF-4096-7E1F-AD97-950353DFEB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68" y="3429728"/>
            <a:ext cx="4266000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3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3820" y="389466"/>
            <a:ext cx="10547443" cy="118068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DB92740-03E4-2AE1-061D-2420FBAD9CD1}"/>
              </a:ext>
            </a:extLst>
          </p:cNvPr>
          <p:cNvSpPr txBox="1"/>
          <p:nvPr/>
        </p:nvSpPr>
        <p:spPr>
          <a:xfrm>
            <a:off x="240385" y="2459504"/>
            <a:ext cx="77382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Ein Wagen kam nach </a:t>
            </a:r>
            <a:r>
              <a:rPr lang="de-DE" sz="4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Gossensaß</a:t>
            </a:r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und fuhr durch eine </a:t>
            </a:r>
            <a:r>
              <a:rPr lang="de-DE" sz="4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Soßengass</a:t>
            </a:r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‘, sodass die ganze </a:t>
            </a:r>
            <a:r>
              <a:rPr lang="de-DE" sz="4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Gassensoß</a:t>
            </a:r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‘ sich über die Insassen goss.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7A4464-C61F-2E48-F024-DEC8BE945B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588" y="3913989"/>
            <a:ext cx="3406860" cy="25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48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10806</Words>
  <Application>Microsoft Macintosh PowerPoint</Application>
  <PresentationFormat>Grand écran</PresentationFormat>
  <Paragraphs>683</Paragraphs>
  <Slides>74</Slides>
  <Notes>74</Notes>
  <HiddenSlides>1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74</vt:i4>
      </vt:variant>
    </vt:vector>
  </HeadingPairs>
  <TitlesOfParts>
    <vt:vector size="83" baseType="lpstr">
      <vt:lpstr>Aharoni</vt:lpstr>
      <vt:lpstr>Arial</vt:lpstr>
      <vt:lpstr>Berlin Sans FB Demi</vt:lpstr>
      <vt:lpstr>Calibri</vt:lpstr>
      <vt:lpstr>Calibri Light</vt:lpstr>
      <vt:lpstr>Comic Sans MS</vt:lpstr>
      <vt:lpstr>Times New Roman</vt:lpstr>
      <vt:lpstr>Thème Office</vt:lpstr>
      <vt:lpstr>Image bitmap</vt:lpstr>
      <vt:lpstr>Concours de virelangues  en langues étrangères Session 2024 – Manches 1-2-3</vt:lpstr>
      <vt:lpstr>Présentation PowerPoint</vt:lpstr>
      <vt:lpstr>Présentation PowerPoint</vt:lpstr>
      <vt:lpstr>1ère manche – Virelangue 1</vt:lpstr>
      <vt:lpstr>1ère manche – Virelangue 2</vt:lpstr>
      <vt:lpstr>1ère manche – Virelangue 3</vt:lpstr>
      <vt:lpstr>2ème manche – Virelangue 1</vt:lpstr>
      <vt:lpstr>2ème manche – Virelangue 2</vt:lpstr>
      <vt:lpstr>2ème manche – Virelangue 3</vt:lpstr>
      <vt:lpstr>3ème manche – Virelangue 1</vt:lpstr>
      <vt:lpstr>3ème manche – Virelangue 2</vt:lpstr>
      <vt:lpstr>3ème manche – Virelangue 3</vt:lpstr>
      <vt:lpstr>Présentation PowerPoint</vt:lpstr>
      <vt:lpstr>1ère manche – Virelangue 1</vt:lpstr>
      <vt:lpstr>1ère manche – Virelangue 2</vt:lpstr>
      <vt:lpstr>1ère manche – Virelangue 3</vt:lpstr>
      <vt:lpstr>2ème manche – Virelangue 1</vt:lpstr>
      <vt:lpstr>2ème manche – Virelangue 2</vt:lpstr>
      <vt:lpstr>2ème manche – Virelangue 3</vt:lpstr>
      <vt:lpstr>3ème manche – Virelangue 1</vt:lpstr>
      <vt:lpstr>3ème manche – Virelangue 2</vt:lpstr>
      <vt:lpstr>3ème manche – Virelangue 3</vt:lpstr>
      <vt:lpstr>Présentation PowerPoint</vt:lpstr>
      <vt:lpstr>1ère manche – Virelangue 1</vt:lpstr>
      <vt:lpstr>1ère manche – Virelangue 2</vt:lpstr>
      <vt:lpstr>1ère manche – Virelangue 3</vt:lpstr>
      <vt:lpstr>2ème manche – Virelangue 1</vt:lpstr>
      <vt:lpstr>2ème manche – Virelangue 2</vt:lpstr>
      <vt:lpstr>2ème manche – Virelangue 3</vt:lpstr>
      <vt:lpstr>3ème manche – Virelangue 1</vt:lpstr>
      <vt:lpstr>3ème manche – Virelangue 2</vt:lpstr>
      <vt:lpstr>3ème manche – Virelangue 3</vt:lpstr>
      <vt:lpstr>Présentation PowerPoint</vt:lpstr>
      <vt:lpstr>1ère manche – Virelangue 1</vt:lpstr>
      <vt:lpstr>1ère manche – Virelangue 2</vt:lpstr>
      <vt:lpstr>1ère manche – Virelangue 3</vt:lpstr>
      <vt:lpstr>Virelangue supplémentaire</vt:lpstr>
      <vt:lpstr>2ème manche – Virelangue 1</vt:lpstr>
      <vt:lpstr>2ème manche – Virelangue 2</vt:lpstr>
      <vt:lpstr>2ème manche – Virelangue 3</vt:lpstr>
      <vt:lpstr>Virelangue supplémentaire</vt:lpstr>
      <vt:lpstr>3ème manche – Virelangue 1</vt:lpstr>
      <vt:lpstr>3ème manche – Virelangue 2</vt:lpstr>
      <vt:lpstr>3ème manche – Virelangue 3</vt:lpstr>
      <vt:lpstr>Présentation PowerPoint</vt:lpstr>
      <vt:lpstr>1ère manche – Virelangue 1</vt:lpstr>
      <vt:lpstr>1ère manche – Virelangue 2</vt:lpstr>
      <vt:lpstr>1ère manche – Virelangue 3</vt:lpstr>
      <vt:lpstr>2ème manche – Virelangue 1</vt:lpstr>
      <vt:lpstr>2ème manche – Virelangue 2</vt:lpstr>
      <vt:lpstr>2ème manche – Virelangue 3</vt:lpstr>
      <vt:lpstr>3ème manche – Virelangue 1</vt:lpstr>
      <vt:lpstr>3ème manche – Virelangue 2</vt:lpstr>
      <vt:lpstr>3ème manche – Virelangue 3</vt:lpstr>
      <vt:lpstr>Présentation PowerPoint</vt:lpstr>
      <vt:lpstr>1ère manche – Virelangue 1</vt:lpstr>
      <vt:lpstr>1ère manche – Virelangue 2</vt:lpstr>
      <vt:lpstr>1ère manche – Virelangue 3</vt:lpstr>
      <vt:lpstr>2ème manche – Virelangue 1</vt:lpstr>
      <vt:lpstr>2ème manche – Virelangue 2</vt:lpstr>
      <vt:lpstr>2ème manche – Virelangue 3</vt:lpstr>
      <vt:lpstr>3ème manche – Virelangue 1</vt:lpstr>
      <vt:lpstr>3ème manche – Virelangue 2</vt:lpstr>
      <vt:lpstr>3ème manche – Virelangue 3</vt:lpstr>
      <vt:lpstr>Présentation PowerPoint</vt:lpstr>
      <vt:lpstr>1ère manche – Virelangue 1</vt:lpstr>
      <vt:lpstr>1ère manche – Virelangue 2</vt:lpstr>
      <vt:lpstr>1ère manche – Virelangue 3</vt:lpstr>
      <vt:lpstr>2ème manche – Virelangue 1</vt:lpstr>
      <vt:lpstr>2ème manche – Virelangue 2</vt:lpstr>
      <vt:lpstr>2ème manche – Virelangue 3</vt:lpstr>
      <vt:lpstr>3ème manche – Virelangue 1</vt:lpstr>
      <vt:lpstr>3ème manche – Virelangue 2</vt:lpstr>
      <vt:lpstr>3ème manche – Virelangue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1ère manche – Virelangue 1</dc:title>
  <dc:creator>Bruno BOUCHARD</dc:creator>
  <cp:lastModifiedBy>Muriel Philippe</cp:lastModifiedBy>
  <cp:revision>278</cp:revision>
  <cp:lastPrinted>2022-10-23T09:38:04Z</cp:lastPrinted>
  <dcterms:created xsi:type="dcterms:W3CDTF">2019-12-19T20:46:51Z</dcterms:created>
  <dcterms:modified xsi:type="dcterms:W3CDTF">2023-12-20T13:14:36Z</dcterms:modified>
</cp:coreProperties>
</file>