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4.xml" ContentType="application/vnd.openxmlformats-officedocument.drawingml.chart+xml"/>
  <Override PartName="/ppt/notesSlides/notesSlide11.xml" ContentType="application/vnd.openxmlformats-officedocument.presentationml.notesSlide+xml"/>
  <Override PartName="/ppt/charts/chart5.xml" ContentType="application/vnd.openxmlformats-officedocument.drawingml.chart+xml"/>
  <Override PartName="/ppt/notesSlides/notesSlide12.xml" ContentType="application/vnd.openxmlformats-officedocument.presentationml.notesSlide+xml"/>
  <Override PartName="/ppt/charts/chart6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7.xml" ContentType="application/vnd.openxmlformats-officedocument.drawingml.chart+xml"/>
  <Override PartName="/ppt/notesSlides/notesSlide17.xml" ContentType="application/vnd.openxmlformats-officedocument.presentationml.notesSlide+xml"/>
  <Override PartName="/ppt/charts/chart8.xml" ContentType="application/vnd.openxmlformats-officedocument.drawingml.chart+xml"/>
  <Override PartName="/ppt/notesSlides/notesSlide18.xml" ContentType="application/vnd.openxmlformats-officedocument.presentationml.notesSlide+xml"/>
  <Override PartName="/ppt/charts/chart9.xml" ContentType="application/vnd.openxmlformats-officedocument.drawingml.chart+xml"/>
  <Override PartName="/ppt/notesSlides/notesSlide19.xml" ContentType="application/vnd.openxmlformats-officedocument.presentationml.notesSlide+xml"/>
  <Override PartName="/ppt/charts/chart10.xml" ContentType="application/vnd.openxmlformats-officedocument.drawingml.chart+xml"/>
  <Override PartName="/ppt/notesSlides/notesSlide20.xml" ContentType="application/vnd.openxmlformats-officedocument.presentationml.notesSlide+xml"/>
  <Override PartName="/ppt/charts/chart11.xml" ContentType="application/vnd.openxmlformats-officedocument.drawingml.chart+xml"/>
  <Override PartName="/ppt/notesSlides/notesSlide21.xml" ContentType="application/vnd.openxmlformats-officedocument.presentationml.notesSlide+xml"/>
  <Override PartName="/ppt/charts/chart12.xml" ContentType="application/vnd.openxmlformats-officedocument.drawingml.chart+xml"/>
  <Override PartName="/ppt/notesSlides/notesSlide22.xml" ContentType="application/vnd.openxmlformats-officedocument.presentationml.notesSlide+xml"/>
  <Override PartName="/ppt/charts/chart13.xml" ContentType="application/vnd.openxmlformats-officedocument.drawingml.chart+xml"/>
  <Override PartName="/ppt/notesSlides/notesSlide23.xml" ContentType="application/vnd.openxmlformats-officedocument.presentationml.notesSlide+xml"/>
  <Override PartName="/ppt/charts/chart14.xml" ContentType="application/vnd.openxmlformats-officedocument.drawingml.chart+xml"/>
  <Override PartName="/ppt/notesSlides/notesSlide24.xml" ContentType="application/vnd.openxmlformats-officedocument.presentationml.notesSlide+xml"/>
  <Override PartName="/ppt/charts/chart15.xml" ContentType="application/vnd.openxmlformats-officedocument.drawingml.chart+xml"/>
  <Override PartName="/ppt/notesSlides/notesSlide25.xml" ContentType="application/vnd.openxmlformats-officedocument.presentationml.notesSlide+xml"/>
  <Override PartName="/ppt/charts/chart16.xml" ContentType="application/vnd.openxmlformats-officedocument.drawingml.chart+xml"/>
  <Override PartName="/ppt/notesSlides/notesSlide26.xml" ContentType="application/vnd.openxmlformats-officedocument.presentationml.notesSlide+xml"/>
  <Override PartName="/ppt/charts/chart17.xml" ContentType="application/vnd.openxmlformats-officedocument.drawingml.chart+xml"/>
  <Override PartName="/ppt/notesSlides/notesSlide27.xml" ContentType="application/vnd.openxmlformats-officedocument.presentationml.notesSlide+xml"/>
  <Override PartName="/ppt/charts/chart18.xml" ContentType="application/vnd.openxmlformats-officedocument.drawingml.chart+xml"/>
  <Override PartName="/ppt/notesSlides/notesSlide28.xml" ContentType="application/vnd.openxmlformats-officedocument.presentationml.notesSlide+xml"/>
  <Override PartName="/ppt/charts/chart19.xml" ContentType="application/vnd.openxmlformats-officedocument.drawingml.chart+xml"/>
  <Override PartName="/ppt/notesSlides/notesSlide29.xml" ContentType="application/vnd.openxmlformats-officedocument.presentationml.notesSlide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44"/>
  </p:notesMasterIdLst>
  <p:handoutMasterIdLst>
    <p:handoutMasterId r:id="rId45"/>
  </p:handoutMasterIdLst>
  <p:sldIdLst>
    <p:sldId id="256" r:id="rId2"/>
    <p:sldId id="297" r:id="rId3"/>
    <p:sldId id="298" r:id="rId4"/>
    <p:sldId id="289" r:id="rId5"/>
    <p:sldId id="333" r:id="rId6"/>
    <p:sldId id="305" r:id="rId7"/>
    <p:sldId id="327" r:id="rId8"/>
    <p:sldId id="258" r:id="rId9"/>
    <p:sldId id="300" r:id="rId10"/>
    <p:sldId id="302" r:id="rId11"/>
    <p:sldId id="291" r:id="rId12"/>
    <p:sldId id="279" r:id="rId13"/>
    <p:sldId id="307" r:id="rId14"/>
    <p:sldId id="281" r:id="rId15"/>
    <p:sldId id="308" r:id="rId16"/>
    <p:sldId id="283" r:id="rId17"/>
    <p:sldId id="284" r:id="rId18"/>
    <p:sldId id="309" r:id="rId19"/>
    <p:sldId id="311" r:id="rId20"/>
    <p:sldId id="317" r:id="rId21"/>
    <p:sldId id="318" r:id="rId22"/>
    <p:sldId id="312" r:id="rId23"/>
    <p:sldId id="319" r:id="rId24"/>
    <p:sldId id="313" r:id="rId25"/>
    <p:sldId id="320" r:id="rId26"/>
    <p:sldId id="330" r:id="rId27"/>
    <p:sldId id="321" r:id="rId28"/>
    <p:sldId id="315" r:id="rId29"/>
    <p:sldId id="322" r:id="rId30"/>
    <p:sldId id="316" r:id="rId31"/>
    <p:sldId id="323" r:id="rId32"/>
    <p:sldId id="334" r:id="rId33"/>
    <p:sldId id="328" r:id="rId34"/>
    <p:sldId id="329" r:id="rId35"/>
    <p:sldId id="336" r:id="rId36"/>
    <p:sldId id="288" r:id="rId37"/>
    <p:sldId id="324" r:id="rId38"/>
    <p:sldId id="325" r:id="rId39"/>
    <p:sldId id="306" r:id="rId40"/>
    <p:sldId id="326" r:id="rId41"/>
    <p:sldId id="310" r:id="rId42"/>
    <p:sldId id="296" r:id="rId43"/>
  </p:sldIdLst>
  <p:sldSz cx="9144000" cy="6858000" type="screen4x3"/>
  <p:notesSz cx="6858000" cy="9144000"/>
  <p:custDataLst>
    <p:tags r:id="rId4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clrMode="bw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AB4CFF"/>
    <a:srgbClr val="800080"/>
    <a:srgbClr val="FF0000"/>
    <a:srgbClr val="36FF33"/>
    <a:srgbClr val="FDFF17"/>
    <a:srgbClr val="FF33E4"/>
    <a:srgbClr val="3333CC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84" autoAdjust="0"/>
    <p:restoredTop sz="63799" autoAdjust="0"/>
  </p:normalViewPr>
  <p:slideViewPr>
    <p:cSldViewPr snapToGrid="0" snapToObjects="1">
      <p:cViewPr>
        <p:scale>
          <a:sx n="60" d="100"/>
          <a:sy n="60" d="100"/>
        </p:scale>
        <p:origin x="-2598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64"/>
    </p:cViewPr>
  </p:sorterViewPr>
  <p:notesViewPr>
    <p:cSldViewPr snapToGrid="0" snapToObjects="1">
      <p:cViewPr varScale="1">
        <p:scale>
          <a:sx n="71" d="100"/>
          <a:sy n="71" d="100"/>
        </p:scale>
        <p:origin x="-2880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idiermartin:_EPS:Examens:Com%20harmo%20ACAD:PPT%202012:PPT%20DEF:Offre%20de%20formation%20EPS%202009_2012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idiermartin:Library:Containers:com.apple.mail:Data:Library:Mail%20Downloads:Preparation_commission_EPS_2013-2.xlsm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idiermartin:Library:Containers:com.apple.mail:Data:Library:Mail%20Downloads:Preparation_commission_EPS_2013-2.xlsm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idiermartin:Library:Containers:com.apple.mail:Data:Library:Mail%20Downloads:Preparation_commission_EPS_2013-2.xlsm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idiermartin:Library:Containers:com.apple.mail:Data:Library:Mail%20Downloads:Preparation_commission_EPS_2013-2.xlsm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idiermartin:Library:Containers:com.apple.mail:Data:Library:Mail%20Downloads:Preparation_commission_EPS_2013-2.xlsm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idiermartin:Library:Containers:com.apple.mail:Data:Library:Mail%20Downloads:Preparation_commission_EPS_2013-2.xlsm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idiermartin:Library:Containers:com.apple.mail:Data:Library:Mail%20Downloads:Preparation_commission_EPS_2013-2.xlsm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idiermartin:Library:Containers:com.apple.mail:Data:Library:Mail%20Downloads:Preparation_commission_EPS_2013-2.xlsm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idiermartin:Library:Containers:com.apple.mail:Data:Library:Mail%20Downloads:Preparation_commission_EPS_2013-2.xlsm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idiermartin:Library:Containers:com.apple.mail:Data:Library:Mail%20Downloads:Preparation_commission_EPS_2013-2.xlsm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idiermartin:_EPS:Examens:DNB:Note%20EPS%20DNB%202013:Notes%20DNB%2018_06_2013%20graph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idiermartin:Library:Containers:com.apple.mail:Data:Library:Mail%20Downloads:Preparation_commission_EPS_2013-2.xlsm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idiermartin:_EPS:Examens:Com%20harmo%20ACAD:PPT%202013:Stats%20epreuves%20Fac:2013%20-%20EPREUVES%20PONCTUELLES%20FACULTATIVES%20-%20STAT%20V1.xlsm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idiermartin:_EPS:Examens:Com%20harmo%20ACAD:PPT%202013:Stats%20epreuves%20Fac:2013%20-%20EPREUVES%20PONCTUELLES%20FACULTATIVES%20-%20STAT%20V1.xlsm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3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idiermartin:_EPS:Examens:Com%20harmo%20ACAD:PPT%202013:Stats%20Alain:Offre%20formation%20EPS%202013-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idiermartin:_EPS:Examens:Com%20harmo%20ACAD:PPT%202012:PPT%20DEF:Offre%20de%20formation%20EPS%202009_2012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1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2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idiermartin:_EPS:Examens:Com%20harmo%20ACAD:PPT%202013:Preparation_commission_EPS_2013.xlsm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idiermartin:Library:Containers:com.apple.mail:Data:Library:Mail%20Downloads:Preparation_commission_EPS_2013-2.xlsm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idiermartin:Library:Containers:com.apple.mail:Data:Library:Mail%20Downloads:Preparation_commission_EPS_2013-2.xlsm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fr-FR"/>
              <a:t>Evolution de l'offre de formation par CP </a:t>
            </a:r>
          </a:p>
          <a:p>
            <a:pPr>
              <a:defRPr/>
            </a:pPr>
            <a:r>
              <a:rPr lang="fr-FR"/>
              <a:t>au Collège</a:t>
            </a:r>
          </a:p>
        </c:rich>
      </c:tx>
      <c:layout>
        <c:manualLayout>
          <c:xMode val="edge"/>
          <c:yMode val="edge"/>
          <c:x val="0.25259851620110602"/>
          <c:y val="4.3165887644887801E-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5910884886647707E-2"/>
          <c:y val="8.8653002782698803E-2"/>
          <c:w val="0.89669053315382596"/>
          <c:h val="0.717681844841718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Bilan!$A$34</c:f>
              <c:strCache>
                <c:ptCount val="1"/>
                <c:pt idx="0">
                  <c:v>2009-2010</c:v>
                </c:pt>
              </c:strCache>
            </c:strRef>
          </c:tx>
          <c:invertIfNegative val="0"/>
          <c:dLbls>
            <c:numFmt formatCode="0.0%" sourceLinked="0"/>
            <c:txPr>
              <a:bodyPr rot="-5400000" vert="horz"/>
              <a:lstStyle/>
              <a:p>
                <a:pPr>
                  <a:defRPr sz="1400"/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Bilan!$B$33:$E$33</c:f>
              <c:strCache>
                <c:ptCount val="4"/>
                <c:pt idx="0">
                  <c:v>CP1</c:v>
                </c:pt>
                <c:pt idx="1">
                  <c:v>CP2</c:v>
                </c:pt>
                <c:pt idx="2">
                  <c:v>CP3</c:v>
                </c:pt>
                <c:pt idx="3">
                  <c:v>CP4</c:v>
                </c:pt>
              </c:strCache>
            </c:strRef>
          </c:cat>
          <c:val>
            <c:numRef>
              <c:f>Bilan!$B$34:$E$34</c:f>
              <c:numCache>
                <c:formatCode>0.00%</c:formatCode>
                <c:ptCount val="4"/>
                <c:pt idx="0">
                  <c:v>0.27736948808920397</c:v>
                </c:pt>
                <c:pt idx="1">
                  <c:v>7.3998986315255894E-2</c:v>
                </c:pt>
                <c:pt idx="2">
                  <c:v>0.18297009630005101</c:v>
                </c:pt>
                <c:pt idx="3">
                  <c:v>0.45020273694880902</c:v>
                </c:pt>
              </c:numCache>
            </c:numRef>
          </c:val>
        </c:ser>
        <c:ser>
          <c:idx val="1"/>
          <c:order val="1"/>
          <c:tx>
            <c:strRef>
              <c:f>Bilan!$A$35</c:f>
              <c:strCache>
                <c:ptCount val="1"/>
                <c:pt idx="0">
                  <c:v>2010-2011</c:v>
                </c:pt>
              </c:strCache>
            </c:strRef>
          </c:tx>
          <c:invertIfNegative val="0"/>
          <c:dLbls>
            <c:numFmt formatCode="0.0%" sourceLinked="0"/>
            <c:txPr>
              <a:bodyPr rot="-5400000" vert="horz"/>
              <a:lstStyle/>
              <a:p>
                <a:pPr>
                  <a:defRPr sz="1400"/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Bilan!$B$33:$E$33</c:f>
              <c:strCache>
                <c:ptCount val="4"/>
                <c:pt idx="0">
                  <c:v>CP1</c:v>
                </c:pt>
                <c:pt idx="1">
                  <c:v>CP2</c:v>
                </c:pt>
                <c:pt idx="2">
                  <c:v>CP3</c:v>
                </c:pt>
                <c:pt idx="3">
                  <c:v>CP4</c:v>
                </c:pt>
              </c:strCache>
            </c:strRef>
          </c:cat>
          <c:val>
            <c:numRef>
              <c:f>Bilan!$B$35:$E$35</c:f>
              <c:numCache>
                <c:formatCode>0.00%</c:formatCode>
                <c:ptCount val="4"/>
                <c:pt idx="0">
                  <c:v>0.273278850916295</c:v>
                </c:pt>
                <c:pt idx="1">
                  <c:v>7.9247152055473002E-2</c:v>
                </c:pt>
                <c:pt idx="2">
                  <c:v>0.19167904903417499</c:v>
                </c:pt>
                <c:pt idx="3">
                  <c:v>0.44873699851411603</c:v>
                </c:pt>
              </c:numCache>
            </c:numRef>
          </c:val>
        </c:ser>
        <c:ser>
          <c:idx val="2"/>
          <c:order val="2"/>
          <c:tx>
            <c:strRef>
              <c:f>Bilan!$A$36</c:f>
              <c:strCache>
                <c:ptCount val="1"/>
                <c:pt idx="0">
                  <c:v>2011-2012</c:v>
                </c:pt>
              </c:strCache>
            </c:strRef>
          </c:tx>
          <c:invertIfNegative val="0"/>
          <c:dLbls>
            <c:numFmt formatCode="0.0%" sourceLinked="0"/>
            <c:txPr>
              <a:bodyPr rot="-5400000" vert="horz"/>
              <a:lstStyle/>
              <a:p>
                <a:pPr>
                  <a:defRPr sz="1400"/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Bilan!$B$33:$E$33</c:f>
              <c:strCache>
                <c:ptCount val="4"/>
                <c:pt idx="0">
                  <c:v>CP1</c:v>
                </c:pt>
                <c:pt idx="1">
                  <c:v>CP2</c:v>
                </c:pt>
                <c:pt idx="2">
                  <c:v>CP3</c:v>
                </c:pt>
                <c:pt idx="3">
                  <c:v>CP4</c:v>
                </c:pt>
              </c:strCache>
            </c:strRef>
          </c:cat>
          <c:val>
            <c:numRef>
              <c:f>Bilan!$B$36:$E$36</c:f>
              <c:numCache>
                <c:formatCode>0.00%</c:formatCode>
                <c:ptCount val="4"/>
                <c:pt idx="0">
                  <c:v>0.27278481012658201</c:v>
                </c:pt>
                <c:pt idx="1">
                  <c:v>8.3037974683544305E-2</c:v>
                </c:pt>
                <c:pt idx="2">
                  <c:v>0.19341772151898701</c:v>
                </c:pt>
                <c:pt idx="3">
                  <c:v>0.443291139240506</c:v>
                </c:pt>
              </c:numCache>
            </c:numRef>
          </c:val>
        </c:ser>
        <c:ser>
          <c:idx val="3"/>
          <c:order val="3"/>
          <c:tx>
            <c:strRef>
              <c:f>Bilan!$A$37</c:f>
              <c:strCache>
                <c:ptCount val="1"/>
                <c:pt idx="0">
                  <c:v>2012-2013</c:v>
                </c:pt>
              </c:strCache>
            </c:strRef>
          </c:tx>
          <c:invertIfNegative val="0"/>
          <c:dLbls>
            <c:numFmt formatCode="0.0%" sourceLinked="0"/>
            <c:txPr>
              <a:bodyPr rot="-5400000" vert="horz"/>
              <a:lstStyle/>
              <a:p>
                <a:pPr>
                  <a:defRPr sz="1400"/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Bilan!$B$33:$E$33</c:f>
              <c:strCache>
                <c:ptCount val="4"/>
                <c:pt idx="0">
                  <c:v>CP1</c:v>
                </c:pt>
                <c:pt idx="1">
                  <c:v>CP2</c:v>
                </c:pt>
                <c:pt idx="2">
                  <c:v>CP3</c:v>
                </c:pt>
                <c:pt idx="3">
                  <c:v>CP4</c:v>
                </c:pt>
              </c:strCache>
            </c:strRef>
          </c:cat>
          <c:val>
            <c:numRef>
              <c:f>Bilan!$B$37:$E$37</c:f>
              <c:numCache>
                <c:formatCode>0.00%</c:formatCode>
                <c:ptCount val="4"/>
                <c:pt idx="0">
                  <c:v>0.26769999999999999</c:v>
                </c:pt>
                <c:pt idx="1">
                  <c:v>8.6699999999999999E-2</c:v>
                </c:pt>
                <c:pt idx="2">
                  <c:v>0.1981</c:v>
                </c:pt>
                <c:pt idx="3">
                  <c:v>0.43940000000000001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3638272"/>
        <c:axId val="339809408"/>
      </c:barChart>
      <c:catAx>
        <c:axId val="313638272"/>
        <c:scaling>
          <c:orientation val="minMax"/>
        </c:scaling>
        <c:delete val="0"/>
        <c:axPos val="b"/>
        <c:majorTickMark val="none"/>
        <c:minorTickMark val="none"/>
        <c:tickLblPos val="nextTo"/>
        <c:crossAx val="339809408"/>
        <c:crosses val="autoZero"/>
        <c:auto val="1"/>
        <c:lblAlgn val="ctr"/>
        <c:lblOffset val="100"/>
        <c:noMultiLvlLbl val="0"/>
      </c:catAx>
      <c:valAx>
        <c:axId val="339809408"/>
        <c:scaling>
          <c:orientation val="minMax"/>
        </c:scaling>
        <c:delete val="0"/>
        <c:axPos val="l"/>
        <c:majorGridlines/>
        <c:numFmt formatCode="0%" sourceLinked="0"/>
        <c:majorTickMark val="none"/>
        <c:minorTickMark val="none"/>
        <c:tickLblPos val="nextTo"/>
        <c:crossAx val="31363827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r-FR"/>
              <a:t>Evolution des moyennes des établissements du 45</a:t>
            </a:r>
          </a:p>
        </c:rich>
      </c:tx>
      <c:layout>
        <c:manualLayout>
          <c:xMode val="edge"/>
          <c:yMode val="edge"/>
          <c:x val="0.379338292720724"/>
          <c:y val="2.3247912192794099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4.8269494809833197E-2"/>
          <c:y val="0.148002481507993"/>
          <c:w val="0.94699864335256101"/>
          <c:h val="0.6343893104271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stat_etablissement_histo_BGT!$I$73</c:f>
              <c:strCache>
                <c:ptCount val="1"/>
                <c:pt idx="0">
                  <c:v>Moy Etab 2010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stat_etablissement_histo_BGT!$B$74:$B$85</c:f>
              <c:strCache>
                <c:ptCount val="12"/>
                <c:pt idx="0">
                  <c:v>LP   CHATEAU BLANC</c:v>
                </c:pt>
                <c:pt idx="1">
                  <c:v>LP   FRANCOISE DOLTO</c:v>
                </c:pt>
                <c:pt idx="2">
                  <c:v>LP   MAL LECLERC DE</c:v>
                </c:pt>
                <c:pt idx="3">
                  <c:v>LYC AGRIC LE CHESNOY 45</c:v>
                </c:pt>
                <c:pt idx="4">
                  <c:v>LYC FRANCOIS VILLON</c:v>
                </c:pt>
                <c:pt idx="5">
                  <c:v>LYC ST PAUL B. BLANC</c:v>
                </c:pt>
                <c:pt idx="6">
                  <c:v>LYC.M.GENEVOIX</c:v>
                </c:pt>
                <c:pt idx="7">
                  <c:v>LYC.ST FRAN.DE SALES</c:v>
                </c:pt>
                <c:pt idx="8">
                  <c:v>LYC.ST PAUL B.BLANC</c:v>
                </c:pt>
                <c:pt idx="9">
                  <c:v>LYCEE B.FRANKLIN</c:v>
                </c:pt>
                <c:pt idx="10">
                  <c:v>LYCEE B.PALISSY</c:v>
                </c:pt>
                <c:pt idx="11">
                  <c:v>LYCEE CHARLES PEGUY</c:v>
                </c:pt>
              </c:strCache>
            </c:strRef>
          </c:cat>
          <c:val>
            <c:numRef>
              <c:f>stat_etablissement_histo_BGT!$I$74:$I$85</c:f>
              <c:numCache>
                <c:formatCode>General</c:formatCode>
                <c:ptCount val="12"/>
                <c:pt idx="0" formatCode="0.00">
                  <c:v>12.30125</c:v>
                </c:pt>
                <c:pt idx="2" formatCode="0.00">
                  <c:v>13.06930693069307</c:v>
                </c:pt>
                <c:pt idx="3" formatCode="0.00">
                  <c:v>14.253846153846149</c:v>
                </c:pt>
                <c:pt idx="4" formatCode="0.00">
                  <c:v>13.635819209039539</c:v>
                </c:pt>
                <c:pt idx="5" formatCode="0.00">
                  <c:v>12.74342857142857</c:v>
                </c:pt>
                <c:pt idx="6" formatCode="0.00">
                  <c:v>13.678761061946901</c:v>
                </c:pt>
                <c:pt idx="7" formatCode="0.00">
                  <c:v>13.961333333333339</c:v>
                </c:pt>
                <c:pt idx="8" formatCode="0.00">
                  <c:v>12.830821917808221</c:v>
                </c:pt>
                <c:pt idx="9" formatCode="0.00">
                  <c:v>12.55248474280733</c:v>
                </c:pt>
                <c:pt idx="10" formatCode="0.00">
                  <c:v>13.21589008363202</c:v>
                </c:pt>
                <c:pt idx="11" formatCode="0.00">
                  <c:v>12.93149955634428</c:v>
                </c:pt>
              </c:numCache>
            </c:numRef>
          </c:val>
        </c:ser>
        <c:ser>
          <c:idx val="3"/>
          <c:order val="1"/>
          <c:tx>
            <c:strRef>
              <c:f>stat_etablissement_histo_BGT!$G$73</c:f>
              <c:strCache>
                <c:ptCount val="1"/>
                <c:pt idx="0">
                  <c:v>Moy Etab 2011</c:v>
                </c:pt>
              </c:strCache>
            </c:strRef>
          </c:tx>
          <c:spPr>
            <a:solidFill>
              <a:srgbClr val="36FF33"/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stat_etablissement_histo_BGT!$B$74:$B$85</c:f>
              <c:strCache>
                <c:ptCount val="12"/>
                <c:pt idx="0">
                  <c:v>LP   CHATEAU BLANC</c:v>
                </c:pt>
                <c:pt idx="1">
                  <c:v>LP   FRANCOISE DOLTO</c:v>
                </c:pt>
                <c:pt idx="2">
                  <c:v>LP   MAL LECLERC DE</c:v>
                </c:pt>
                <c:pt idx="3">
                  <c:v>LYC AGRIC LE CHESNOY 45</c:v>
                </c:pt>
                <c:pt idx="4">
                  <c:v>LYC FRANCOIS VILLON</c:v>
                </c:pt>
                <c:pt idx="5">
                  <c:v>LYC ST PAUL B. BLANC</c:v>
                </c:pt>
                <c:pt idx="6">
                  <c:v>LYC.M.GENEVOIX</c:v>
                </c:pt>
                <c:pt idx="7">
                  <c:v>LYC.ST FRAN.DE SALES</c:v>
                </c:pt>
                <c:pt idx="8">
                  <c:v>LYC.ST PAUL B.BLANC</c:v>
                </c:pt>
                <c:pt idx="9">
                  <c:v>LYCEE B.FRANKLIN</c:v>
                </c:pt>
                <c:pt idx="10">
                  <c:v>LYCEE B.PALISSY</c:v>
                </c:pt>
                <c:pt idx="11">
                  <c:v>LYCEE CHARLES PEGUY</c:v>
                </c:pt>
              </c:strCache>
            </c:strRef>
          </c:cat>
          <c:val>
            <c:numRef>
              <c:f>stat_etablissement_histo_BGT!$G$74:$G$85</c:f>
              <c:numCache>
                <c:formatCode>General</c:formatCode>
                <c:ptCount val="12"/>
                <c:pt idx="0" formatCode="0.00">
                  <c:v>11.27380952380952</c:v>
                </c:pt>
                <c:pt idx="2" formatCode="0.00">
                  <c:v>13.223214285714301</c:v>
                </c:pt>
                <c:pt idx="3" formatCode="0.00">
                  <c:v>14.06567164179104</c:v>
                </c:pt>
                <c:pt idx="4" formatCode="0.00">
                  <c:v>13.856418554476811</c:v>
                </c:pt>
                <c:pt idx="5" formatCode="0.00">
                  <c:v>11.599038461538459</c:v>
                </c:pt>
                <c:pt idx="6" formatCode="0.00">
                  <c:v>13.30251046025105</c:v>
                </c:pt>
                <c:pt idx="7" formatCode="0.00">
                  <c:v>14.177519379844959</c:v>
                </c:pt>
                <c:pt idx="8" formatCode="0.00">
                  <c:v>13.00168539325843</c:v>
                </c:pt>
                <c:pt idx="9" formatCode="0.00">
                  <c:v>12.84956521739131</c:v>
                </c:pt>
                <c:pt idx="10" formatCode="0.00">
                  <c:v>13.813654618473899</c:v>
                </c:pt>
                <c:pt idx="11" formatCode="0.00">
                  <c:v>12.946769790718839</c:v>
                </c:pt>
              </c:numCache>
            </c:numRef>
          </c:val>
        </c:ser>
        <c:ser>
          <c:idx val="4"/>
          <c:order val="2"/>
          <c:tx>
            <c:strRef>
              <c:f>stat_etablissement_histo_BGT!$E$73</c:f>
              <c:strCache>
                <c:ptCount val="1"/>
                <c:pt idx="0">
                  <c:v>Moy Etab 2012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stat_etablissement_histo_BGT!$B$74:$B$85</c:f>
              <c:strCache>
                <c:ptCount val="12"/>
                <c:pt idx="0">
                  <c:v>LP   CHATEAU BLANC</c:v>
                </c:pt>
                <c:pt idx="1">
                  <c:v>LP   FRANCOISE DOLTO</c:v>
                </c:pt>
                <c:pt idx="2">
                  <c:v>LP   MAL LECLERC DE</c:v>
                </c:pt>
                <c:pt idx="3">
                  <c:v>LYC AGRIC LE CHESNOY 45</c:v>
                </c:pt>
                <c:pt idx="4">
                  <c:v>LYC FRANCOIS VILLON</c:v>
                </c:pt>
                <c:pt idx="5">
                  <c:v>LYC ST PAUL B. BLANC</c:v>
                </c:pt>
                <c:pt idx="6">
                  <c:v>LYC.M.GENEVOIX</c:v>
                </c:pt>
                <c:pt idx="7">
                  <c:v>LYC.ST FRAN.DE SALES</c:v>
                </c:pt>
                <c:pt idx="8">
                  <c:v>LYC.ST PAUL B.BLANC</c:v>
                </c:pt>
                <c:pt idx="9">
                  <c:v>LYCEE B.FRANKLIN</c:v>
                </c:pt>
                <c:pt idx="10">
                  <c:v>LYCEE B.PALISSY</c:v>
                </c:pt>
                <c:pt idx="11">
                  <c:v>LYCEE CHARLES PEGUY</c:v>
                </c:pt>
              </c:strCache>
            </c:strRef>
          </c:cat>
          <c:val>
            <c:numRef>
              <c:f>stat_etablissement_histo_BGT!$E$74:$E$85</c:f>
              <c:numCache>
                <c:formatCode>General</c:formatCode>
                <c:ptCount val="12"/>
                <c:pt idx="0" formatCode="0.00">
                  <c:v>11.5</c:v>
                </c:pt>
                <c:pt idx="2" formatCode="0.00">
                  <c:v>12.570833329999999</c:v>
                </c:pt>
                <c:pt idx="3" formatCode="0.00">
                  <c:v>13.70923077</c:v>
                </c:pt>
                <c:pt idx="4" formatCode="0.00">
                  <c:v>14.16172107</c:v>
                </c:pt>
                <c:pt idx="5" formatCode="0.00">
                  <c:v>12.500540539999999</c:v>
                </c:pt>
                <c:pt idx="6" formatCode="0.00">
                  <c:v>13.674327630000001</c:v>
                </c:pt>
                <c:pt idx="7" formatCode="0.00">
                  <c:v>14.492708329999999</c:v>
                </c:pt>
                <c:pt idx="8" formatCode="0.00">
                  <c:v>12.00206186</c:v>
                </c:pt>
                <c:pt idx="9" formatCode="0.00">
                  <c:v>13.372296479999999</c:v>
                </c:pt>
                <c:pt idx="10" formatCode="0.00">
                  <c:v>13.62304688</c:v>
                </c:pt>
                <c:pt idx="11" formatCode="0.00">
                  <c:v>13.220517559999999</c:v>
                </c:pt>
              </c:numCache>
            </c:numRef>
          </c:val>
        </c:ser>
        <c:ser>
          <c:idx val="5"/>
          <c:order val="3"/>
          <c:tx>
            <c:strRef>
              <c:f>stat_etablissement_histo_BGT!$C$73</c:f>
              <c:strCache>
                <c:ptCount val="1"/>
                <c:pt idx="0">
                  <c:v>Moy Etab 2013</c:v>
                </c:pt>
              </c:strCache>
            </c:strRef>
          </c:tx>
          <c:spPr>
            <a:solidFill>
              <a:srgbClr val="FDFF17"/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stat_etablissement_histo_BGT!$B$74:$B$85</c:f>
              <c:strCache>
                <c:ptCount val="12"/>
                <c:pt idx="0">
                  <c:v>LP   CHATEAU BLANC</c:v>
                </c:pt>
                <c:pt idx="1">
                  <c:v>LP   FRANCOISE DOLTO</c:v>
                </c:pt>
                <c:pt idx="2">
                  <c:v>LP   MAL LECLERC DE</c:v>
                </c:pt>
                <c:pt idx="3">
                  <c:v>LYC AGRIC LE CHESNOY 45</c:v>
                </c:pt>
                <c:pt idx="4">
                  <c:v>LYC FRANCOIS VILLON</c:v>
                </c:pt>
                <c:pt idx="5">
                  <c:v>LYC ST PAUL B. BLANC</c:v>
                </c:pt>
                <c:pt idx="6">
                  <c:v>LYC.M.GENEVOIX</c:v>
                </c:pt>
                <c:pt idx="7">
                  <c:v>LYC.ST FRAN.DE SALES</c:v>
                </c:pt>
                <c:pt idx="8">
                  <c:v>LYC.ST PAUL B.BLANC</c:v>
                </c:pt>
                <c:pt idx="9">
                  <c:v>LYCEE B.FRANKLIN</c:v>
                </c:pt>
                <c:pt idx="10">
                  <c:v>LYCEE B.PALISSY</c:v>
                </c:pt>
                <c:pt idx="11">
                  <c:v>LYCEE CHARLES PEGUY</c:v>
                </c:pt>
              </c:strCache>
            </c:strRef>
          </c:cat>
          <c:val>
            <c:numRef>
              <c:f>stat_etablissement_histo_BGT!$C$74:$C$85</c:f>
              <c:numCache>
                <c:formatCode>0.00</c:formatCode>
                <c:ptCount val="12"/>
                <c:pt idx="0">
                  <c:v>13.25280898876405</c:v>
                </c:pt>
                <c:pt idx="1">
                  <c:v>13.780701754385969</c:v>
                </c:pt>
                <c:pt idx="2">
                  <c:v>14.72916666666667</c:v>
                </c:pt>
                <c:pt idx="3">
                  <c:v>13.70333333333333</c:v>
                </c:pt>
                <c:pt idx="4">
                  <c:v>14.53190621814475</c:v>
                </c:pt>
                <c:pt idx="5">
                  <c:v>13.05315789473684</c:v>
                </c:pt>
                <c:pt idx="6">
                  <c:v>13.6584971098266</c:v>
                </c:pt>
                <c:pt idx="7">
                  <c:v>14.14567307692308</c:v>
                </c:pt>
                <c:pt idx="9">
                  <c:v>13.31054545454545</c:v>
                </c:pt>
                <c:pt idx="10">
                  <c:v>14.10361445783133</c:v>
                </c:pt>
                <c:pt idx="11">
                  <c:v>13.84949308755761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92214656"/>
        <c:axId val="292216192"/>
      </c:barChart>
      <c:catAx>
        <c:axId val="292214656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292216192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292216192"/>
        <c:scaling>
          <c:orientation val="minMax"/>
          <c:max val="15.25"/>
          <c:min val="11.5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292214656"/>
        <c:crosses val="autoZero"/>
        <c:crossBetween val="between"/>
        <c:majorUnit val="0.25"/>
        <c:minorUnit val="0.2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4.8312429254363999E-2"/>
          <c:y val="8.3307659269863998E-2"/>
          <c:w val="0.93980615179302696"/>
          <c:h val="3.7201240753996702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84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r-F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r-FR"/>
              <a:t>Moyennes des établissements du 18 Bac Géné &amp; Techno 2013</a:t>
            </a:r>
          </a:p>
        </c:rich>
      </c:tx>
      <c:layout>
        <c:manualLayout>
          <c:xMode val="edge"/>
          <c:yMode val="edge"/>
          <c:x val="0.32454492575861998"/>
          <c:y val="3.9244703787026602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6.6229164720105704E-2"/>
          <c:y val="0.21397390951454201"/>
          <c:w val="0.91192532595132303"/>
          <c:h val="0.54366812227074202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stat_etablissement_graph_BGT!$C$3</c:f>
              <c:strCache>
                <c:ptCount val="1"/>
                <c:pt idx="0">
                  <c:v>Moy Etab</c:v>
                </c:pt>
              </c:strCache>
            </c:strRef>
          </c:tx>
          <c:spPr>
            <a:solidFill>
              <a:srgbClr val="99CC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/>
              <a:lstStyle/>
              <a:p>
                <a:pPr algn="ctr">
                  <a:defRPr sz="85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r-F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errBars>
            <c:errBarType val="both"/>
            <c:errValType val="cust"/>
            <c:noEndCap val="0"/>
            <c:plus>
              <c:numRef>
                <c:f>stat_etablissement_graph_BGT!$F$4:$F$13</c:f>
                <c:numCache>
                  <c:formatCode>General</c:formatCode>
                  <c:ptCount val="10"/>
                  <c:pt idx="0">
                    <c:v>3.4704129689430072</c:v>
                  </c:pt>
                  <c:pt idx="1">
                    <c:v>3.239210247364305</c:v>
                  </c:pt>
                  <c:pt idx="2">
                    <c:v>3.6105391462694199</c:v>
                  </c:pt>
                  <c:pt idx="3">
                    <c:v>3.2555288126402631</c:v>
                  </c:pt>
                  <c:pt idx="4">
                    <c:v>3.1582245178019468</c:v>
                  </c:pt>
                  <c:pt idx="5">
                    <c:v>3.2580468564555538</c:v>
                  </c:pt>
                  <c:pt idx="6">
                    <c:v>2.7432225687552938</c:v>
                  </c:pt>
                  <c:pt idx="7">
                    <c:v>2.5019992006393612</c:v>
                  </c:pt>
                  <c:pt idx="8">
                    <c:v>2.7157550542373921</c:v>
                  </c:pt>
                  <c:pt idx="9">
                    <c:v>2.7779422160982352</c:v>
                  </c:pt>
                </c:numCache>
              </c:numRef>
            </c:plus>
            <c:minus>
              <c:numRef>
                <c:f>stat_etablissement_graph_BGT!$F$4:$F$13</c:f>
                <c:numCache>
                  <c:formatCode>General</c:formatCode>
                  <c:ptCount val="10"/>
                  <c:pt idx="0">
                    <c:v>3.4704129689430072</c:v>
                  </c:pt>
                  <c:pt idx="1">
                    <c:v>3.239210247364305</c:v>
                  </c:pt>
                  <c:pt idx="2">
                    <c:v>3.6105391462694199</c:v>
                  </c:pt>
                  <c:pt idx="3">
                    <c:v>3.2555288126402631</c:v>
                  </c:pt>
                  <c:pt idx="4">
                    <c:v>3.1582245178019468</c:v>
                  </c:pt>
                  <c:pt idx="5">
                    <c:v>3.2580468564555538</c:v>
                  </c:pt>
                  <c:pt idx="6">
                    <c:v>2.7432225687552938</c:v>
                  </c:pt>
                  <c:pt idx="7">
                    <c:v>2.5019992006393612</c:v>
                  </c:pt>
                  <c:pt idx="8">
                    <c:v>2.7157550542373921</c:v>
                  </c:pt>
                  <c:pt idx="9">
                    <c:v>2.7779422160982352</c:v>
                  </c:pt>
                </c:numCache>
              </c:numRef>
            </c:minus>
            <c:spPr>
              <a:ln w="50800">
                <a:solidFill>
                  <a:srgbClr val="000000"/>
                </a:solidFill>
                <a:prstDash val="solid"/>
              </a:ln>
            </c:spPr>
          </c:errBars>
          <c:cat>
            <c:strRef>
              <c:f>stat_etablissement_graph_BGT!$B$4:$B$13</c:f>
              <c:strCache>
                <c:ptCount val="10"/>
                <c:pt idx="0">
                  <c:v>LYCEE J. COEUR</c:v>
                </c:pt>
                <c:pt idx="1">
                  <c:v>LYCEE A. FOURNIER</c:v>
                </c:pt>
                <c:pt idx="2">
                  <c:v>LYCEE P.E MARTIN</c:v>
                </c:pt>
                <c:pt idx="3">
                  <c:v>LYCEE JEAN MOULIN</c:v>
                </c:pt>
                <c:pt idx="4">
                  <c:v>LYCEE E. VAILLANT</c:v>
                </c:pt>
                <c:pt idx="5">
                  <c:v>LYCEE M. DE NAVARRE</c:v>
                </c:pt>
                <c:pt idx="6">
                  <c:v>LYCEE AGRICOLE 018</c:v>
                </c:pt>
                <c:pt idx="7">
                  <c:v>LYCEE LA SALLE</c:v>
                </c:pt>
                <c:pt idx="8">
                  <c:v>LYC STE MARIE ST DOM</c:v>
                </c:pt>
                <c:pt idx="9">
                  <c:v>LYCEE HENRI BRISSON</c:v>
                </c:pt>
              </c:strCache>
            </c:strRef>
          </c:cat>
          <c:val>
            <c:numRef>
              <c:f>stat_etablissement_graph_BGT!$C$4:$C$13</c:f>
              <c:numCache>
                <c:formatCode>0.00</c:formatCode>
                <c:ptCount val="10"/>
                <c:pt idx="0">
                  <c:v>13.00654506437766</c:v>
                </c:pt>
                <c:pt idx="1">
                  <c:v>13.176606060606071</c:v>
                </c:pt>
                <c:pt idx="2">
                  <c:v>13.18798283261803</c:v>
                </c:pt>
                <c:pt idx="3">
                  <c:v>13.45567010309278</c:v>
                </c:pt>
                <c:pt idx="4">
                  <c:v>13.4918998527246</c:v>
                </c:pt>
                <c:pt idx="5">
                  <c:v>13.723006833712979</c:v>
                </c:pt>
                <c:pt idx="6">
                  <c:v>13.84722222222222</c:v>
                </c:pt>
                <c:pt idx="7">
                  <c:v>14.2</c:v>
                </c:pt>
                <c:pt idx="8">
                  <c:v>14.580562659846549</c:v>
                </c:pt>
                <c:pt idx="9">
                  <c:v>15.220388349514559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92284672"/>
        <c:axId val="292290560"/>
      </c:barChart>
      <c:lineChart>
        <c:grouping val="standard"/>
        <c:varyColors val="0"/>
        <c:ser>
          <c:idx val="0"/>
          <c:order val="1"/>
          <c:tx>
            <c:strRef>
              <c:f>stat_etablissement_graph_BGT!$D$3</c:f>
              <c:strCache>
                <c:ptCount val="1"/>
                <c:pt idx="0">
                  <c:v>Moyenne académique 2013: 13,34</c:v>
                </c:pt>
              </c:strCache>
            </c:strRef>
          </c:tx>
          <c:spPr>
            <a:ln w="25400">
              <a:solidFill>
                <a:srgbClr val="FF0000"/>
              </a:solidFill>
              <a:prstDash val="solid"/>
            </a:ln>
          </c:spPr>
          <c:marker>
            <c:symbol val="none"/>
          </c:marker>
          <c:dLbls>
            <c:delete val="1"/>
          </c:dLbls>
          <c:cat>
            <c:strRef>
              <c:f>stat_etablissement_graph_BGT!$B$4:$B$13</c:f>
              <c:strCache>
                <c:ptCount val="10"/>
                <c:pt idx="0">
                  <c:v>LYCEE J. COEUR</c:v>
                </c:pt>
                <c:pt idx="1">
                  <c:v>LYCEE A. FOURNIER</c:v>
                </c:pt>
                <c:pt idx="2">
                  <c:v>LYCEE P.E MARTIN</c:v>
                </c:pt>
                <c:pt idx="3">
                  <c:v>LYCEE JEAN MOULIN</c:v>
                </c:pt>
                <c:pt idx="4">
                  <c:v>LYCEE E. VAILLANT</c:v>
                </c:pt>
                <c:pt idx="5">
                  <c:v>LYCEE M. DE NAVARRE</c:v>
                </c:pt>
                <c:pt idx="6">
                  <c:v>LYCEE AGRICOLE 018</c:v>
                </c:pt>
                <c:pt idx="7">
                  <c:v>LYCEE LA SALLE</c:v>
                </c:pt>
                <c:pt idx="8">
                  <c:v>LYC STE MARIE ST DOM</c:v>
                </c:pt>
                <c:pt idx="9">
                  <c:v>LYCEE HENRI BRISSON</c:v>
                </c:pt>
              </c:strCache>
            </c:strRef>
          </c:cat>
          <c:val>
            <c:numRef>
              <c:f>stat_etablissement_graph_BGT!$D$4:$D$13</c:f>
              <c:numCache>
                <c:formatCode>0.00</c:formatCode>
                <c:ptCount val="10"/>
                <c:pt idx="0">
                  <c:v>13.342674886548449</c:v>
                </c:pt>
                <c:pt idx="1">
                  <c:v>13.342674886548449</c:v>
                </c:pt>
                <c:pt idx="2">
                  <c:v>13.342674886548449</c:v>
                </c:pt>
                <c:pt idx="3">
                  <c:v>13.342674886548449</c:v>
                </c:pt>
                <c:pt idx="4">
                  <c:v>13.342674886548449</c:v>
                </c:pt>
                <c:pt idx="5">
                  <c:v>13.342674886548449</c:v>
                </c:pt>
                <c:pt idx="6">
                  <c:v>13.342674886548449</c:v>
                </c:pt>
                <c:pt idx="7">
                  <c:v>13.342674886548449</c:v>
                </c:pt>
                <c:pt idx="8">
                  <c:v>13.342674886548449</c:v>
                </c:pt>
                <c:pt idx="9">
                  <c:v>13.342674886548449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92284672"/>
        <c:axId val="292290560"/>
      </c:lineChart>
      <c:lineChart>
        <c:grouping val="standard"/>
        <c:varyColors val="0"/>
        <c:ser>
          <c:idx val="2"/>
          <c:order val="2"/>
          <c:tx>
            <c:strRef>
              <c:f>stat_etablissement_graph_BGT!$E$3</c:f>
              <c:strCache>
                <c:ptCount val="1"/>
                <c:pt idx="0">
                  <c:v>Moyenne département 18  2013: 13,5</c:v>
                </c:pt>
              </c:strCache>
            </c:strRef>
          </c:tx>
          <c:spPr>
            <a:ln w="25400">
              <a:solidFill>
                <a:srgbClr val="FFFF00"/>
              </a:solidFill>
              <a:prstDash val="solid"/>
            </a:ln>
          </c:spPr>
          <c:marker>
            <c:symbol val="none"/>
          </c:marker>
          <c:dLbls>
            <c:delete val="1"/>
          </c:dLbls>
          <c:cat>
            <c:strRef>
              <c:f>stat_etablissement_graph_BGT!$B$4:$B$13</c:f>
              <c:strCache>
                <c:ptCount val="10"/>
                <c:pt idx="0">
                  <c:v>LYCEE J. COEUR</c:v>
                </c:pt>
                <c:pt idx="1">
                  <c:v>LYCEE A. FOURNIER</c:v>
                </c:pt>
                <c:pt idx="2">
                  <c:v>LYCEE P.E MARTIN</c:v>
                </c:pt>
                <c:pt idx="3">
                  <c:v>LYCEE JEAN MOULIN</c:v>
                </c:pt>
                <c:pt idx="4">
                  <c:v>LYCEE E. VAILLANT</c:v>
                </c:pt>
                <c:pt idx="5">
                  <c:v>LYCEE M. DE NAVARRE</c:v>
                </c:pt>
                <c:pt idx="6">
                  <c:v>LYCEE AGRICOLE 018</c:v>
                </c:pt>
                <c:pt idx="7">
                  <c:v>LYCEE LA SALLE</c:v>
                </c:pt>
                <c:pt idx="8">
                  <c:v>LYC STE MARIE ST DOM</c:v>
                </c:pt>
                <c:pt idx="9">
                  <c:v>LYCEE HENRI BRISSON</c:v>
                </c:pt>
              </c:strCache>
            </c:strRef>
          </c:cat>
          <c:val>
            <c:numRef>
              <c:f>stat_etablissement_graph_BGT!$E$4:$E$13</c:f>
              <c:numCache>
                <c:formatCode>0.00</c:formatCode>
                <c:ptCount val="10"/>
                <c:pt idx="0">
                  <c:v>13.498273978588591</c:v>
                </c:pt>
                <c:pt idx="1">
                  <c:v>13.498273978588591</c:v>
                </c:pt>
                <c:pt idx="2">
                  <c:v>13.498273978588591</c:v>
                </c:pt>
                <c:pt idx="3">
                  <c:v>13.498273978588591</c:v>
                </c:pt>
                <c:pt idx="4">
                  <c:v>13.498273978588591</c:v>
                </c:pt>
                <c:pt idx="5">
                  <c:v>13.498273978588591</c:v>
                </c:pt>
                <c:pt idx="6">
                  <c:v>13.498273978588591</c:v>
                </c:pt>
                <c:pt idx="7">
                  <c:v>13.498273978588591</c:v>
                </c:pt>
                <c:pt idx="8">
                  <c:v>13.498273978588591</c:v>
                </c:pt>
                <c:pt idx="9">
                  <c:v>13.498273978588591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92292096"/>
        <c:axId val="292293632"/>
      </c:lineChart>
      <c:catAx>
        <c:axId val="292284672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0"/>
        <c:majorTickMark val="out"/>
        <c:minorTickMark val="none"/>
        <c:tickLblPos val="nextTo"/>
        <c:spPr>
          <a:noFill/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292290560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292290560"/>
        <c:scaling>
          <c:orientation val="minMax"/>
          <c:max val="18"/>
          <c:min val="7.5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292284672"/>
        <c:crosses val="autoZero"/>
        <c:crossBetween val="between"/>
        <c:majorUnit val="1"/>
        <c:minorUnit val="0.2"/>
      </c:valAx>
      <c:catAx>
        <c:axId val="2922920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92293632"/>
        <c:crosses val="autoZero"/>
        <c:auto val="0"/>
        <c:lblAlgn val="ctr"/>
        <c:lblOffset val="100"/>
        <c:noMultiLvlLbl val="0"/>
      </c:catAx>
      <c:valAx>
        <c:axId val="292293632"/>
        <c:scaling>
          <c:orientation val="minMax"/>
        </c:scaling>
        <c:delete val="1"/>
        <c:axPos val="l"/>
        <c:numFmt formatCode="0.00" sourceLinked="1"/>
        <c:majorTickMark val="out"/>
        <c:minorTickMark val="none"/>
        <c:tickLblPos val="none"/>
        <c:crossAx val="292292096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25430614661539402"/>
          <c:y val="0.120697646607124"/>
          <c:w val="0.58113175450384202"/>
          <c:h val="5.0645266662837897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84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r-F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r-FR"/>
              <a:t>Evolution des moyennes des établissements du 18</a:t>
            </a:r>
          </a:p>
        </c:rich>
      </c:tx>
      <c:layout>
        <c:manualLayout>
          <c:xMode val="edge"/>
          <c:yMode val="edge"/>
          <c:x val="0.379338292720724"/>
          <c:y val="2.3247912192794099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4.8269494809833197E-2"/>
          <c:y val="0.148002481507993"/>
          <c:w val="0.94699864335256101"/>
          <c:h val="0.634389310427106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stat_etablissement_histo_BGT!$I$3</c:f>
              <c:strCache>
                <c:ptCount val="1"/>
                <c:pt idx="0">
                  <c:v>Moy Etab 2010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stat_etablissement_histo_BGT!$B$4:$B$13</c:f>
              <c:strCache>
                <c:ptCount val="10"/>
                <c:pt idx="0">
                  <c:v>LYC STE MARIE ST DOM</c:v>
                </c:pt>
                <c:pt idx="1">
                  <c:v>LYCEE A. FOURNIER</c:v>
                </c:pt>
                <c:pt idx="2">
                  <c:v>LYCEE AGRICOLE 018</c:v>
                </c:pt>
                <c:pt idx="3">
                  <c:v>LYCEE E. VAILLANT</c:v>
                </c:pt>
                <c:pt idx="4">
                  <c:v>LYCEE HENRI BRISSON</c:v>
                </c:pt>
                <c:pt idx="5">
                  <c:v>LYCEE J. COEUR</c:v>
                </c:pt>
                <c:pt idx="6">
                  <c:v>LYCEE JEAN MOULIN</c:v>
                </c:pt>
                <c:pt idx="7">
                  <c:v>LYCEE LA SALLE</c:v>
                </c:pt>
                <c:pt idx="8">
                  <c:v>LYCEE M. DE NAVARRE</c:v>
                </c:pt>
                <c:pt idx="9">
                  <c:v>LYCEE P.E MARTIN</c:v>
                </c:pt>
              </c:strCache>
            </c:strRef>
          </c:cat>
          <c:val>
            <c:numRef>
              <c:f>stat_etablissement_histo_BGT!$I$4:$I$13</c:f>
              <c:numCache>
                <c:formatCode>0.00</c:formatCode>
                <c:ptCount val="10"/>
                <c:pt idx="0">
                  <c:v>13.89118279569893</c:v>
                </c:pt>
                <c:pt idx="1">
                  <c:v>12.75329744279947</c:v>
                </c:pt>
                <c:pt idx="2">
                  <c:v>13.165625</c:v>
                </c:pt>
                <c:pt idx="3">
                  <c:v>12.949926144756301</c:v>
                </c:pt>
                <c:pt idx="4">
                  <c:v>13.245679012345679</c:v>
                </c:pt>
                <c:pt idx="5">
                  <c:v>12.45965092402464</c:v>
                </c:pt>
                <c:pt idx="6">
                  <c:v>13.02995951417004</c:v>
                </c:pt>
                <c:pt idx="7">
                  <c:v>13.31481481481481</c:v>
                </c:pt>
                <c:pt idx="8">
                  <c:v>12.29162357807652</c:v>
                </c:pt>
                <c:pt idx="9">
                  <c:v>13.555692307692309</c:v>
                </c:pt>
              </c:numCache>
            </c:numRef>
          </c:val>
        </c:ser>
        <c:ser>
          <c:idx val="0"/>
          <c:order val="1"/>
          <c:tx>
            <c:strRef>
              <c:f>stat_etablissement_histo_BGT!$G$3</c:f>
              <c:strCache>
                <c:ptCount val="1"/>
                <c:pt idx="0">
                  <c:v>Moy Etab 2011</c:v>
                </c:pt>
              </c:strCache>
            </c:strRef>
          </c:tx>
          <c:spPr>
            <a:solidFill>
              <a:srgbClr val="00FF00"/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stat_etablissement_histo_BGT!$B$4:$B$13</c:f>
              <c:strCache>
                <c:ptCount val="10"/>
                <c:pt idx="0">
                  <c:v>LYC STE MARIE ST DOM</c:v>
                </c:pt>
                <c:pt idx="1">
                  <c:v>LYCEE A. FOURNIER</c:v>
                </c:pt>
                <c:pt idx="2">
                  <c:v>LYCEE AGRICOLE 018</c:v>
                </c:pt>
                <c:pt idx="3">
                  <c:v>LYCEE E. VAILLANT</c:v>
                </c:pt>
                <c:pt idx="4">
                  <c:v>LYCEE HENRI BRISSON</c:v>
                </c:pt>
                <c:pt idx="5">
                  <c:v>LYCEE J. COEUR</c:v>
                </c:pt>
                <c:pt idx="6">
                  <c:v>LYCEE JEAN MOULIN</c:v>
                </c:pt>
                <c:pt idx="7">
                  <c:v>LYCEE LA SALLE</c:v>
                </c:pt>
                <c:pt idx="8">
                  <c:v>LYCEE M. DE NAVARRE</c:v>
                </c:pt>
                <c:pt idx="9">
                  <c:v>LYCEE P.E MARTIN</c:v>
                </c:pt>
              </c:strCache>
            </c:strRef>
          </c:cat>
          <c:val>
            <c:numRef>
              <c:f>stat_etablissement_histo_BGT!$G$4:$G$13</c:f>
              <c:numCache>
                <c:formatCode>0.00</c:formatCode>
                <c:ptCount val="10"/>
                <c:pt idx="0">
                  <c:v>13.662972292191441</c:v>
                </c:pt>
                <c:pt idx="1">
                  <c:v>13.28374269005848</c:v>
                </c:pt>
                <c:pt idx="2">
                  <c:v>14.43333333333333</c:v>
                </c:pt>
                <c:pt idx="3">
                  <c:v>13.42289603960397</c:v>
                </c:pt>
                <c:pt idx="4">
                  <c:v>13.13866666666666</c:v>
                </c:pt>
                <c:pt idx="5">
                  <c:v>12.631644144144159</c:v>
                </c:pt>
                <c:pt idx="6">
                  <c:v>13.448260869565219</c:v>
                </c:pt>
                <c:pt idx="7">
                  <c:v>14.796296296296299</c:v>
                </c:pt>
                <c:pt idx="8">
                  <c:v>13.34614594039054</c:v>
                </c:pt>
                <c:pt idx="9">
                  <c:v>13.372192513368979</c:v>
                </c:pt>
              </c:numCache>
            </c:numRef>
          </c:val>
        </c:ser>
        <c:ser>
          <c:idx val="1"/>
          <c:order val="2"/>
          <c:tx>
            <c:strRef>
              <c:f>stat_etablissement_histo_BGT!$E$3</c:f>
              <c:strCache>
                <c:ptCount val="1"/>
                <c:pt idx="0">
                  <c:v>Moy Etab 2012</c:v>
                </c:pt>
              </c:strCache>
            </c:strRef>
          </c:tx>
          <c:spPr>
            <a:solidFill>
              <a:srgbClr val="FF0000"/>
            </a:solidFill>
            <a:ln w="12700">
              <a:noFill/>
              <a:prstDash val="solid"/>
            </a:ln>
          </c:spPr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stat_etablissement_histo_BGT!$B$4:$B$13</c:f>
              <c:strCache>
                <c:ptCount val="10"/>
                <c:pt idx="0">
                  <c:v>LYC STE MARIE ST DOM</c:v>
                </c:pt>
                <c:pt idx="1">
                  <c:v>LYCEE A. FOURNIER</c:v>
                </c:pt>
                <c:pt idx="2">
                  <c:v>LYCEE AGRICOLE 018</c:v>
                </c:pt>
                <c:pt idx="3">
                  <c:v>LYCEE E. VAILLANT</c:v>
                </c:pt>
                <c:pt idx="4">
                  <c:v>LYCEE HENRI BRISSON</c:v>
                </c:pt>
                <c:pt idx="5">
                  <c:v>LYCEE J. COEUR</c:v>
                </c:pt>
                <c:pt idx="6">
                  <c:v>LYCEE JEAN MOULIN</c:v>
                </c:pt>
                <c:pt idx="7">
                  <c:v>LYCEE LA SALLE</c:v>
                </c:pt>
                <c:pt idx="8">
                  <c:v>LYCEE M. DE NAVARRE</c:v>
                </c:pt>
                <c:pt idx="9">
                  <c:v>LYCEE P.E MARTIN</c:v>
                </c:pt>
              </c:strCache>
            </c:strRef>
          </c:cat>
          <c:val>
            <c:numRef>
              <c:f>stat_etablissement_histo_BGT!$E$4:$E$13</c:f>
              <c:numCache>
                <c:formatCode>0.00</c:formatCode>
                <c:ptCount val="10"/>
                <c:pt idx="0">
                  <c:v>14.194801979999999</c:v>
                </c:pt>
                <c:pt idx="1">
                  <c:v>13.200836819999999</c:v>
                </c:pt>
                <c:pt idx="2">
                  <c:v>13.86818182</c:v>
                </c:pt>
                <c:pt idx="3">
                  <c:v>13.706843579999999</c:v>
                </c:pt>
                <c:pt idx="4">
                  <c:v>14.274285709999999</c:v>
                </c:pt>
                <c:pt idx="5">
                  <c:v>12.336073499999999</c:v>
                </c:pt>
                <c:pt idx="6">
                  <c:v>13.42491289</c:v>
                </c:pt>
                <c:pt idx="7">
                  <c:v>13.16666667</c:v>
                </c:pt>
                <c:pt idx="8">
                  <c:v>12.82334322</c:v>
                </c:pt>
                <c:pt idx="9">
                  <c:v>14.1371134</c:v>
                </c:pt>
              </c:numCache>
            </c:numRef>
          </c:val>
        </c:ser>
        <c:ser>
          <c:idx val="2"/>
          <c:order val="3"/>
          <c:tx>
            <c:strRef>
              <c:f>stat_etablissement_histo_BGT!$C$3</c:f>
              <c:strCache>
                <c:ptCount val="1"/>
                <c:pt idx="0">
                  <c:v>Moy Etab 2013</c:v>
                </c:pt>
              </c:strCache>
            </c:strRef>
          </c:tx>
          <c:spPr>
            <a:solidFill>
              <a:srgbClr val="FFFF00"/>
            </a:solidFill>
            <a:ln w="25400">
              <a:noFill/>
              <a:prstDash val="solid"/>
            </a:ln>
          </c:spPr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stat_etablissement_histo_BGT!$B$4:$B$13</c:f>
              <c:strCache>
                <c:ptCount val="10"/>
                <c:pt idx="0">
                  <c:v>LYC STE MARIE ST DOM</c:v>
                </c:pt>
                <c:pt idx="1">
                  <c:v>LYCEE A. FOURNIER</c:v>
                </c:pt>
                <c:pt idx="2">
                  <c:v>LYCEE AGRICOLE 018</c:v>
                </c:pt>
                <c:pt idx="3">
                  <c:v>LYCEE E. VAILLANT</c:v>
                </c:pt>
                <c:pt idx="4">
                  <c:v>LYCEE HENRI BRISSON</c:v>
                </c:pt>
                <c:pt idx="5">
                  <c:v>LYCEE J. COEUR</c:v>
                </c:pt>
                <c:pt idx="6">
                  <c:v>LYCEE JEAN MOULIN</c:v>
                </c:pt>
                <c:pt idx="7">
                  <c:v>LYCEE LA SALLE</c:v>
                </c:pt>
                <c:pt idx="8">
                  <c:v>LYCEE M. DE NAVARRE</c:v>
                </c:pt>
                <c:pt idx="9">
                  <c:v>LYCEE P.E MARTIN</c:v>
                </c:pt>
              </c:strCache>
            </c:strRef>
          </c:cat>
          <c:val>
            <c:numRef>
              <c:f>stat_etablissement_histo_BGT!$C$4:$C$13</c:f>
              <c:numCache>
                <c:formatCode>0.00</c:formatCode>
                <c:ptCount val="10"/>
                <c:pt idx="0">
                  <c:v>14.580562659846549</c:v>
                </c:pt>
                <c:pt idx="1">
                  <c:v>13.176606060606071</c:v>
                </c:pt>
                <c:pt idx="2">
                  <c:v>13.84722222222222</c:v>
                </c:pt>
                <c:pt idx="3">
                  <c:v>13.4918998527246</c:v>
                </c:pt>
                <c:pt idx="4">
                  <c:v>15.220388349514559</c:v>
                </c:pt>
                <c:pt idx="5">
                  <c:v>13.00654506437766</c:v>
                </c:pt>
                <c:pt idx="6">
                  <c:v>13.45567010309278</c:v>
                </c:pt>
                <c:pt idx="7">
                  <c:v>14.2</c:v>
                </c:pt>
                <c:pt idx="8">
                  <c:v>13.723006833712979</c:v>
                </c:pt>
                <c:pt idx="9">
                  <c:v>13.18798283261803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92553856"/>
        <c:axId val="292555392"/>
      </c:barChart>
      <c:catAx>
        <c:axId val="292553856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292555392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292555392"/>
        <c:scaling>
          <c:orientation val="minMax"/>
          <c:max val="15.25"/>
          <c:min val="11.5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292553856"/>
        <c:crosses val="autoZero"/>
        <c:crossBetween val="between"/>
        <c:majorUnit val="0.25"/>
        <c:minorUnit val="0.2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4.8312429254363999E-2"/>
          <c:y val="8.3307659269863998E-2"/>
          <c:w val="0.94289257129608794"/>
          <c:h val="3.7201240753996702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84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r-FR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r-FR"/>
              <a:t>Moyennes des établissements du 36 Bac Géné &amp; Techno 2013</a:t>
            </a:r>
          </a:p>
        </c:rich>
      </c:tx>
      <c:layout>
        <c:manualLayout>
          <c:xMode val="edge"/>
          <c:yMode val="edge"/>
          <c:x val="0.32454492575861998"/>
          <c:y val="3.9244703787026602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6.6229164720105704E-2"/>
          <c:y val="0.21397390951454201"/>
          <c:w val="0.91192532595132303"/>
          <c:h val="0.54366812227074202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stat_etablissement_graph_BGT!$C$26</c:f>
              <c:strCache>
                <c:ptCount val="1"/>
                <c:pt idx="0">
                  <c:v>Moy Etab</c:v>
                </c:pt>
              </c:strCache>
            </c:strRef>
          </c:tx>
          <c:spPr>
            <a:solidFill>
              <a:srgbClr val="99CC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/>
              <a:lstStyle/>
              <a:p>
                <a:pPr algn="ctr">
                  <a:defRPr sz="85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r-F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errBars>
            <c:errBarType val="both"/>
            <c:errValType val="cust"/>
            <c:noEndCap val="0"/>
            <c:plus>
              <c:numRef>
                <c:f>stat_etablissement_graph_BGT!$F$27:$F$36</c:f>
                <c:numCache>
                  <c:formatCode>General</c:formatCode>
                  <c:ptCount val="10"/>
                  <c:pt idx="0">
                    <c:v>3.6346706513868661</c:v>
                  </c:pt>
                  <c:pt idx="1">
                    <c:v>3.0696572230526402</c:v>
                  </c:pt>
                  <c:pt idx="2">
                    <c:v>3.067328267173258</c:v>
                  </c:pt>
                  <c:pt idx="3">
                    <c:v>2.1440162209170812</c:v>
                  </c:pt>
                  <c:pt idx="4">
                    <c:v>4.1084802791398909</c:v>
                  </c:pt>
                  <c:pt idx="5">
                    <c:v>2.9358185551016001</c:v>
                  </c:pt>
                  <c:pt idx="6">
                    <c:v>3.3995095603165302</c:v>
                  </c:pt>
                  <c:pt idx="7">
                    <c:v>2.527917529511412</c:v>
                  </c:pt>
                  <c:pt idx="8">
                    <c:v>2.6069480127074902</c:v>
                  </c:pt>
                  <c:pt idx="9">
                    <c:v>3.216563238387701</c:v>
                  </c:pt>
                </c:numCache>
              </c:numRef>
            </c:plus>
            <c:minus>
              <c:numRef>
                <c:f>stat_etablissement_graph_BGT!$F$27:$F$36</c:f>
                <c:numCache>
                  <c:formatCode>General</c:formatCode>
                  <c:ptCount val="10"/>
                  <c:pt idx="0">
                    <c:v>3.6346706513868661</c:v>
                  </c:pt>
                  <c:pt idx="1">
                    <c:v>3.0696572230526402</c:v>
                  </c:pt>
                  <c:pt idx="2">
                    <c:v>3.067328267173258</c:v>
                  </c:pt>
                  <c:pt idx="3">
                    <c:v>2.1440162209170812</c:v>
                  </c:pt>
                  <c:pt idx="4">
                    <c:v>4.1084802791398909</c:v>
                  </c:pt>
                  <c:pt idx="5">
                    <c:v>2.9358185551016001</c:v>
                  </c:pt>
                  <c:pt idx="6">
                    <c:v>3.3995095603165302</c:v>
                  </c:pt>
                  <c:pt idx="7">
                    <c:v>2.527917529511412</c:v>
                  </c:pt>
                  <c:pt idx="8">
                    <c:v>2.6069480127074902</c:v>
                  </c:pt>
                  <c:pt idx="9">
                    <c:v>3.216563238387701</c:v>
                  </c:pt>
                </c:numCache>
              </c:numRef>
            </c:minus>
            <c:spPr>
              <a:ln w="50800">
                <a:solidFill>
                  <a:srgbClr val="000000"/>
                </a:solidFill>
                <a:prstDash val="solid"/>
              </a:ln>
            </c:spPr>
          </c:errBars>
          <c:cat>
            <c:strRef>
              <c:f>stat_etablissement_graph_BGT!$B$27:$B$36</c:f>
              <c:strCache>
                <c:ptCount val="10"/>
                <c:pt idx="0">
                  <c:v>LYCEE BLAISE PASCAL</c:v>
                </c:pt>
                <c:pt idx="1">
                  <c:v>LYCEE P.M CURIE</c:v>
                </c:pt>
                <c:pt idx="2">
                  <c:v>LYCEE H. DE BALZAC</c:v>
                </c:pt>
                <c:pt idx="3">
                  <c:v>LYCEE AGRICOLE 36</c:v>
                </c:pt>
                <c:pt idx="4">
                  <c:v>LYCEE SAINTE SOLANGE</c:v>
                </c:pt>
                <c:pt idx="5">
                  <c:v>LYCEE ROLLINAT</c:v>
                </c:pt>
                <c:pt idx="6">
                  <c:v>LYCEE GEORGE SAND</c:v>
                </c:pt>
                <c:pt idx="7">
                  <c:v>LYCEE SAINT CYR</c:v>
                </c:pt>
                <c:pt idx="8">
                  <c:v>LYCEE PASTEUR</c:v>
                </c:pt>
                <c:pt idx="9">
                  <c:v>LYCEE JEAN GIRAUDOUX</c:v>
                </c:pt>
              </c:strCache>
            </c:strRef>
          </c:cat>
          <c:val>
            <c:numRef>
              <c:f>stat_etablissement_graph_BGT!$C$27:$C$36</c:f>
              <c:numCache>
                <c:formatCode>0.00</c:formatCode>
                <c:ptCount val="10"/>
                <c:pt idx="0">
                  <c:v>12.72573673870334</c:v>
                </c:pt>
                <c:pt idx="1">
                  <c:v>13.24202745512145</c:v>
                </c:pt>
                <c:pt idx="2">
                  <c:v>13.31623376623377</c:v>
                </c:pt>
                <c:pt idx="3">
                  <c:v>13.366666666666671</c:v>
                </c:pt>
                <c:pt idx="4">
                  <c:v>13.6557142857143</c:v>
                </c:pt>
                <c:pt idx="5">
                  <c:v>13.82158273381294</c:v>
                </c:pt>
                <c:pt idx="6">
                  <c:v>13.888448844884479</c:v>
                </c:pt>
                <c:pt idx="7">
                  <c:v>13.944736842105261</c:v>
                </c:pt>
                <c:pt idx="8">
                  <c:v>14.011740890688261</c:v>
                </c:pt>
                <c:pt idx="9">
                  <c:v>14.35682137834036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92619776"/>
        <c:axId val="292621312"/>
      </c:barChart>
      <c:lineChart>
        <c:grouping val="standard"/>
        <c:varyColors val="0"/>
        <c:ser>
          <c:idx val="0"/>
          <c:order val="1"/>
          <c:tx>
            <c:strRef>
              <c:f>stat_etablissement_graph_BGT!$D$26</c:f>
              <c:strCache>
                <c:ptCount val="1"/>
                <c:pt idx="0">
                  <c:v>Moyenne académique 2013: 13,34</c:v>
                </c:pt>
              </c:strCache>
            </c:strRef>
          </c:tx>
          <c:spPr>
            <a:ln w="25400">
              <a:solidFill>
                <a:srgbClr val="FF0000"/>
              </a:solidFill>
              <a:prstDash val="solid"/>
            </a:ln>
          </c:spPr>
          <c:marker>
            <c:symbol val="none"/>
          </c:marker>
          <c:dLbls>
            <c:delete val="1"/>
          </c:dLbls>
          <c:cat>
            <c:strRef>
              <c:f>stat_etablissement_graph_BGT!$B$27:$B$36</c:f>
              <c:strCache>
                <c:ptCount val="10"/>
                <c:pt idx="0">
                  <c:v>LYCEE BLAISE PASCAL</c:v>
                </c:pt>
                <c:pt idx="1">
                  <c:v>LYCEE P.M CURIE</c:v>
                </c:pt>
                <c:pt idx="2">
                  <c:v>LYCEE H. DE BALZAC</c:v>
                </c:pt>
                <c:pt idx="3">
                  <c:v>LYCEE AGRICOLE 36</c:v>
                </c:pt>
                <c:pt idx="4">
                  <c:v>LYCEE SAINTE SOLANGE</c:v>
                </c:pt>
                <c:pt idx="5">
                  <c:v>LYCEE ROLLINAT</c:v>
                </c:pt>
                <c:pt idx="6">
                  <c:v>LYCEE GEORGE SAND</c:v>
                </c:pt>
                <c:pt idx="7">
                  <c:v>LYCEE SAINT CYR</c:v>
                </c:pt>
                <c:pt idx="8">
                  <c:v>LYCEE PASTEUR</c:v>
                </c:pt>
                <c:pt idx="9">
                  <c:v>LYCEE JEAN GIRAUDOUX</c:v>
                </c:pt>
              </c:strCache>
            </c:strRef>
          </c:cat>
          <c:val>
            <c:numRef>
              <c:f>stat_etablissement_graph_BGT!$D$27:$D$36</c:f>
              <c:numCache>
                <c:formatCode>0.00</c:formatCode>
                <c:ptCount val="10"/>
                <c:pt idx="0">
                  <c:v>13.342674886548449</c:v>
                </c:pt>
                <c:pt idx="1">
                  <c:v>13.342674886548449</c:v>
                </c:pt>
                <c:pt idx="2">
                  <c:v>13.342674886548449</c:v>
                </c:pt>
                <c:pt idx="3">
                  <c:v>13.342674886548449</c:v>
                </c:pt>
                <c:pt idx="4">
                  <c:v>13.342674886548449</c:v>
                </c:pt>
                <c:pt idx="5">
                  <c:v>13.342674886548449</c:v>
                </c:pt>
                <c:pt idx="6">
                  <c:v>13.342674886548449</c:v>
                </c:pt>
                <c:pt idx="7">
                  <c:v>13.342674886548449</c:v>
                </c:pt>
                <c:pt idx="8">
                  <c:v>13.342674886548449</c:v>
                </c:pt>
                <c:pt idx="9">
                  <c:v>13.342674886548449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92619776"/>
        <c:axId val="292621312"/>
      </c:lineChart>
      <c:lineChart>
        <c:grouping val="standard"/>
        <c:varyColors val="0"/>
        <c:ser>
          <c:idx val="2"/>
          <c:order val="2"/>
          <c:tx>
            <c:strRef>
              <c:f>stat_etablissement_graph_BGT!$E$26</c:f>
              <c:strCache>
                <c:ptCount val="1"/>
                <c:pt idx="0">
                  <c:v>Moyenne département 36  2013: 13,58</c:v>
                </c:pt>
              </c:strCache>
            </c:strRef>
          </c:tx>
          <c:spPr>
            <a:ln w="25400">
              <a:solidFill>
                <a:srgbClr val="FFFF00"/>
              </a:solidFill>
              <a:prstDash val="solid"/>
            </a:ln>
          </c:spPr>
          <c:marker>
            <c:symbol val="none"/>
          </c:marker>
          <c:dLbls>
            <c:delete val="1"/>
          </c:dLbls>
          <c:cat>
            <c:strRef>
              <c:f>stat_etablissement_graph_BGT!$B$27:$B$36</c:f>
              <c:strCache>
                <c:ptCount val="10"/>
                <c:pt idx="0">
                  <c:v>LYCEE BLAISE PASCAL</c:v>
                </c:pt>
                <c:pt idx="1">
                  <c:v>LYCEE P.M CURIE</c:v>
                </c:pt>
                <c:pt idx="2">
                  <c:v>LYCEE H. DE BALZAC</c:v>
                </c:pt>
                <c:pt idx="3">
                  <c:v>LYCEE AGRICOLE 36</c:v>
                </c:pt>
                <c:pt idx="4">
                  <c:v>LYCEE SAINTE SOLANGE</c:v>
                </c:pt>
                <c:pt idx="5">
                  <c:v>LYCEE ROLLINAT</c:v>
                </c:pt>
                <c:pt idx="6">
                  <c:v>LYCEE GEORGE SAND</c:v>
                </c:pt>
                <c:pt idx="7">
                  <c:v>LYCEE SAINT CYR</c:v>
                </c:pt>
                <c:pt idx="8">
                  <c:v>LYCEE PASTEUR</c:v>
                </c:pt>
                <c:pt idx="9">
                  <c:v>LYCEE JEAN GIRAUDOUX</c:v>
                </c:pt>
              </c:strCache>
            </c:strRef>
          </c:cat>
          <c:val>
            <c:numRef>
              <c:f>stat_etablissement_graph_BGT!$E$27:$E$36</c:f>
              <c:numCache>
                <c:formatCode>0.00</c:formatCode>
                <c:ptCount val="10"/>
                <c:pt idx="0">
                  <c:v>13.58082800777993</c:v>
                </c:pt>
                <c:pt idx="1">
                  <c:v>13.58082800777993</c:v>
                </c:pt>
                <c:pt idx="2">
                  <c:v>13.58082800777993</c:v>
                </c:pt>
                <c:pt idx="3">
                  <c:v>13.58082800777993</c:v>
                </c:pt>
                <c:pt idx="4">
                  <c:v>13.58082800777993</c:v>
                </c:pt>
                <c:pt idx="5">
                  <c:v>13.58082800777993</c:v>
                </c:pt>
                <c:pt idx="6">
                  <c:v>13.58082800777993</c:v>
                </c:pt>
                <c:pt idx="7">
                  <c:v>13.58082800777993</c:v>
                </c:pt>
                <c:pt idx="8">
                  <c:v>13.58082800777993</c:v>
                </c:pt>
                <c:pt idx="9">
                  <c:v>13.58082800777993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92635392"/>
        <c:axId val="292636928"/>
      </c:lineChart>
      <c:catAx>
        <c:axId val="292619776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0"/>
        <c:majorTickMark val="out"/>
        <c:minorTickMark val="none"/>
        <c:tickLblPos val="nextTo"/>
        <c:spPr>
          <a:noFill/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292621312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292621312"/>
        <c:scaling>
          <c:orientation val="minMax"/>
          <c:max val="18"/>
          <c:min val="7.5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292619776"/>
        <c:crosses val="autoZero"/>
        <c:crossBetween val="between"/>
        <c:majorUnit val="1"/>
        <c:minorUnit val="0.2"/>
      </c:valAx>
      <c:catAx>
        <c:axId val="2926353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92636928"/>
        <c:crosses val="autoZero"/>
        <c:auto val="0"/>
        <c:lblAlgn val="ctr"/>
        <c:lblOffset val="100"/>
        <c:noMultiLvlLbl val="0"/>
      </c:catAx>
      <c:valAx>
        <c:axId val="292636928"/>
        <c:scaling>
          <c:orientation val="minMax"/>
        </c:scaling>
        <c:delete val="1"/>
        <c:axPos val="l"/>
        <c:numFmt formatCode="0.00" sourceLinked="1"/>
        <c:majorTickMark val="out"/>
        <c:minorTickMark val="none"/>
        <c:tickLblPos val="none"/>
        <c:crossAx val="292635392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25430614661539402"/>
          <c:y val="0.120697646607124"/>
          <c:w val="0.57672971799577699"/>
          <c:h val="2.9653162919852399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84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r-FR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r-FR"/>
              <a:t>Evolution des moyennes des établissements du 36</a:t>
            </a:r>
          </a:p>
        </c:rich>
      </c:tx>
      <c:layout>
        <c:manualLayout>
          <c:xMode val="edge"/>
          <c:yMode val="edge"/>
          <c:x val="0.379338292720724"/>
          <c:y val="2.3247912192794099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4.8269494809833197E-2"/>
          <c:y val="0.148002481507993"/>
          <c:w val="0.94699864335256101"/>
          <c:h val="0.634389310427106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stat_etablissement_histo_BGT!$I$26</c:f>
              <c:strCache>
                <c:ptCount val="1"/>
                <c:pt idx="0">
                  <c:v>Moy Etab 2010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stat_etablissement_histo_BGT!$B$27:$B$36</c:f>
              <c:strCache>
                <c:ptCount val="10"/>
                <c:pt idx="0">
                  <c:v>LYCEE AGRICOLE 36</c:v>
                </c:pt>
                <c:pt idx="1">
                  <c:v>LYCEE BLAISE PASCAL</c:v>
                </c:pt>
                <c:pt idx="2">
                  <c:v>LYCEE GEORGE SAND</c:v>
                </c:pt>
                <c:pt idx="3">
                  <c:v>LYCEE H. DE BALZAC</c:v>
                </c:pt>
                <c:pt idx="4">
                  <c:v>LYCEE JEAN GIRAUDOUX</c:v>
                </c:pt>
                <c:pt idx="5">
                  <c:v>LYCEE P.M CURIE</c:v>
                </c:pt>
                <c:pt idx="6">
                  <c:v>LYCEE PASTEUR</c:v>
                </c:pt>
                <c:pt idx="7">
                  <c:v>LYCEE ROLLINAT</c:v>
                </c:pt>
                <c:pt idx="8">
                  <c:v>LYCEE SAINT CYR</c:v>
                </c:pt>
                <c:pt idx="9">
                  <c:v>LYCEE SAINTE SOLANGE</c:v>
                </c:pt>
              </c:strCache>
            </c:strRef>
          </c:cat>
          <c:val>
            <c:numRef>
              <c:f>stat_etablissement_histo_BGT!$I$27:$I$36</c:f>
              <c:numCache>
                <c:formatCode>0.00</c:formatCode>
                <c:ptCount val="10"/>
                <c:pt idx="0">
                  <c:v>14.264814814814811</c:v>
                </c:pt>
                <c:pt idx="1">
                  <c:v>12.74318181818181</c:v>
                </c:pt>
                <c:pt idx="2">
                  <c:v>13.589007092198569</c:v>
                </c:pt>
                <c:pt idx="3">
                  <c:v>13.754089709762511</c:v>
                </c:pt>
                <c:pt idx="4">
                  <c:v>13.897513812154701</c:v>
                </c:pt>
                <c:pt idx="5">
                  <c:v>13.608881922675019</c:v>
                </c:pt>
                <c:pt idx="6">
                  <c:v>12.91583011583012</c:v>
                </c:pt>
                <c:pt idx="7">
                  <c:v>13.785589519650649</c:v>
                </c:pt>
                <c:pt idx="8">
                  <c:v>14.15714285714286</c:v>
                </c:pt>
                <c:pt idx="9">
                  <c:v>13.12463768115942</c:v>
                </c:pt>
              </c:numCache>
            </c:numRef>
          </c:val>
        </c:ser>
        <c:ser>
          <c:idx val="0"/>
          <c:order val="1"/>
          <c:tx>
            <c:strRef>
              <c:f>stat_etablissement_histo_BGT!$G$26</c:f>
              <c:strCache>
                <c:ptCount val="1"/>
                <c:pt idx="0">
                  <c:v>Moy Etab 2011</c:v>
                </c:pt>
              </c:strCache>
            </c:strRef>
          </c:tx>
          <c:spPr>
            <a:solidFill>
              <a:srgbClr val="00FF00"/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stat_etablissement_histo_BGT!$B$27:$B$36</c:f>
              <c:strCache>
                <c:ptCount val="10"/>
                <c:pt idx="0">
                  <c:v>LYCEE AGRICOLE 36</c:v>
                </c:pt>
                <c:pt idx="1">
                  <c:v>LYCEE BLAISE PASCAL</c:v>
                </c:pt>
                <c:pt idx="2">
                  <c:v>LYCEE GEORGE SAND</c:v>
                </c:pt>
                <c:pt idx="3">
                  <c:v>LYCEE H. DE BALZAC</c:v>
                </c:pt>
                <c:pt idx="4">
                  <c:v>LYCEE JEAN GIRAUDOUX</c:v>
                </c:pt>
                <c:pt idx="5">
                  <c:v>LYCEE P.M CURIE</c:v>
                </c:pt>
                <c:pt idx="6">
                  <c:v>LYCEE PASTEUR</c:v>
                </c:pt>
                <c:pt idx="7">
                  <c:v>LYCEE ROLLINAT</c:v>
                </c:pt>
                <c:pt idx="8">
                  <c:v>LYCEE SAINT CYR</c:v>
                </c:pt>
                <c:pt idx="9">
                  <c:v>LYCEE SAINTE SOLANGE</c:v>
                </c:pt>
              </c:strCache>
            </c:strRef>
          </c:cat>
          <c:val>
            <c:numRef>
              <c:f>stat_etablissement_histo_BGT!$G$27:$G$36</c:f>
              <c:numCache>
                <c:formatCode>0.00</c:formatCode>
                <c:ptCount val="10"/>
                <c:pt idx="0">
                  <c:v>15.23636363636364</c:v>
                </c:pt>
                <c:pt idx="1">
                  <c:v>12.165729349736379</c:v>
                </c:pt>
                <c:pt idx="2">
                  <c:v>13.341762452107281</c:v>
                </c:pt>
                <c:pt idx="3">
                  <c:v>13.703200000000001</c:v>
                </c:pt>
                <c:pt idx="4">
                  <c:v>13.7055306427504</c:v>
                </c:pt>
                <c:pt idx="5">
                  <c:v>12.42566191446028</c:v>
                </c:pt>
                <c:pt idx="6">
                  <c:v>12.9759090909091</c:v>
                </c:pt>
                <c:pt idx="7">
                  <c:v>14.22274678111587</c:v>
                </c:pt>
                <c:pt idx="8">
                  <c:v>14.55925925925926</c:v>
                </c:pt>
                <c:pt idx="9">
                  <c:v>13.93086419753087</c:v>
                </c:pt>
              </c:numCache>
            </c:numRef>
          </c:val>
        </c:ser>
        <c:ser>
          <c:idx val="1"/>
          <c:order val="2"/>
          <c:tx>
            <c:strRef>
              <c:f>stat_etablissement_histo_BGT!$E$26</c:f>
              <c:strCache>
                <c:ptCount val="1"/>
                <c:pt idx="0">
                  <c:v>Moy Etab 2012</c:v>
                </c:pt>
              </c:strCache>
            </c:strRef>
          </c:tx>
          <c:spPr>
            <a:solidFill>
              <a:srgbClr val="FF0000"/>
            </a:solidFill>
            <a:ln w="12700">
              <a:noFill/>
              <a:prstDash val="solid"/>
            </a:ln>
          </c:spPr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stat_etablissement_histo_BGT!$B$27:$B$36</c:f>
              <c:strCache>
                <c:ptCount val="10"/>
                <c:pt idx="0">
                  <c:v>LYCEE AGRICOLE 36</c:v>
                </c:pt>
                <c:pt idx="1">
                  <c:v>LYCEE BLAISE PASCAL</c:v>
                </c:pt>
                <c:pt idx="2">
                  <c:v>LYCEE GEORGE SAND</c:v>
                </c:pt>
                <c:pt idx="3">
                  <c:v>LYCEE H. DE BALZAC</c:v>
                </c:pt>
                <c:pt idx="4">
                  <c:v>LYCEE JEAN GIRAUDOUX</c:v>
                </c:pt>
                <c:pt idx="5">
                  <c:v>LYCEE P.M CURIE</c:v>
                </c:pt>
                <c:pt idx="6">
                  <c:v>LYCEE PASTEUR</c:v>
                </c:pt>
                <c:pt idx="7">
                  <c:v>LYCEE ROLLINAT</c:v>
                </c:pt>
                <c:pt idx="8">
                  <c:v>LYCEE SAINT CYR</c:v>
                </c:pt>
                <c:pt idx="9">
                  <c:v>LYCEE SAINTE SOLANGE</c:v>
                </c:pt>
              </c:strCache>
            </c:strRef>
          </c:cat>
          <c:val>
            <c:numRef>
              <c:f>stat_etablissement_histo_BGT!$E$27:$E$36</c:f>
              <c:numCache>
                <c:formatCode>0.00</c:formatCode>
                <c:ptCount val="10"/>
                <c:pt idx="0">
                  <c:v>13.18431373</c:v>
                </c:pt>
                <c:pt idx="1">
                  <c:v>12.96365248</c:v>
                </c:pt>
                <c:pt idx="2">
                  <c:v>13.98481481</c:v>
                </c:pt>
                <c:pt idx="3">
                  <c:v>13.69908257</c:v>
                </c:pt>
                <c:pt idx="4">
                  <c:v>14.2</c:v>
                </c:pt>
                <c:pt idx="5">
                  <c:v>12.62915905</c:v>
                </c:pt>
                <c:pt idx="6">
                  <c:v>13.1754902</c:v>
                </c:pt>
                <c:pt idx="7">
                  <c:v>14.087351780000001</c:v>
                </c:pt>
                <c:pt idx="8">
                  <c:v>14.752830189999999</c:v>
                </c:pt>
                <c:pt idx="9">
                  <c:v>13.821176469999999</c:v>
                </c:pt>
              </c:numCache>
            </c:numRef>
          </c:val>
        </c:ser>
        <c:ser>
          <c:idx val="2"/>
          <c:order val="3"/>
          <c:tx>
            <c:strRef>
              <c:f>stat_etablissement_histo_BGT!$C$26</c:f>
              <c:strCache>
                <c:ptCount val="1"/>
                <c:pt idx="0">
                  <c:v>Moy Etab 2013</c:v>
                </c:pt>
              </c:strCache>
            </c:strRef>
          </c:tx>
          <c:spPr>
            <a:solidFill>
              <a:srgbClr val="FFFF00"/>
            </a:solidFill>
            <a:ln w="25400">
              <a:noFill/>
              <a:prstDash val="solid"/>
            </a:ln>
          </c:spPr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stat_etablissement_histo_BGT!$B$27:$B$36</c:f>
              <c:strCache>
                <c:ptCount val="10"/>
                <c:pt idx="0">
                  <c:v>LYCEE AGRICOLE 36</c:v>
                </c:pt>
                <c:pt idx="1">
                  <c:v>LYCEE BLAISE PASCAL</c:v>
                </c:pt>
                <c:pt idx="2">
                  <c:v>LYCEE GEORGE SAND</c:v>
                </c:pt>
                <c:pt idx="3">
                  <c:v>LYCEE H. DE BALZAC</c:v>
                </c:pt>
                <c:pt idx="4">
                  <c:v>LYCEE JEAN GIRAUDOUX</c:v>
                </c:pt>
                <c:pt idx="5">
                  <c:v>LYCEE P.M CURIE</c:v>
                </c:pt>
                <c:pt idx="6">
                  <c:v>LYCEE PASTEUR</c:v>
                </c:pt>
                <c:pt idx="7">
                  <c:v>LYCEE ROLLINAT</c:v>
                </c:pt>
                <c:pt idx="8">
                  <c:v>LYCEE SAINT CYR</c:v>
                </c:pt>
                <c:pt idx="9">
                  <c:v>LYCEE SAINTE SOLANGE</c:v>
                </c:pt>
              </c:strCache>
            </c:strRef>
          </c:cat>
          <c:val>
            <c:numRef>
              <c:f>stat_etablissement_histo_BGT!$C$27:$C$36</c:f>
              <c:numCache>
                <c:formatCode>0.00</c:formatCode>
                <c:ptCount val="10"/>
                <c:pt idx="0">
                  <c:v>13.366666666666671</c:v>
                </c:pt>
                <c:pt idx="1">
                  <c:v>12.72573673870334</c:v>
                </c:pt>
                <c:pt idx="2">
                  <c:v>13.888448844884479</c:v>
                </c:pt>
                <c:pt idx="3">
                  <c:v>13.31623376623377</c:v>
                </c:pt>
                <c:pt idx="4">
                  <c:v>14.35682137834036</c:v>
                </c:pt>
                <c:pt idx="5">
                  <c:v>13.24202745512145</c:v>
                </c:pt>
                <c:pt idx="6">
                  <c:v>14.011740890688261</c:v>
                </c:pt>
                <c:pt idx="7">
                  <c:v>13.82158273381294</c:v>
                </c:pt>
                <c:pt idx="8">
                  <c:v>13.944736842105261</c:v>
                </c:pt>
                <c:pt idx="9">
                  <c:v>13.6557142857143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92970880"/>
        <c:axId val="292972416"/>
      </c:barChart>
      <c:catAx>
        <c:axId val="292970880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292972416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292972416"/>
        <c:scaling>
          <c:orientation val="minMax"/>
          <c:max val="15.25"/>
          <c:min val="11.5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292970880"/>
        <c:crosses val="autoZero"/>
        <c:crossBetween val="between"/>
        <c:majorUnit val="0.25"/>
        <c:minorUnit val="0.2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4.8312429254363999E-2"/>
          <c:y val="8.3307659269863998E-2"/>
          <c:w val="0.94289257129608794"/>
          <c:h val="3.7201240753996702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84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r-FR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r-FR"/>
              <a:t>Moyennes des établissements du 37 Bac Géné &amp; Techno 2013</a:t>
            </a:r>
          </a:p>
        </c:rich>
      </c:tx>
      <c:layout>
        <c:manualLayout>
          <c:xMode val="edge"/>
          <c:yMode val="edge"/>
          <c:x val="0.32454492575861998"/>
          <c:y val="3.9244703787026602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6.6229164720105704E-2"/>
          <c:y val="0.21397390951454201"/>
          <c:w val="0.91192532595132303"/>
          <c:h val="0.54366812227074202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stat_etablissement_graph_BGT!$C$37</c:f>
              <c:strCache>
                <c:ptCount val="1"/>
                <c:pt idx="0">
                  <c:v>Moy Etab</c:v>
                </c:pt>
              </c:strCache>
            </c:strRef>
          </c:tx>
          <c:spPr>
            <a:solidFill>
              <a:srgbClr val="99CC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/>
              <a:lstStyle/>
              <a:p>
                <a:pPr algn="ctr">
                  <a:defRPr sz="85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r-F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errBars>
            <c:errBarType val="both"/>
            <c:errValType val="cust"/>
            <c:noEndCap val="0"/>
            <c:plus>
              <c:numRef>
                <c:f>stat_etablissement_graph_BGT!$F$38:$F$58</c:f>
                <c:numCache>
                  <c:formatCode>General</c:formatCode>
                  <c:ptCount val="21"/>
                  <c:pt idx="0">
                    <c:v>3.899782080782868</c:v>
                  </c:pt>
                  <c:pt idx="1">
                    <c:v>3.4902678295117471</c:v>
                  </c:pt>
                  <c:pt idx="2">
                    <c:v>3.0717663846221548</c:v>
                  </c:pt>
                  <c:pt idx="3">
                    <c:v>3.985807399786867</c:v>
                  </c:pt>
                  <c:pt idx="4">
                    <c:v>3.8039687398830671</c:v>
                  </c:pt>
                  <c:pt idx="5">
                    <c:v>2.872417379953176</c:v>
                  </c:pt>
                  <c:pt idx="6">
                    <c:v>3.5952951749891571</c:v>
                  </c:pt>
                  <c:pt idx="7">
                    <c:v>3.05061422701929</c:v>
                  </c:pt>
                  <c:pt idx="8">
                    <c:v>3.5271015848912808</c:v>
                  </c:pt>
                  <c:pt idx="9">
                    <c:v>3.3637712806032458</c:v>
                  </c:pt>
                  <c:pt idx="10">
                    <c:v>3.4006283667372408</c:v>
                  </c:pt>
                  <c:pt idx="11">
                    <c:v>3.4503375419789228</c:v>
                  </c:pt>
                  <c:pt idx="12">
                    <c:v>2.998726102521966</c:v>
                  </c:pt>
                  <c:pt idx="13">
                    <c:v>2.9372532507546829</c:v>
                  </c:pt>
                  <c:pt idx="14">
                    <c:v>3.010755328984192</c:v>
                  </c:pt>
                  <c:pt idx="15">
                    <c:v>2.2946128055286188</c:v>
                  </c:pt>
                  <c:pt idx="16">
                    <c:v>2.4202172990645612</c:v>
                  </c:pt>
                  <c:pt idx="17">
                    <c:v>3.1741419444210961</c:v>
                  </c:pt>
                  <c:pt idx="18">
                    <c:v>2.808819338619541</c:v>
                  </c:pt>
                  <c:pt idx="19">
                    <c:v>2.8831041785560769</c:v>
                  </c:pt>
                  <c:pt idx="20">
                    <c:v>3.1012889624615352</c:v>
                  </c:pt>
                </c:numCache>
              </c:numRef>
            </c:plus>
            <c:minus>
              <c:numRef>
                <c:f>stat_etablissement_graph_BGT!$F$38:$F$58</c:f>
                <c:numCache>
                  <c:formatCode>General</c:formatCode>
                  <c:ptCount val="21"/>
                  <c:pt idx="0">
                    <c:v>3.899782080782868</c:v>
                  </c:pt>
                  <c:pt idx="1">
                    <c:v>3.4902678295117471</c:v>
                  </c:pt>
                  <c:pt idx="2">
                    <c:v>3.0717663846221548</c:v>
                  </c:pt>
                  <c:pt idx="3">
                    <c:v>3.985807399786867</c:v>
                  </c:pt>
                  <c:pt idx="4">
                    <c:v>3.8039687398830671</c:v>
                  </c:pt>
                  <c:pt idx="5">
                    <c:v>2.872417379953176</c:v>
                  </c:pt>
                  <c:pt idx="6">
                    <c:v>3.5952951749891571</c:v>
                  </c:pt>
                  <c:pt idx="7">
                    <c:v>3.05061422701929</c:v>
                  </c:pt>
                  <c:pt idx="8">
                    <c:v>3.5271015848912808</c:v>
                  </c:pt>
                  <c:pt idx="9">
                    <c:v>3.3637712806032458</c:v>
                  </c:pt>
                  <c:pt idx="10">
                    <c:v>3.4006283667372408</c:v>
                  </c:pt>
                  <c:pt idx="11">
                    <c:v>3.4503375419789228</c:v>
                  </c:pt>
                  <c:pt idx="12">
                    <c:v>2.998726102521966</c:v>
                  </c:pt>
                  <c:pt idx="13">
                    <c:v>2.9372532507546829</c:v>
                  </c:pt>
                  <c:pt idx="14">
                    <c:v>3.010755328984192</c:v>
                  </c:pt>
                  <c:pt idx="15">
                    <c:v>2.2946128055286188</c:v>
                  </c:pt>
                  <c:pt idx="16">
                    <c:v>2.4202172990645612</c:v>
                  </c:pt>
                  <c:pt idx="17">
                    <c:v>3.1741419444210961</c:v>
                  </c:pt>
                  <c:pt idx="18">
                    <c:v>2.808819338619541</c:v>
                  </c:pt>
                  <c:pt idx="19">
                    <c:v>2.8831041785560769</c:v>
                  </c:pt>
                  <c:pt idx="20">
                    <c:v>3.1012889624615352</c:v>
                  </c:pt>
                </c:numCache>
              </c:numRef>
            </c:minus>
            <c:spPr>
              <a:ln w="50800">
                <a:solidFill>
                  <a:srgbClr val="000000"/>
                </a:solidFill>
                <a:prstDash val="solid"/>
              </a:ln>
            </c:spPr>
          </c:errBars>
          <c:cat>
            <c:strRef>
              <c:f>stat_etablissement_graph_BGT!$B$38:$B$58</c:f>
              <c:strCache>
                <c:ptCount val="21"/>
                <c:pt idx="0">
                  <c:v>LYCEE FONTIVILLE</c:v>
                </c:pt>
                <c:pt idx="1">
                  <c:v>LYC LEONARD DE VINCI</c:v>
                </c:pt>
                <c:pt idx="2">
                  <c:v>LYCEE SAINT JOSEPH</c:v>
                </c:pt>
                <c:pt idx="3">
                  <c:v>LYCEE STE MARGUERITE</c:v>
                </c:pt>
                <c:pt idx="4">
                  <c:v>LYCEE J DE VAUCANSON</c:v>
                </c:pt>
                <c:pt idx="5">
                  <c:v>LYCEE CHOISEUL</c:v>
                </c:pt>
                <c:pt idx="6">
                  <c:v>LYCEE P.L COURIER</c:v>
                </c:pt>
                <c:pt idx="7">
                  <c:v>LYCEE SAINTE URSULE</c:v>
                </c:pt>
                <c:pt idx="8">
                  <c:v>LYCEE GRANDMONT</c:v>
                </c:pt>
                <c:pt idx="9">
                  <c:v>LYCEE A. DE VIGNY</c:v>
                </c:pt>
                <c:pt idx="10">
                  <c:v>LYC SAINT MEDARD INS</c:v>
                </c:pt>
                <c:pt idx="11">
                  <c:v>LYCEE BALZAC</c:v>
                </c:pt>
                <c:pt idx="12">
                  <c:v>LYCEE JEAN MONNET</c:v>
                </c:pt>
                <c:pt idx="13">
                  <c:v>LYCEE DESCARTES</c:v>
                </c:pt>
                <c:pt idx="14">
                  <c:v>LYCEE MARMOUTIER</c:v>
                </c:pt>
                <c:pt idx="15">
                  <c:v>LYCEE SAINT DENIS</c:v>
                </c:pt>
                <c:pt idx="16">
                  <c:v>LYCEE M.NADAUD</c:v>
                </c:pt>
                <c:pt idx="17">
                  <c:v>LYCEE SAINT GATIEN</c:v>
                </c:pt>
                <c:pt idx="18">
                  <c:v>LYCEE SAINT GREGOIRE</c:v>
                </c:pt>
                <c:pt idx="19">
                  <c:v>LYCEE RABELAIS</c:v>
                </c:pt>
                <c:pt idx="20">
                  <c:v>LYCEE AGRICOLE 37</c:v>
                </c:pt>
              </c:strCache>
            </c:strRef>
          </c:cat>
          <c:val>
            <c:numRef>
              <c:f>stat_etablissement_graph_BGT!$C$38:$C$58</c:f>
              <c:numCache>
                <c:formatCode>0.00</c:formatCode>
                <c:ptCount val="21"/>
                <c:pt idx="0">
                  <c:v>12.2465811965812</c:v>
                </c:pt>
                <c:pt idx="1">
                  <c:v>12.281710213776719</c:v>
                </c:pt>
                <c:pt idx="2">
                  <c:v>12.32162162162162</c:v>
                </c:pt>
                <c:pt idx="3">
                  <c:v>12.466486486486501</c:v>
                </c:pt>
                <c:pt idx="4">
                  <c:v>12.51474820143885</c:v>
                </c:pt>
                <c:pt idx="5">
                  <c:v>12.552290836653381</c:v>
                </c:pt>
                <c:pt idx="6">
                  <c:v>12.77867730900798</c:v>
                </c:pt>
                <c:pt idx="7">
                  <c:v>12.85066921606121</c:v>
                </c:pt>
                <c:pt idx="8">
                  <c:v>12.8665308498254</c:v>
                </c:pt>
                <c:pt idx="9">
                  <c:v>13.118025078369911</c:v>
                </c:pt>
                <c:pt idx="10">
                  <c:v>13.466748166259171</c:v>
                </c:pt>
                <c:pt idx="11">
                  <c:v>13.49745493107106</c:v>
                </c:pt>
                <c:pt idx="12">
                  <c:v>13.592903225806459</c:v>
                </c:pt>
                <c:pt idx="13">
                  <c:v>13.60755494505494</c:v>
                </c:pt>
                <c:pt idx="14">
                  <c:v>13.95</c:v>
                </c:pt>
                <c:pt idx="15">
                  <c:v>14.09553571428571</c:v>
                </c:pt>
                <c:pt idx="16">
                  <c:v>14.256944444444439</c:v>
                </c:pt>
                <c:pt idx="17">
                  <c:v>14.262499999999999</c:v>
                </c:pt>
                <c:pt idx="18">
                  <c:v>14.37129032258064</c:v>
                </c:pt>
                <c:pt idx="19">
                  <c:v>14.40305466237943</c:v>
                </c:pt>
                <c:pt idx="20">
                  <c:v>14.57543859649123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93055104"/>
        <c:axId val="293060992"/>
      </c:barChart>
      <c:lineChart>
        <c:grouping val="standard"/>
        <c:varyColors val="0"/>
        <c:ser>
          <c:idx val="0"/>
          <c:order val="1"/>
          <c:tx>
            <c:strRef>
              <c:f>stat_etablissement_graph_BGT!$D$37</c:f>
              <c:strCache>
                <c:ptCount val="1"/>
                <c:pt idx="0">
                  <c:v>Moyenne académique 2013: 13,34</c:v>
                </c:pt>
              </c:strCache>
            </c:strRef>
          </c:tx>
          <c:spPr>
            <a:ln w="25400">
              <a:solidFill>
                <a:srgbClr val="FF0000"/>
              </a:solidFill>
              <a:prstDash val="solid"/>
            </a:ln>
          </c:spPr>
          <c:marker>
            <c:symbol val="none"/>
          </c:marker>
          <c:dLbls>
            <c:delete val="1"/>
          </c:dLbls>
          <c:cat>
            <c:strRef>
              <c:f>stat_etablissement_graph_BGT!$B$38:$B$58</c:f>
              <c:strCache>
                <c:ptCount val="21"/>
                <c:pt idx="0">
                  <c:v>LYCEE FONTIVILLE</c:v>
                </c:pt>
                <c:pt idx="1">
                  <c:v>LYC LEONARD DE VINCI</c:v>
                </c:pt>
                <c:pt idx="2">
                  <c:v>LYCEE SAINT JOSEPH</c:v>
                </c:pt>
                <c:pt idx="3">
                  <c:v>LYCEE STE MARGUERITE</c:v>
                </c:pt>
                <c:pt idx="4">
                  <c:v>LYCEE J DE VAUCANSON</c:v>
                </c:pt>
                <c:pt idx="5">
                  <c:v>LYCEE CHOISEUL</c:v>
                </c:pt>
                <c:pt idx="6">
                  <c:v>LYCEE P.L COURIER</c:v>
                </c:pt>
                <c:pt idx="7">
                  <c:v>LYCEE SAINTE URSULE</c:v>
                </c:pt>
                <c:pt idx="8">
                  <c:v>LYCEE GRANDMONT</c:v>
                </c:pt>
                <c:pt idx="9">
                  <c:v>LYCEE A. DE VIGNY</c:v>
                </c:pt>
                <c:pt idx="10">
                  <c:v>LYC SAINT MEDARD INS</c:v>
                </c:pt>
                <c:pt idx="11">
                  <c:v>LYCEE BALZAC</c:v>
                </c:pt>
                <c:pt idx="12">
                  <c:v>LYCEE JEAN MONNET</c:v>
                </c:pt>
                <c:pt idx="13">
                  <c:v>LYCEE DESCARTES</c:v>
                </c:pt>
                <c:pt idx="14">
                  <c:v>LYCEE MARMOUTIER</c:v>
                </c:pt>
                <c:pt idx="15">
                  <c:v>LYCEE SAINT DENIS</c:v>
                </c:pt>
                <c:pt idx="16">
                  <c:v>LYCEE M.NADAUD</c:v>
                </c:pt>
                <c:pt idx="17">
                  <c:v>LYCEE SAINT GATIEN</c:v>
                </c:pt>
                <c:pt idx="18">
                  <c:v>LYCEE SAINT GREGOIRE</c:v>
                </c:pt>
                <c:pt idx="19">
                  <c:v>LYCEE RABELAIS</c:v>
                </c:pt>
                <c:pt idx="20">
                  <c:v>LYCEE AGRICOLE 37</c:v>
                </c:pt>
              </c:strCache>
            </c:strRef>
          </c:cat>
          <c:val>
            <c:numRef>
              <c:f>stat_etablissement_graph_BGT!$D$38:$D$58</c:f>
              <c:numCache>
                <c:formatCode>0.00</c:formatCode>
                <c:ptCount val="21"/>
                <c:pt idx="0">
                  <c:v>13.342674886548449</c:v>
                </c:pt>
                <c:pt idx="1">
                  <c:v>13.342674886548449</c:v>
                </c:pt>
                <c:pt idx="2">
                  <c:v>13.342674886548449</c:v>
                </c:pt>
                <c:pt idx="3">
                  <c:v>13.342674886548449</c:v>
                </c:pt>
                <c:pt idx="4">
                  <c:v>13.342674886548449</c:v>
                </c:pt>
                <c:pt idx="5">
                  <c:v>13.342674886548449</c:v>
                </c:pt>
                <c:pt idx="6">
                  <c:v>13.342674886548449</c:v>
                </c:pt>
                <c:pt idx="7">
                  <c:v>13.342674886548449</c:v>
                </c:pt>
                <c:pt idx="8">
                  <c:v>13.342674886548449</c:v>
                </c:pt>
                <c:pt idx="9">
                  <c:v>13.342674886548449</c:v>
                </c:pt>
                <c:pt idx="10">
                  <c:v>13.342674886548449</c:v>
                </c:pt>
                <c:pt idx="11">
                  <c:v>13.342674886548449</c:v>
                </c:pt>
                <c:pt idx="12">
                  <c:v>13.342674886548449</c:v>
                </c:pt>
                <c:pt idx="13">
                  <c:v>13.342674886548449</c:v>
                </c:pt>
                <c:pt idx="14">
                  <c:v>13.342674886548449</c:v>
                </c:pt>
                <c:pt idx="15">
                  <c:v>13.342674886548449</c:v>
                </c:pt>
                <c:pt idx="16">
                  <c:v>13.342674886548449</c:v>
                </c:pt>
                <c:pt idx="17">
                  <c:v>13.342674886548449</c:v>
                </c:pt>
                <c:pt idx="18">
                  <c:v>13.342674886548449</c:v>
                </c:pt>
                <c:pt idx="19">
                  <c:v>13.342674886548449</c:v>
                </c:pt>
                <c:pt idx="20">
                  <c:v>13.342674886548449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93055104"/>
        <c:axId val="293060992"/>
      </c:lineChart>
      <c:lineChart>
        <c:grouping val="standard"/>
        <c:varyColors val="0"/>
        <c:ser>
          <c:idx val="2"/>
          <c:order val="2"/>
          <c:tx>
            <c:strRef>
              <c:f>stat_etablissement_graph_BGT!$E$37</c:f>
              <c:strCache>
                <c:ptCount val="1"/>
                <c:pt idx="0">
                  <c:v>Moyenne département 37  2013: 13,15</c:v>
                </c:pt>
              </c:strCache>
            </c:strRef>
          </c:tx>
          <c:spPr>
            <a:ln w="25400">
              <a:solidFill>
                <a:srgbClr val="FFFF00"/>
              </a:solidFill>
              <a:prstDash val="solid"/>
            </a:ln>
          </c:spPr>
          <c:marker>
            <c:symbol val="none"/>
          </c:marker>
          <c:dLbls>
            <c:delete val="1"/>
          </c:dLbls>
          <c:cat>
            <c:strRef>
              <c:f>stat_etablissement_graph_BGT!$B$38:$B$58</c:f>
              <c:strCache>
                <c:ptCount val="21"/>
                <c:pt idx="0">
                  <c:v>LYCEE FONTIVILLE</c:v>
                </c:pt>
                <c:pt idx="1">
                  <c:v>LYC LEONARD DE VINCI</c:v>
                </c:pt>
                <c:pt idx="2">
                  <c:v>LYCEE SAINT JOSEPH</c:v>
                </c:pt>
                <c:pt idx="3">
                  <c:v>LYCEE STE MARGUERITE</c:v>
                </c:pt>
                <c:pt idx="4">
                  <c:v>LYCEE J DE VAUCANSON</c:v>
                </c:pt>
                <c:pt idx="5">
                  <c:v>LYCEE CHOISEUL</c:v>
                </c:pt>
                <c:pt idx="6">
                  <c:v>LYCEE P.L COURIER</c:v>
                </c:pt>
                <c:pt idx="7">
                  <c:v>LYCEE SAINTE URSULE</c:v>
                </c:pt>
                <c:pt idx="8">
                  <c:v>LYCEE GRANDMONT</c:v>
                </c:pt>
                <c:pt idx="9">
                  <c:v>LYCEE A. DE VIGNY</c:v>
                </c:pt>
                <c:pt idx="10">
                  <c:v>LYC SAINT MEDARD INS</c:v>
                </c:pt>
                <c:pt idx="11">
                  <c:v>LYCEE BALZAC</c:v>
                </c:pt>
                <c:pt idx="12">
                  <c:v>LYCEE JEAN MONNET</c:v>
                </c:pt>
                <c:pt idx="13">
                  <c:v>LYCEE DESCARTES</c:v>
                </c:pt>
                <c:pt idx="14">
                  <c:v>LYCEE MARMOUTIER</c:v>
                </c:pt>
                <c:pt idx="15">
                  <c:v>LYCEE SAINT DENIS</c:v>
                </c:pt>
                <c:pt idx="16">
                  <c:v>LYCEE M.NADAUD</c:v>
                </c:pt>
                <c:pt idx="17">
                  <c:v>LYCEE SAINT GATIEN</c:v>
                </c:pt>
                <c:pt idx="18">
                  <c:v>LYCEE SAINT GREGOIRE</c:v>
                </c:pt>
                <c:pt idx="19">
                  <c:v>LYCEE RABELAIS</c:v>
                </c:pt>
                <c:pt idx="20">
                  <c:v>LYCEE AGRICOLE 37</c:v>
                </c:pt>
              </c:strCache>
            </c:strRef>
          </c:cat>
          <c:val>
            <c:numRef>
              <c:f>stat_etablissement_graph_BGT!$E$38:$E$58</c:f>
              <c:numCache>
                <c:formatCode>0.00</c:formatCode>
                <c:ptCount val="21"/>
                <c:pt idx="0">
                  <c:v>13.15164179104482</c:v>
                </c:pt>
                <c:pt idx="1">
                  <c:v>13.15164179104482</c:v>
                </c:pt>
                <c:pt idx="2">
                  <c:v>13.15164179104482</c:v>
                </c:pt>
                <c:pt idx="3">
                  <c:v>13.15164179104482</c:v>
                </c:pt>
                <c:pt idx="4">
                  <c:v>13.15164179104482</c:v>
                </c:pt>
                <c:pt idx="5">
                  <c:v>13.15164179104482</c:v>
                </c:pt>
                <c:pt idx="6">
                  <c:v>13.15164179104482</c:v>
                </c:pt>
                <c:pt idx="7">
                  <c:v>13.15164179104482</c:v>
                </c:pt>
                <c:pt idx="8">
                  <c:v>13.15164179104482</c:v>
                </c:pt>
                <c:pt idx="9">
                  <c:v>13.15164179104482</c:v>
                </c:pt>
                <c:pt idx="10">
                  <c:v>13.15164179104482</c:v>
                </c:pt>
                <c:pt idx="11">
                  <c:v>13.15164179104482</c:v>
                </c:pt>
                <c:pt idx="12">
                  <c:v>13.15164179104482</c:v>
                </c:pt>
                <c:pt idx="13">
                  <c:v>13.15164179104482</c:v>
                </c:pt>
                <c:pt idx="14">
                  <c:v>13.15164179104482</c:v>
                </c:pt>
                <c:pt idx="15">
                  <c:v>13.15164179104482</c:v>
                </c:pt>
                <c:pt idx="16">
                  <c:v>13.15164179104482</c:v>
                </c:pt>
                <c:pt idx="17">
                  <c:v>13.15164179104482</c:v>
                </c:pt>
                <c:pt idx="18">
                  <c:v>13.15164179104482</c:v>
                </c:pt>
                <c:pt idx="19">
                  <c:v>13.15164179104482</c:v>
                </c:pt>
                <c:pt idx="20">
                  <c:v>13.15164179104482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93062528"/>
        <c:axId val="293064064"/>
      </c:lineChart>
      <c:catAx>
        <c:axId val="293055104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0"/>
        <c:majorTickMark val="out"/>
        <c:minorTickMark val="none"/>
        <c:tickLblPos val="nextTo"/>
        <c:spPr>
          <a:noFill/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293060992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293060992"/>
        <c:scaling>
          <c:orientation val="minMax"/>
          <c:max val="18"/>
          <c:min val="7.5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293055104"/>
        <c:crosses val="autoZero"/>
        <c:crossBetween val="between"/>
        <c:majorUnit val="1"/>
        <c:minorUnit val="0.2"/>
      </c:valAx>
      <c:catAx>
        <c:axId val="2930625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93064064"/>
        <c:crosses val="autoZero"/>
        <c:auto val="0"/>
        <c:lblAlgn val="ctr"/>
        <c:lblOffset val="100"/>
        <c:noMultiLvlLbl val="0"/>
      </c:catAx>
      <c:valAx>
        <c:axId val="293064064"/>
        <c:scaling>
          <c:orientation val="minMax"/>
        </c:scaling>
        <c:delete val="1"/>
        <c:axPos val="l"/>
        <c:numFmt formatCode="0.00" sourceLinked="1"/>
        <c:majorTickMark val="out"/>
        <c:minorTickMark val="none"/>
        <c:tickLblPos val="none"/>
        <c:crossAx val="293062528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25430614661539402"/>
          <c:y val="0.120697646607124"/>
          <c:w val="0.57672971799577699"/>
          <c:h val="2.9653162919852399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84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r-FR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r-FR"/>
              <a:t>Evolution des moyennes des établissements du 37</a:t>
            </a:r>
          </a:p>
        </c:rich>
      </c:tx>
      <c:layout>
        <c:manualLayout>
          <c:xMode val="edge"/>
          <c:yMode val="edge"/>
          <c:x val="0.379338292720724"/>
          <c:y val="2.3247912192794099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4.8269494809833197E-2"/>
          <c:y val="0.148002481507993"/>
          <c:w val="0.94699864335256101"/>
          <c:h val="0.634389310427106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stat_etablissement_histo_BGT!$I$37</c:f>
              <c:strCache>
                <c:ptCount val="1"/>
                <c:pt idx="0">
                  <c:v>Moy Etab 2010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stat_etablissement_histo_BGT!$B$38:$B$49</c:f>
              <c:strCache>
                <c:ptCount val="12"/>
                <c:pt idx="0">
                  <c:v>LYC LEONARD DE VINCI</c:v>
                </c:pt>
                <c:pt idx="1">
                  <c:v>LYC SAINT MEDARD INS</c:v>
                </c:pt>
                <c:pt idx="2">
                  <c:v>LYCEE A. DE VIGNY</c:v>
                </c:pt>
                <c:pt idx="3">
                  <c:v>LYCEE AGRICOLE 37</c:v>
                </c:pt>
                <c:pt idx="4">
                  <c:v>LYCEE BALZAC</c:v>
                </c:pt>
                <c:pt idx="5">
                  <c:v>LYCEE CHOISEUL</c:v>
                </c:pt>
                <c:pt idx="6">
                  <c:v>LYCEE DESCARTES</c:v>
                </c:pt>
                <c:pt idx="7">
                  <c:v>LYCEE FONTIVILLE</c:v>
                </c:pt>
                <c:pt idx="8">
                  <c:v>LYCEE GRANDMONT</c:v>
                </c:pt>
                <c:pt idx="9">
                  <c:v>LYCEE J DE VAUCANSON</c:v>
                </c:pt>
                <c:pt idx="10">
                  <c:v>LYCEE JEAN MONNET</c:v>
                </c:pt>
                <c:pt idx="11">
                  <c:v>LYCEE M.NADAUD</c:v>
                </c:pt>
              </c:strCache>
            </c:strRef>
          </c:cat>
          <c:val>
            <c:numRef>
              <c:f>stat_etablissement_histo_BGT!$I$38:$I$49</c:f>
              <c:numCache>
                <c:formatCode>General</c:formatCode>
                <c:ptCount val="12"/>
                <c:pt idx="0" formatCode="0.00">
                  <c:v>12.35828505214368</c:v>
                </c:pt>
                <c:pt idx="2" formatCode="0.00">
                  <c:v>13.244406196213429</c:v>
                </c:pt>
                <c:pt idx="3" formatCode="0.00">
                  <c:v>14.315686274509799</c:v>
                </c:pt>
                <c:pt idx="4" formatCode="0.00">
                  <c:v>12.829944751381239</c:v>
                </c:pt>
                <c:pt idx="5" formatCode="0.00">
                  <c:v>13.049433573635429</c:v>
                </c:pt>
                <c:pt idx="6" formatCode="0.00">
                  <c:v>13.373443456162651</c:v>
                </c:pt>
                <c:pt idx="7" formatCode="0.00">
                  <c:v>12.764976958525351</c:v>
                </c:pt>
                <c:pt idx="8" formatCode="0.00">
                  <c:v>12.442595769010889</c:v>
                </c:pt>
                <c:pt idx="9" formatCode="0.00">
                  <c:v>12.87347347347348</c:v>
                </c:pt>
                <c:pt idx="10" formatCode="0.00">
                  <c:v>12.7324867724868</c:v>
                </c:pt>
                <c:pt idx="11" formatCode="0.00">
                  <c:v>12.507909604519771</c:v>
                </c:pt>
              </c:numCache>
            </c:numRef>
          </c:val>
        </c:ser>
        <c:ser>
          <c:idx val="0"/>
          <c:order val="1"/>
          <c:tx>
            <c:strRef>
              <c:f>stat_etablissement_histo_BGT!$G$37</c:f>
              <c:strCache>
                <c:ptCount val="1"/>
                <c:pt idx="0">
                  <c:v>Moy Etab 2011</c:v>
                </c:pt>
              </c:strCache>
            </c:strRef>
          </c:tx>
          <c:spPr>
            <a:solidFill>
              <a:srgbClr val="00FF00"/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stat_etablissement_histo_BGT!$B$38:$B$49</c:f>
              <c:strCache>
                <c:ptCount val="12"/>
                <c:pt idx="0">
                  <c:v>LYC LEONARD DE VINCI</c:v>
                </c:pt>
                <c:pt idx="1">
                  <c:v>LYC SAINT MEDARD INS</c:v>
                </c:pt>
                <c:pt idx="2">
                  <c:v>LYCEE A. DE VIGNY</c:v>
                </c:pt>
                <c:pt idx="3">
                  <c:v>LYCEE AGRICOLE 37</c:v>
                </c:pt>
                <c:pt idx="4">
                  <c:v>LYCEE BALZAC</c:v>
                </c:pt>
                <c:pt idx="5">
                  <c:v>LYCEE CHOISEUL</c:v>
                </c:pt>
                <c:pt idx="6">
                  <c:v>LYCEE DESCARTES</c:v>
                </c:pt>
                <c:pt idx="7">
                  <c:v>LYCEE FONTIVILLE</c:v>
                </c:pt>
                <c:pt idx="8">
                  <c:v>LYCEE GRANDMONT</c:v>
                </c:pt>
                <c:pt idx="9">
                  <c:v>LYCEE J DE VAUCANSON</c:v>
                </c:pt>
                <c:pt idx="10">
                  <c:v>LYCEE JEAN MONNET</c:v>
                </c:pt>
                <c:pt idx="11">
                  <c:v>LYCEE M.NADAUD</c:v>
                </c:pt>
              </c:strCache>
            </c:strRef>
          </c:cat>
          <c:val>
            <c:numRef>
              <c:f>stat_etablissement_histo_BGT!$G$38:$G$49</c:f>
              <c:numCache>
                <c:formatCode>0.00</c:formatCode>
                <c:ptCount val="12"/>
                <c:pt idx="0">
                  <c:v>12.73219094247246</c:v>
                </c:pt>
                <c:pt idx="1">
                  <c:v>13.16201550387596</c:v>
                </c:pt>
                <c:pt idx="2">
                  <c:v>12.9306049822064</c:v>
                </c:pt>
                <c:pt idx="3">
                  <c:v>13.98</c:v>
                </c:pt>
                <c:pt idx="4">
                  <c:v>13.01927582534611</c:v>
                </c:pt>
                <c:pt idx="5">
                  <c:v>12.964483906770241</c:v>
                </c:pt>
                <c:pt idx="6">
                  <c:v>13.14866310160428</c:v>
                </c:pt>
                <c:pt idx="7">
                  <c:v>13.10280373831776</c:v>
                </c:pt>
                <c:pt idx="8">
                  <c:v>12.4492890995261</c:v>
                </c:pt>
                <c:pt idx="9">
                  <c:v>13.6533692722372</c:v>
                </c:pt>
                <c:pt idx="10">
                  <c:v>12.62325102880658</c:v>
                </c:pt>
                <c:pt idx="11">
                  <c:v>12.733561643835619</c:v>
                </c:pt>
              </c:numCache>
            </c:numRef>
          </c:val>
        </c:ser>
        <c:ser>
          <c:idx val="1"/>
          <c:order val="2"/>
          <c:tx>
            <c:strRef>
              <c:f>stat_etablissement_histo_BGT!$E$37</c:f>
              <c:strCache>
                <c:ptCount val="1"/>
                <c:pt idx="0">
                  <c:v>Moy Etab 2012</c:v>
                </c:pt>
              </c:strCache>
            </c:strRef>
          </c:tx>
          <c:spPr>
            <a:solidFill>
              <a:srgbClr val="FF0000"/>
            </a:solidFill>
            <a:ln w="12700">
              <a:noFill/>
              <a:prstDash val="solid"/>
            </a:ln>
          </c:spPr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stat_etablissement_histo_BGT!$B$38:$B$49</c:f>
              <c:strCache>
                <c:ptCount val="12"/>
                <c:pt idx="0">
                  <c:v>LYC LEONARD DE VINCI</c:v>
                </c:pt>
                <c:pt idx="1">
                  <c:v>LYC SAINT MEDARD INS</c:v>
                </c:pt>
                <c:pt idx="2">
                  <c:v>LYCEE A. DE VIGNY</c:v>
                </c:pt>
                <c:pt idx="3">
                  <c:v>LYCEE AGRICOLE 37</c:v>
                </c:pt>
                <c:pt idx="4">
                  <c:v>LYCEE BALZAC</c:v>
                </c:pt>
                <c:pt idx="5">
                  <c:v>LYCEE CHOISEUL</c:v>
                </c:pt>
                <c:pt idx="6">
                  <c:v>LYCEE DESCARTES</c:v>
                </c:pt>
                <c:pt idx="7">
                  <c:v>LYCEE FONTIVILLE</c:v>
                </c:pt>
                <c:pt idx="8">
                  <c:v>LYCEE GRANDMONT</c:v>
                </c:pt>
                <c:pt idx="9">
                  <c:v>LYCEE J DE VAUCANSON</c:v>
                </c:pt>
                <c:pt idx="10">
                  <c:v>LYCEE JEAN MONNET</c:v>
                </c:pt>
                <c:pt idx="11">
                  <c:v>LYCEE M.NADAUD</c:v>
                </c:pt>
              </c:strCache>
            </c:strRef>
          </c:cat>
          <c:val>
            <c:numRef>
              <c:f>stat_etablissement_histo_BGT!$E$38:$E$49</c:f>
              <c:numCache>
                <c:formatCode>0.00</c:formatCode>
                <c:ptCount val="12"/>
                <c:pt idx="0">
                  <c:v>12.511940299999999</c:v>
                </c:pt>
                <c:pt idx="1">
                  <c:v>13.317257680000001</c:v>
                </c:pt>
                <c:pt idx="2">
                  <c:v>13.143950179999999</c:v>
                </c:pt>
                <c:pt idx="3">
                  <c:v>14.56</c:v>
                </c:pt>
                <c:pt idx="4">
                  <c:v>13.22288462</c:v>
                </c:pt>
                <c:pt idx="5">
                  <c:v>12.709740930000001</c:v>
                </c:pt>
                <c:pt idx="6">
                  <c:v>13.47961712</c:v>
                </c:pt>
                <c:pt idx="7">
                  <c:v>13.52320675</c:v>
                </c:pt>
                <c:pt idx="8">
                  <c:v>12.28025186</c:v>
                </c:pt>
                <c:pt idx="9">
                  <c:v>13.065483479999999</c:v>
                </c:pt>
                <c:pt idx="10">
                  <c:v>12.5755</c:v>
                </c:pt>
                <c:pt idx="11">
                  <c:v>14.08</c:v>
                </c:pt>
              </c:numCache>
            </c:numRef>
          </c:val>
        </c:ser>
        <c:ser>
          <c:idx val="2"/>
          <c:order val="3"/>
          <c:tx>
            <c:strRef>
              <c:f>stat_etablissement_histo_BGT!$C$37</c:f>
              <c:strCache>
                <c:ptCount val="1"/>
                <c:pt idx="0">
                  <c:v>Moy Etab 2013</c:v>
                </c:pt>
              </c:strCache>
            </c:strRef>
          </c:tx>
          <c:spPr>
            <a:solidFill>
              <a:srgbClr val="FFFF00"/>
            </a:solidFill>
            <a:ln w="25400">
              <a:noFill/>
              <a:prstDash val="solid"/>
            </a:ln>
          </c:spPr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stat_etablissement_histo_BGT!$B$38:$B$49</c:f>
              <c:strCache>
                <c:ptCount val="12"/>
                <c:pt idx="0">
                  <c:v>LYC LEONARD DE VINCI</c:v>
                </c:pt>
                <c:pt idx="1">
                  <c:v>LYC SAINT MEDARD INS</c:v>
                </c:pt>
                <c:pt idx="2">
                  <c:v>LYCEE A. DE VIGNY</c:v>
                </c:pt>
                <c:pt idx="3">
                  <c:v>LYCEE AGRICOLE 37</c:v>
                </c:pt>
                <c:pt idx="4">
                  <c:v>LYCEE BALZAC</c:v>
                </c:pt>
                <c:pt idx="5">
                  <c:v>LYCEE CHOISEUL</c:v>
                </c:pt>
                <c:pt idx="6">
                  <c:v>LYCEE DESCARTES</c:v>
                </c:pt>
                <c:pt idx="7">
                  <c:v>LYCEE FONTIVILLE</c:v>
                </c:pt>
                <c:pt idx="8">
                  <c:v>LYCEE GRANDMONT</c:v>
                </c:pt>
                <c:pt idx="9">
                  <c:v>LYCEE J DE VAUCANSON</c:v>
                </c:pt>
                <c:pt idx="10">
                  <c:v>LYCEE JEAN MONNET</c:v>
                </c:pt>
                <c:pt idx="11">
                  <c:v>LYCEE M.NADAUD</c:v>
                </c:pt>
              </c:strCache>
            </c:strRef>
          </c:cat>
          <c:val>
            <c:numRef>
              <c:f>stat_etablissement_histo_BGT!$C$38:$C$49</c:f>
              <c:numCache>
                <c:formatCode>0.00</c:formatCode>
                <c:ptCount val="12"/>
                <c:pt idx="0">
                  <c:v>12.281710213776719</c:v>
                </c:pt>
                <c:pt idx="1">
                  <c:v>13.466748166259171</c:v>
                </c:pt>
                <c:pt idx="2">
                  <c:v>13.118025078369911</c:v>
                </c:pt>
                <c:pt idx="3">
                  <c:v>14.57543859649123</c:v>
                </c:pt>
                <c:pt idx="4">
                  <c:v>13.49745493107106</c:v>
                </c:pt>
                <c:pt idx="5">
                  <c:v>12.552290836653381</c:v>
                </c:pt>
                <c:pt idx="6">
                  <c:v>13.60755494505494</c:v>
                </c:pt>
                <c:pt idx="7">
                  <c:v>12.2465811965812</c:v>
                </c:pt>
                <c:pt idx="8">
                  <c:v>12.8665308498254</c:v>
                </c:pt>
                <c:pt idx="9">
                  <c:v>12.51474820143885</c:v>
                </c:pt>
                <c:pt idx="10">
                  <c:v>13.592903225806459</c:v>
                </c:pt>
                <c:pt idx="11">
                  <c:v>14.256944444444439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93134336"/>
        <c:axId val="293135872"/>
      </c:barChart>
      <c:catAx>
        <c:axId val="293134336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293135872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293135872"/>
        <c:scaling>
          <c:orientation val="minMax"/>
          <c:max val="15.25"/>
          <c:min val="11.5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293134336"/>
        <c:crosses val="autoZero"/>
        <c:crossBetween val="between"/>
        <c:majorUnit val="0.25"/>
        <c:minorUnit val="0.2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4.8312429254363999E-2"/>
          <c:y val="8.3307659269863998E-2"/>
          <c:w val="0.94289257129608794"/>
          <c:h val="3.7201240753996702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84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r-FR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r-FR"/>
              <a:t>Moyennes des établissements du 41 Bac Géné &amp; Techno 2013</a:t>
            </a:r>
          </a:p>
        </c:rich>
      </c:tx>
      <c:layout>
        <c:manualLayout>
          <c:xMode val="edge"/>
          <c:yMode val="edge"/>
          <c:x val="0.32454492575861998"/>
          <c:y val="3.9244703787026602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6.6229164720105704E-2"/>
          <c:y val="0.21397390951454201"/>
          <c:w val="0.91192532595132303"/>
          <c:h val="0.54366812227074202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stat_etablissement_graph_BGT!$C$59</c:f>
              <c:strCache>
                <c:ptCount val="1"/>
                <c:pt idx="0">
                  <c:v>Moy Etab</c:v>
                </c:pt>
              </c:strCache>
            </c:strRef>
          </c:tx>
          <c:spPr>
            <a:solidFill>
              <a:srgbClr val="99CC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/>
              <a:lstStyle/>
              <a:p>
                <a:pPr algn="ctr">
                  <a:defRPr sz="85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r-F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errBars>
            <c:errBarType val="both"/>
            <c:errValType val="cust"/>
            <c:noEndCap val="0"/>
            <c:plus>
              <c:numRef>
                <c:f>stat_etablissement_graph_BGT!$F$60:$F$70</c:f>
                <c:numCache>
                  <c:formatCode>General</c:formatCode>
                  <c:ptCount val="11"/>
                  <c:pt idx="0">
                    <c:v>3.4375908534950819</c:v>
                  </c:pt>
                  <c:pt idx="1">
                    <c:v>3.7635543942897818</c:v>
                  </c:pt>
                  <c:pt idx="2">
                    <c:v>2.9114350461928931</c:v>
                  </c:pt>
                  <c:pt idx="3">
                    <c:v>2.0407325237273102</c:v>
                  </c:pt>
                  <c:pt idx="4">
                    <c:v>3.992382883263017</c:v>
                  </c:pt>
                  <c:pt idx="5">
                    <c:v>2.9838977269048739</c:v>
                  </c:pt>
                  <c:pt idx="6">
                    <c:v>2.52382262033702</c:v>
                  </c:pt>
                  <c:pt idx="7">
                    <c:v>3.656905731968692</c:v>
                  </c:pt>
                  <c:pt idx="8">
                    <c:v>2.5895603819244339</c:v>
                  </c:pt>
                  <c:pt idx="9">
                    <c:v>2.495301068702811</c:v>
                  </c:pt>
                  <c:pt idx="10">
                    <c:v>2.9322944501429902</c:v>
                  </c:pt>
                </c:numCache>
              </c:numRef>
            </c:plus>
            <c:minus>
              <c:numRef>
                <c:f>stat_etablissement_graph_BGT!$F$60:$F$70</c:f>
                <c:numCache>
                  <c:formatCode>General</c:formatCode>
                  <c:ptCount val="11"/>
                  <c:pt idx="0">
                    <c:v>3.4375908534950819</c:v>
                  </c:pt>
                  <c:pt idx="1">
                    <c:v>3.7635543942897818</c:v>
                  </c:pt>
                  <c:pt idx="2">
                    <c:v>2.9114350461928931</c:v>
                  </c:pt>
                  <c:pt idx="3">
                    <c:v>2.0407325237273102</c:v>
                  </c:pt>
                  <c:pt idx="4">
                    <c:v>3.992382883263017</c:v>
                  </c:pt>
                  <c:pt idx="5">
                    <c:v>2.9838977269048739</c:v>
                  </c:pt>
                  <c:pt idx="6">
                    <c:v>2.52382262033702</c:v>
                  </c:pt>
                  <c:pt idx="7">
                    <c:v>3.656905731968692</c:v>
                  </c:pt>
                  <c:pt idx="8">
                    <c:v>2.5895603819244339</c:v>
                  </c:pt>
                  <c:pt idx="9">
                    <c:v>2.495301068702811</c:v>
                  </c:pt>
                  <c:pt idx="10">
                    <c:v>2.9322944501429902</c:v>
                  </c:pt>
                </c:numCache>
              </c:numRef>
            </c:minus>
            <c:spPr>
              <a:ln w="50800">
                <a:solidFill>
                  <a:srgbClr val="000000"/>
                </a:solidFill>
                <a:prstDash val="solid"/>
              </a:ln>
            </c:spPr>
          </c:errBars>
          <c:cat>
            <c:strRef>
              <c:f>stat_etablissement_graph_BGT!$B$60:$B$70</c:f>
              <c:strCache>
                <c:ptCount val="11"/>
                <c:pt idx="0">
                  <c:v>LYC.LA PROVIDENCE</c:v>
                </c:pt>
                <c:pt idx="1">
                  <c:v>LYCEE DESSAIGNES</c:v>
                </c:pt>
                <c:pt idx="2">
                  <c:v>LYCEE ST MARIE</c:v>
                </c:pt>
                <c:pt idx="3">
                  <c:v>LYCEE HOTELIER</c:v>
                </c:pt>
                <c:pt idx="4">
                  <c:v>LYCEE A.THIERRY</c:v>
                </c:pt>
                <c:pt idx="5">
                  <c:v>LYCEE C.DE FRANCE</c:v>
                </c:pt>
                <c:pt idx="6">
                  <c:v>LYCEE ST JOSEPH</c:v>
                </c:pt>
                <c:pt idx="7">
                  <c:v>LYCEE C.CLAUDEL</c:v>
                </c:pt>
                <c:pt idx="8">
                  <c:v>LYC.N.DAME DES AYDES</c:v>
                </c:pt>
                <c:pt idx="9">
                  <c:v>LYCEE AGRICOLE 41</c:v>
                </c:pt>
                <c:pt idx="10">
                  <c:v>LYCEE RONSARD</c:v>
                </c:pt>
              </c:strCache>
            </c:strRef>
          </c:cat>
          <c:val>
            <c:numRef>
              <c:f>stat_etablissement_graph_BGT!$C$60:$C$70</c:f>
              <c:numCache>
                <c:formatCode>0.00</c:formatCode>
                <c:ptCount val="11"/>
                <c:pt idx="0">
                  <c:v>11.890181818181819</c:v>
                </c:pt>
                <c:pt idx="1">
                  <c:v>12.248751076658079</c:v>
                </c:pt>
                <c:pt idx="2">
                  <c:v>12.96798866855524</c:v>
                </c:pt>
                <c:pt idx="3">
                  <c:v>13.51328125</c:v>
                </c:pt>
                <c:pt idx="4">
                  <c:v>13.52601156069364</c:v>
                </c:pt>
                <c:pt idx="5">
                  <c:v>13.539711191335741</c:v>
                </c:pt>
                <c:pt idx="6">
                  <c:v>13.561971830985909</c:v>
                </c:pt>
                <c:pt idx="7">
                  <c:v>13.66162162162162</c:v>
                </c:pt>
                <c:pt idx="8">
                  <c:v>13.74901408450704</c:v>
                </c:pt>
                <c:pt idx="9">
                  <c:v>13.80892857142857</c:v>
                </c:pt>
                <c:pt idx="10">
                  <c:v>14.03899297423888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93212544"/>
        <c:axId val="293214080"/>
      </c:barChart>
      <c:lineChart>
        <c:grouping val="standard"/>
        <c:varyColors val="0"/>
        <c:ser>
          <c:idx val="0"/>
          <c:order val="1"/>
          <c:tx>
            <c:strRef>
              <c:f>stat_etablissement_graph_BGT!$D$59</c:f>
              <c:strCache>
                <c:ptCount val="1"/>
                <c:pt idx="0">
                  <c:v>Moyenne académique 2013: 13,34</c:v>
                </c:pt>
              </c:strCache>
            </c:strRef>
          </c:tx>
          <c:spPr>
            <a:ln w="25400">
              <a:solidFill>
                <a:srgbClr val="FF0000"/>
              </a:solidFill>
              <a:prstDash val="solid"/>
            </a:ln>
          </c:spPr>
          <c:marker>
            <c:symbol val="none"/>
          </c:marker>
          <c:dLbls>
            <c:delete val="1"/>
          </c:dLbls>
          <c:cat>
            <c:strRef>
              <c:f>stat_etablissement_graph_BGT!$B$60:$B$70</c:f>
              <c:strCache>
                <c:ptCount val="11"/>
                <c:pt idx="0">
                  <c:v>LYC.LA PROVIDENCE</c:v>
                </c:pt>
                <c:pt idx="1">
                  <c:v>LYCEE DESSAIGNES</c:v>
                </c:pt>
                <c:pt idx="2">
                  <c:v>LYCEE ST MARIE</c:v>
                </c:pt>
                <c:pt idx="3">
                  <c:v>LYCEE HOTELIER</c:v>
                </c:pt>
                <c:pt idx="4">
                  <c:v>LYCEE A.THIERRY</c:v>
                </c:pt>
                <c:pt idx="5">
                  <c:v>LYCEE C.DE FRANCE</c:v>
                </c:pt>
                <c:pt idx="6">
                  <c:v>LYCEE ST JOSEPH</c:v>
                </c:pt>
                <c:pt idx="7">
                  <c:v>LYCEE C.CLAUDEL</c:v>
                </c:pt>
                <c:pt idx="8">
                  <c:v>LYC.N.DAME DES AYDES</c:v>
                </c:pt>
                <c:pt idx="9">
                  <c:v>LYCEE AGRICOLE 41</c:v>
                </c:pt>
                <c:pt idx="10">
                  <c:v>LYCEE RONSARD</c:v>
                </c:pt>
              </c:strCache>
            </c:strRef>
          </c:cat>
          <c:val>
            <c:numRef>
              <c:f>stat_etablissement_graph_BGT!$D$60:$D$70</c:f>
              <c:numCache>
                <c:formatCode>0.00</c:formatCode>
                <c:ptCount val="11"/>
                <c:pt idx="0">
                  <c:v>13.342674886548449</c:v>
                </c:pt>
                <c:pt idx="1">
                  <c:v>13.342674886548449</c:v>
                </c:pt>
                <c:pt idx="2">
                  <c:v>13.342674886548449</c:v>
                </c:pt>
                <c:pt idx="3">
                  <c:v>13.342674886548449</c:v>
                </c:pt>
                <c:pt idx="4">
                  <c:v>13.342674886548449</c:v>
                </c:pt>
                <c:pt idx="5">
                  <c:v>13.342674886548449</c:v>
                </c:pt>
                <c:pt idx="6">
                  <c:v>13.342674886548449</c:v>
                </c:pt>
                <c:pt idx="7">
                  <c:v>13.342674886548449</c:v>
                </c:pt>
                <c:pt idx="8">
                  <c:v>13.342674886548449</c:v>
                </c:pt>
                <c:pt idx="9">
                  <c:v>13.342674886548449</c:v>
                </c:pt>
                <c:pt idx="10">
                  <c:v>13.342674886548449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93212544"/>
        <c:axId val="293214080"/>
      </c:lineChart>
      <c:lineChart>
        <c:grouping val="standard"/>
        <c:varyColors val="0"/>
        <c:ser>
          <c:idx val="2"/>
          <c:order val="2"/>
          <c:tx>
            <c:strRef>
              <c:f>stat_etablissement_graph_BGT!$E$59</c:f>
              <c:strCache>
                <c:ptCount val="1"/>
                <c:pt idx="0">
                  <c:v>Moyenne département 41  2013: 13,26</c:v>
                </c:pt>
              </c:strCache>
            </c:strRef>
          </c:tx>
          <c:spPr>
            <a:ln w="25400">
              <a:solidFill>
                <a:srgbClr val="FFFF00"/>
              </a:solidFill>
              <a:prstDash val="solid"/>
            </a:ln>
          </c:spPr>
          <c:marker>
            <c:symbol val="none"/>
          </c:marker>
          <c:dLbls>
            <c:delete val="1"/>
          </c:dLbls>
          <c:cat>
            <c:strRef>
              <c:f>stat_etablissement_graph_BGT!$B$60:$B$70</c:f>
              <c:strCache>
                <c:ptCount val="11"/>
                <c:pt idx="0">
                  <c:v>LYC.LA PROVIDENCE</c:v>
                </c:pt>
                <c:pt idx="1">
                  <c:v>LYCEE DESSAIGNES</c:v>
                </c:pt>
                <c:pt idx="2">
                  <c:v>LYCEE ST MARIE</c:v>
                </c:pt>
                <c:pt idx="3">
                  <c:v>LYCEE HOTELIER</c:v>
                </c:pt>
                <c:pt idx="4">
                  <c:v>LYCEE A.THIERRY</c:v>
                </c:pt>
                <c:pt idx="5">
                  <c:v>LYCEE C.DE FRANCE</c:v>
                </c:pt>
                <c:pt idx="6">
                  <c:v>LYCEE ST JOSEPH</c:v>
                </c:pt>
                <c:pt idx="7">
                  <c:v>LYCEE C.CLAUDEL</c:v>
                </c:pt>
                <c:pt idx="8">
                  <c:v>LYC.N.DAME DES AYDES</c:v>
                </c:pt>
                <c:pt idx="9">
                  <c:v>LYCEE AGRICOLE 41</c:v>
                </c:pt>
                <c:pt idx="10">
                  <c:v>LYCEE RONSARD</c:v>
                </c:pt>
              </c:strCache>
            </c:strRef>
          </c:cat>
          <c:val>
            <c:numRef>
              <c:f>stat_etablissement_graph_BGT!$E$60:$E$70</c:f>
              <c:numCache>
                <c:formatCode>0.00</c:formatCode>
                <c:ptCount val="11"/>
                <c:pt idx="0">
                  <c:v>13.25697969543144</c:v>
                </c:pt>
                <c:pt idx="1">
                  <c:v>13.25697969543144</c:v>
                </c:pt>
                <c:pt idx="2">
                  <c:v>13.25697969543144</c:v>
                </c:pt>
                <c:pt idx="3">
                  <c:v>13.25697969543144</c:v>
                </c:pt>
                <c:pt idx="4">
                  <c:v>13.25697969543144</c:v>
                </c:pt>
                <c:pt idx="5">
                  <c:v>13.25697969543144</c:v>
                </c:pt>
                <c:pt idx="6">
                  <c:v>13.25697969543144</c:v>
                </c:pt>
                <c:pt idx="7">
                  <c:v>13.25697969543144</c:v>
                </c:pt>
                <c:pt idx="8">
                  <c:v>13.25697969543144</c:v>
                </c:pt>
                <c:pt idx="9">
                  <c:v>13.25697969543144</c:v>
                </c:pt>
                <c:pt idx="10">
                  <c:v>13.25697969543144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93215616"/>
        <c:axId val="293221504"/>
      </c:lineChart>
      <c:catAx>
        <c:axId val="293212544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0"/>
        <c:majorTickMark val="out"/>
        <c:minorTickMark val="none"/>
        <c:tickLblPos val="nextTo"/>
        <c:spPr>
          <a:noFill/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293214080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293214080"/>
        <c:scaling>
          <c:orientation val="minMax"/>
          <c:max val="18"/>
          <c:min val="7.5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293212544"/>
        <c:crosses val="autoZero"/>
        <c:crossBetween val="between"/>
        <c:majorUnit val="1"/>
        <c:minorUnit val="0.2"/>
      </c:valAx>
      <c:catAx>
        <c:axId val="2932156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93221504"/>
        <c:crosses val="autoZero"/>
        <c:auto val="0"/>
        <c:lblAlgn val="ctr"/>
        <c:lblOffset val="100"/>
        <c:noMultiLvlLbl val="0"/>
      </c:catAx>
      <c:valAx>
        <c:axId val="293221504"/>
        <c:scaling>
          <c:orientation val="minMax"/>
        </c:scaling>
        <c:delete val="1"/>
        <c:axPos val="l"/>
        <c:numFmt formatCode="0.00" sourceLinked="1"/>
        <c:majorTickMark val="out"/>
        <c:minorTickMark val="none"/>
        <c:tickLblPos val="none"/>
        <c:crossAx val="293215616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25430614661539402"/>
          <c:y val="0.120697646607124"/>
          <c:w val="0.57082829762558795"/>
          <c:h val="4.9066384687525597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84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r-FR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r-FR"/>
              <a:t>Evolution des moyennes des établissements du 41</a:t>
            </a:r>
          </a:p>
        </c:rich>
      </c:tx>
      <c:layout>
        <c:manualLayout>
          <c:xMode val="edge"/>
          <c:yMode val="edge"/>
          <c:x val="0.379338292720724"/>
          <c:y val="2.3247912192794099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4.8269494809833197E-2"/>
          <c:y val="0.148002481507993"/>
          <c:w val="0.94699864335256101"/>
          <c:h val="0.634389310427106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stat_etablissement_histo_BGT!$I$61</c:f>
              <c:strCache>
                <c:ptCount val="1"/>
                <c:pt idx="0">
                  <c:v>Moy Etab 2010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stat_etablissement_histo_BGT!$B$62:$B$72</c:f>
              <c:strCache>
                <c:ptCount val="11"/>
                <c:pt idx="0">
                  <c:v>LYC.LA PROVIDENCE</c:v>
                </c:pt>
                <c:pt idx="1">
                  <c:v>LYC.N.DAME DES AYDES</c:v>
                </c:pt>
                <c:pt idx="2">
                  <c:v>LYCEE A.THIERRY</c:v>
                </c:pt>
                <c:pt idx="3">
                  <c:v>LYCEE AGRICOLE 41</c:v>
                </c:pt>
                <c:pt idx="4">
                  <c:v>LYCEE C.CLAUDEL</c:v>
                </c:pt>
                <c:pt idx="5">
                  <c:v>LYCEE C.DE FRANCE</c:v>
                </c:pt>
                <c:pt idx="6">
                  <c:v>LYCEE DESSAIGNES</c:v>
                </c:pt>
                <c:pt idx="7">
                  <c:v>LYCEE HOTELIER</c:v>
                </c:pt>
                <c:pt idx="8">
                  <c:v>LYCEE RONSARD</c:v>
                </c:pt>
                <c:pt idx="9">
                  <c:v>LYCEE ST JOSEPH</c:v>
                </c:pt>
                <c:pt idx="10">
                  <c:v>LYCEE ST MARIE</c:v>
                </c:pt>
              </c:strCache>
            </c:strRef>
          </c:cat>
          <c:val>
            <c:numRef>
              <c:f>stat_etablissement_histo_BGT!$I$62:$I$72</c:f>
              <c:numCache>
                <c:formatCode>0.00</c:formatCode>
                <c:ptCount val="11"/>
                <c:pt idx="0">
                  <c:v>12.456619718309859</c:v>
                </c:pt>
                <c:pt idx="1">
                  <c:v>13.34249084249085</c:v>
                </c:pt>
                <c:pt idx="2">
                  <c:v>12.808387096774201</c:v>
                </c:pt>
                <c:pt idx="3">
                  <c:v>14.821568627450979</c:v>
                </c:pt>
                <c:pt idx="4">
                  <c:v>12.384590163934419</c:v>
                </c:pt>
                <c:pt idx="5">
                  <c:v>12.9384248210024</c:v>
                </c:pt>
                <c:pt idx="6">
                  <c:v>11.618992932862231</c:v>
                </c:pt>
                <c:pt idx="7">
                  <c:v>13.60921052631579</c:v>
                </c:pt>
                <c:pt idx="8">
                  <c:v>12.84426229508197</c:v>
                </c:pt>
                <c:pt idx="9">
                  <c:v>13.692307692307701</c:v>
                </c:pt>
                <c:pt idx="10">
                  <c:v>12.753239436619721</c:v>
                </c:pt>
              </c:numCache>
            </c:numRef>
          </c:val>
        </c:ser>
        <c:ser>
          <c:idx val="0"/>
          <c:order val="1"/>
          <c:tx>
            <c:strRef>
              <c:f>stat_etablissement_histo_BGT!$G$61</c:f>
              <c:strCache>
                <c:ptCount val="1"/>
                <c:pt idx="0">
                  <c:v>Moy Etab 2011</c:v>
                </c:pt>
              </c:strCache>
            </c:strRef>
          </c:tx>
          <c:spPr>
            <a:solidFill>
              <a:srgbClr val="00FF00"/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stat_etablissement_histo_BGT!$B$62:$B$72</c:f>
              <c:strCache>
                <c:ptCount val="11"/>
                <c:pt idx="0">
                  <c:v>LYC.LA PROVIDENCE</c:v>
                </c:pt>
                <c:pt idx="1">
                  <c:v>LYC.N.DAME DES AYDES</c:v>
                </c:pt>
                <c:pt idx="2">
                  <c:v>LYCEE A.THIERRY</c:v>
                </c:pt>
                <c:pt idx="3">
                  <c:v>LYCEE AGRICOLE 41</c:v>
                </c:pt>
                <c:pt idx="4">
                  <c:v>LYCEE C.CLAUDEL</c:v>
                </c:pt>
                <c:pt idx="5">
                  <c:v>LYCEE C.DE FRANCE</c:v>
                </c:pt>
                <c:pt idx="6">
                  <c:v>LYCEE DESSAIGNES</c:v>
                </c:pt>
                <c:pt idx="7">
                  <c:v>LYCEE HOTELIER</c:v>
                </c:pt>
                <c:pt idx="8">
                  <c:v>LYCEE RONSARD</c:v>
                </c:pt>
                <c:pt idx="9">
                  <c:v>LYCEE ST JOSEPH</c:v>
                </c:pt>
                <c:pt idx="10">
                  <c:v>LYCEE ST MARIE</c:v>
                </c:pt>
              </c:strCache>
            </c:strRef>
          </c:cat>
          <c:val>
            <c:numRef>
              <c:f>stat_etablissement_histo_BGT!$G$62:$G$72</c:f>
              <c:numCache>
                <c:formatCode>0.00</c:formatCode>
                <c:ptCount val="11"/>
                <c:pt idx="0">
                  <c:v>12.44466292134832</c:v>
                </c:pt>
                <c:pt idx="1">
                  <c:v>13.613127413127421</c:v>
                </c:pt>
                <c:pt idx="2">
                  <c:v>12.597543352601161</c:v>
                </c:pt>
                <c:pt idx="3">
                  <c:v>13.82</c:v>
                </c:pt>
                <c:pt idx="4">
                  <c:v>12.259329446064131</c:v>
                </c:pt>
                <c:pt idx="5">
                  <c:v>12.586966824644559</c:v>
                </c:pt>
                <c:pt idx="6">
                  <c:v>12.554898648648701</c:v>
                </c:pt>
                <c:pt idx="7">
                  <c:v>12.8113475177305</c:v>
                </c:pt>
                <c:pt idx="8">
                  <c:v>13.357810413885179</c:v>
                </c:pt>
                <c:pt idx="9">
                  <c:v>14.19620253164557</c:v>
                </c:pt>
                <c:pt idx="10">
                  <c:v>12.494524495677229</c:v>
                </c:pt>
              </c:numCache>
            </c:numRef>
          </c:val>
        </c:ser>
        <c:ser>
          <c:idx val="1"/>
          <c:order val="2"/>
          <c:tx>
            <c:strRef>
              <c:f>stat_etablissement_histo_BGT!$E$61</c:f>
              <c:strCache>
                <c:ptCount val="1"/>
                <c:pt idx="0">
                  <c:v>Moy Etab 2012</c:v>
                </c:pt>
              </c:strCache>
            </c:strRef>
          </c:tx>
          <c:spPr>
            <a:solidFill>
              <a:srgbClr val="FF0000"/>
            </a:solidFill>
            <a:ln w="12700">
              <a:noFill/>
              <a:prstDash val="solid"/>
            </a:ln>
          </c:spPr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stat_etablissement_histo_BGT!$B$62:$B$72</c:f>
              <c:strCache>
                <c:ptCount val="11"/>
                <c:pt idx="0">
                  <c:v>LYC.LA PROVIDENCE</c:v>
                </c:pt>
                <c:pt idx="1">
                  <c:v>LYC.N.DAME DES AYDES</c:v>
                </c:pt>
                <c:pt idx="2">
                  <c:v>LYCEE A.THIERRY</c:v>
                </c:pt>
                <c:pt idx="3">
                  <c:v>LYCEE AGRICOLE 41</c:v>
                </c:pt>
                <c:pt idx="4">
                  <c:v>LYCEE C.CLAUDEL</c:v>
                </c:pt>
                <c:pt idx="5">
                  <c:v>LYCEE C.DE FRANCE</c:v>
                </c:pt>
                <c:pt idx="6">
                  <c:v>LYCEE DESSAIGNES</c:v>
                </c:pt>
                <c:pt idx="7">
                  <c:v>LYCEE HOTELIER</c:v>
                </c:pt>
                <c:pt idx="8">
                  <c:v>LYCEE RONSARD</c:v>
                </c:pt>
                <c:pt idx="9">
                  <c:v>LYCEE ST JOSEPH</c:v>
                </c:pt>
                <c:pt idx="10">
                  <c:v>LYCEE ST MARIE</c:v>
                </c:pt>
              </c:strCache>
            </c:strRef>
          </c:cat>
          <c:val>
            <c:numRef>
              <c:f>stat_etablissement_histo_BGT!$E$62:$E$72</c:f>
              <c:numCache>
                <c:formatCode>0.00</c:formatCode>
                <c:ptCount val="11"/>
                <c:pt idx="0">
                  <c:v>12.59425287</c:v>
                </c:pt>
                <c:pt idx="1">
                  <c:v>13.30147601</c:v>
                </c:pt>
                <c:pt idx="2">
                  <c:v>13.36519685</c:v>
                </c:pt>
                <c:pt idx="3">
                  <c:v>14.74821429</c:v>
                </c:pt>
                <c:pt idx="4">
                  <c:v>12.952529180000001</c:v>
                </c:pt>
                <c:pt idx="5">
                  <c:v>12.78537143</c:v>
                </c:pt>
                <c:pt idx="6">
                  <c:v>12.194101119999999</c:v>
                </c:pt>
                <c:pt idx="7">
                  <c:v>12.914685309999999</c:v>
                </c:pt>
                <c:pt idx="8">
                  <c:v>13.570424239999999</c:v>
                </c:pt>
                <c:pt idx="9">
                  <c:v>12.805769229999999</c:v>
                </c:pt>
                <c:pt idx="10">
                  <c:v>13.21710914</c:v>
                </c:pt>
              </c:numCache>
            </c:numRef>
          </c:val>
        </c:ser>
        <c:ser>
          <c:idx val="2"/>
          <c:order val="3"/>
          <c:tx>
            <c:strRef>
              <c:f>stat_etablissement_histo_BGT!$C$61</c:f>
              <c:strCache>
                <c:ptCount val="1"/>
                <c:pt idx="0">
                  <c:v>Moy Etab 2013</c:v>
                </c:pt>
              </c:strCache>
            </c:strRef>
          </c:tx>
          <c:spPr>
            <a:solidFill>
              <a:srgbClr val="FFFF00"/>
            </a:solidFill>
            <a:ln w="25400">
              <a:noFill/>
              <a:prstDash val="solid"/>
            </a:ln>
          </c:spPr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stat_etablissement_histo_BGT!$B$62:$B$72</c:f>
              <c:strCache>
                <c:ptCount val="11"/>
                <c:pt idx="0">
                  <c:v>LYC.LA PROVIDENCE</c:v>
                </c:pt>
                <c:pt idx="1">
                  <c:v>LYC.N.DAME DES AYDES</c:v>
                </c:pt>
                <c:pt idx="2">
                  <c:v>LYCEE A.THIERRY</c:v>
                </c:pt>
                <c:pt idx="3">
                  <c:v>LYCEE AGRICOLE 41</c:v>
                </c:pt>
                <c:pt idx="4">
                  <c:v>LYCEE C.CLAUDEL</c:v>
                </c:pt>
                <c:pt idx="5">
                  <c:v>LYCEE C.DE FRANCE</c:v>
                </c:pt>
                <c:pt idx="6">
                  <c:v>LYCEE DESSAIGNES</c:v>
                </c:pt>
                <c:pt idx="7">
                  <c:v>LYCEE HOTELIER</c:v>
                </c:pt>
                <c:pt idx="8">
                  <c:v>LYCEE RONSARD</c:v>
                </c:pt>
                <c:pt idx="9">
                  <c:v>LYCEE ST JOSEPH</c:v>
                </c:pt>
                <c:pt idx="10">
                  <c:v>LYCEE ST MARIE</c:v>
                </c:pt>
              </c:strCache>
            </c:strRef>
          </c:cat>
          <c:val>
            <c:numRef>
              <c:f>stat_etablissement_histo_BGT!$C$62:$C$72</c:f>
              <c:numCache>
                <c:formatCode>0.00</c:formatCode>
                <c:ptCount val="11"/>
                <c:pt idx="0">
                  <c:v>11.890181818181819</c:v>
                </c:pt>
                <c:pt idx="1">
                  <c:v>13.74901408450704</c:v>
                </c:pt>
                <c:pt idx="2">
                  <c:v>13.52601156069364</c:v>
                </c:pt>
                <c:pt idx="3">
                  <c:v>13.80892857142857</c:v>
                </c:pt>
                <c:pt idx="4">
                  <c:v>13.66162162162162</c:v>
                </c:pt>
                <c:pt idx="5">
                  <c:v>13.539711191335741</c:v>
                </c:pt>
                <c:pt idx="6">
                  <c:v>12.248751076658079</c:v>
                </c:pt>
                <c:pt idx="7">
                  <c:v>13.51328125</c:v>
                </c:pt>
                <c:pt idx="8">
                  <c:v>14.03899297423888</c:v>
                </c:pt>
                <c:pt idx="9">
                  <c:v>13.561971830985909</c:v>
                </c:pt>
                <c:pt idx="10">
                  <c:v>12.96798866855524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93280768"/>
        <c:axId val="293294848"/>
      </c:barChart>
      <c:catAx>
        <c:axId val="293280768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293294848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293294848"/>
        <c:scaling>
          <c:orientation val="minMax"/>
          <c:max val="15.25"/>
          <c:min val="11.5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293280768"/>
        <c:crosses val="autoZero"/>
        <c:crossBetween val="between"/>
        <c:majorUnit val="0.25"/>
        <c:minorUnit val="0.2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4.8312429254363999E-2"/>
          <c:y val="8.3307659269863998E-2"/>
          <c:w val="0.94289257129608794"/>
          <c:h val="3.7201240753996702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84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r-FR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r-FR"/>
              <a:t>Moyennes des établissements du 28 Bac Géné &amp; Techno 2013</a:t>
            </a:r>
          </a:p>
        </c:rich>
      </c:tx>
      <c:layout>
        <c:manualLayout>
          <c:xMode val="edge"/>
          <c:yMode val="edge"/>
          <c:x val="0.32454492575861998"/>
          <c:y val="3.9244703787026602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6.6229164720105704E-2"/>
          <c:y val="0.21397390951454201"/>
          <c:w val="0.91192532595132303"/>
          <c:h val="0.54366812227074202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stat_etablissement_graph_BGT!$C$14</c:f>
              <c:strCache>
                <c:ptCount val="1"/>
                <c:pt idx="0">
                  <c:v>Moy Etab</c:v>
                </c:pt>
              </c:strCache>
            </c:strRef>
          </c:tx>
          <c:spPr>
            <a:solidFill>
              <a:srgbClr val="99CC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/>
              <a:lstStyle/>
              <a:p>
                <a:pPr algn="ctr">
                  <a:defRPr sz="85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r-F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errBars>
            <c:errBarType val="both"/>
            <c:errValType val="cust"/>
            <c:noEndCap val="0"/>
            <c:plus>
              <c:numRef>
                <c:f>stat_etablissement_graph_BGT!$F$15:$F$25</c:f>
                <c:numCache>
                  <c:formatCode>General</c:formatCode>
                  <c:ptCount val="11"/>
                  <c:pt idx="0">
                    <c:v>3.064532859320487</c:v>
                  </c:pt>
                  <c:pt idx="1">
                    <c:v>3.2434471823816171</c:v>
                  </c:pt>
                  <c:pt idx="2">
                    <c:v>3.685659821530519</c:v>
                  </c:pt>
                  <c:pt idx="3">
                    <c:v>3.1990238488068599</c:v>
                  </c:pt>
                  <c:pt idx="4">
                    <c:v>3.2984941272719182</c:v>
                  </c:pt>
                  <c:pt idx="5">
                    <c:v>3.560856504466432</c:v>
                  </c:pt>
                  <c:pt idx="6">
                    <c:v>2.558744464690192</c:v>
                  </c:pt>
                  <c:pt idx="7">
                    <c:v>2.846648962999017</c:v>
                  </c:pt>
                  <c:pt idx="8">
                    <c:v>2.7887820368754759</c:v>
                  </c:pt>
                  <c:pt idx="9">
                    <c:v>2.9266346089794539</c:v>
                  </c:pt>
                  <c:pt idx="10">
                    <c:v>1.64027098032273</c:v>
                  </c:pt>
                </c:numCache>
              </c:numRef>
            </c:plus>
            <c:minus>
              <c:numRef>
                <c:f>stat_etablissement_graph_BGT!$F$15:$F$25</c:f>
                <c:numCache>
                  <c:formatCode>General</c:formatCode>
                  <c:ptCount val="11"/>
                  <c:pt idx="0">
                    <c:v>3.064532859320487</c:v>
                  </c:pt>
                  <c:pt idx="1">
                    <c:v>3.2434471823816171</c:v>
                  </c:pt>
                  <c:pt idx="2">
                    <c:v>3.685659821530519</c:v>
                  </c:pt>
                  <c:pt idx="3">
                    <c:v>3.1990238488068599</c:v>
                  </c:pt>
                  <c:pt idx="4">
                    <c:v>3.2984941272719182</c:v>
                  </c:pt>
                  <c:pt idx="5">
                    <c:v>3.560856504466432</c:v>
                  </c:pt>
                  <c:pt idx="6">
                    <c:v>2.558744464690192</c:v>
                  </c:pt>
                  <c:pt idx="7">
                    <c:v>2.846648962999017</c:v>
                  </c:pt>
                  <c:pt idx="8">
                    <c:v>2.7887820368754759</c:v>
                  </c:pt>
                  <c:pt idx="9">
                    <c:v>2.9266346089794539</c:v>
                  </c:pt>
                  <c:pt idx="10">
                    <c:v>1.64027098032273</c:v>
                  </c:pt>
                </c:numCache>
              </c:numRef>
            </c:minus>
            <c:spPr>
              <a:ln w="50800">
                <a:solidFill>
                  <a:srgbClr val="000000"/>
                </a:solidFill>
                <a:prstDash val="solid"/>
              </a:ln>
            </c:spPr>
          </c:errBars>
          <c:cat>
            <c:strRef>
              <c:f>stat_etablissement_graph_BGT!$B$15:$B$25</c:f>
              <c:strCache>
                <c:ptCount val="11"/>
                <c:pt idx="0">
                  <c:v>LYCEE ROTROU</c:v>
                </c:pt>
                <c:pt idx="1">
                  <c:v>LYCEE E.BRANLY</c:v>
                </c:pt>
                <c:pt idx="2">
                  <c:v>LYCEE MARCEAU</c:v>
                </c:pt>
                <c:pt idx="3">
                  <c:v>LYCEE E.ZOLA</c:v>
                </c:pt>
                <c:pt idx="4">
                  <c:v>LYCEE R.BELLEAU</c:v>
                </c:pt>
                <c:pt idx="5">
                  <c:v>LYCEE FULBERT</c:v>
                </c:pt>
                <c:pt idx="6">
                  <c:v>LYCEE NOTRE DAME</c:v>
                </c:pt>
                <c:pt idx="7">
                  <c:v>LYC ST PIERRE-PAUL</c:v>
                </c:pt>
                <c:pt idx="8">
                  <c:v>LYCEE S. MONFORT</c:v>
                </c:pt>
                <c:pt idx="9">
                  <c:v>LYCEE J.DE BEAUCE</c:v>
                </c:pt>
                <c:pt idx="10">
                  <c:v>LYCEE AGRICOLE 28</c:v>
                </c:pt>
              </c:strCache>
            </c:strRef>
          </c:cat>
          <c:val>
            <c:numRef>
              <c:f>stat_etablissement_graph_BGT!$C$15:$C$25</c:f>
              <c:numCache>
                <c:formatCode>0.00</c:formatCode>
                <c:ptCount val="11"/>
                <c:pt idx="0">
                  <c:v>12.19327956989248</c:v>
                </c:pt>
                <c:pt idx="1">
                  <c:v>12.41692913385827</c:v>
                </c:pt>
                <c:pt idx="2">
                  <c:v>12.95932642487047</c:v>
                </c:pt>
                <c:pt idx="3">
                  <c:v>13.014814814814811</c:v>
                </c:pt>
                <c:pt idx="4">
                  <c:v>13.212611275964401</c:v>
                </c:pt>
                <c:pt idx="5">
                  <c:v>13.250716648291069</c:v>
                </c:pt>
                <c:pt idx="6">
                  <c:v>13.273048327137539</c:v>
                </c:pt>
                <c:pt idx="7">
                  <c:v>13.632118451025059</c:v>
                </c:pt>
                <c:pt idx="8">
                  <c:v>13.665206812652061</c:v>
                </c:pt>
                <c:pt idx="9">
                  <c:v>13.68586744639377</c:v>
                </c:pt>
                <c:pt idx="10">
                  <c:v>13.686666666666669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93342592"/>
        <c:axId val="293360768"/>
      </c:barChart>
      <c:lineChart>
        <c:grouping val="standard"/>
        <c:varyColors val="0"/>
        <c:ser>
          <c:idx val="0"/>
          <c:order val="1"/>
          <c:tx>
            <c:strRef>
              <c:f>stat_etablissement_graph_BGT!$D$14</c:f>
              <c:strCache>
                <c:ptCount val="1"/>
                <c:pt idx="0">
                  <c:v>Moyenne académique 2013: 13,34</c:v>
                </c:pt>
              </c:strCache>
            </c:strRef>
          </c:tx>
          <c:spPr>
            <a:ln w="25400">
              <a:solidFill>
                <a:srgbClr val="FF0000"/>
              </a:solidFill>
              <a:prstDash val="solid"/>
            </a:ln>
          </c:spPr>
          <c:marker>
            <c:symbol val="none"/>
          </c:marker>
          <c:dLbls>
            <c:delete val="1"/>
          </c:dLbls>
          <c:cat>
            <c:strRef>
              <c:f>stat_etablissement_graph_BGT!$B$15:$B$25</c:f>
              <c:strCache>
                <c:ptCount val="11"/>
                <c:pt idx="0">
                  <c:v>LYCEE ROTROU</c:v>
                </c:pt>
                <c:pt idx="1">
                  <c:v>LYCEE E.BRANLY</c:v>
                </c:pt>
                <c:pt idx="2">
                  <c:v>LYCEE MARCEAU</c:v>
                </c:pt>
                <c:pt idx="3">
                  <c:v>LYCEE E.ZOLA</c:v>
                </c:pt>
                <c:pt idx="4">
                  <c:v>LYCEE R.BELLEAU</c:v>
                </c:pt>
                <c:pt idx="5">
                  <c:v>LYCEE FULBERT</c:v>
                </c:pt>
                <c:pt idx="6">
                  <c:v>LYCEE NOTRE DAME</c:v>
                </c:pt>
                <c:pt idx="7">
                  <c:v>LYC ST PIERRE-PAUL</c:v>
                </c:pt>
                <c:pt idx="8">
                  <c:v>LYCEE S. MONFORT</c:v>
                </c:pt>
                <c:pt idx="9">
                  <c:v>LYCEE J.DE BEAUCE</c:v>
                </c:pt>
                <c:pt idx="10">
                  <c:v>LYCEE AGRICOLE 28</c:v>
                </c:pt>
              </c:strCache>
            </c:strRef>
          </c:cat>
          <c:val>
            <c:numRef>
              <c:f>stat_etablissement_graph_BGT!$D$15:$D$25</c:f>
              <c:numCache>
                <c:formatCode>0.00</c:formatCode>
                <c:ptCount val="11"/>
                <c:pt idx="0">
                  <c:v>13.342674886548449</c:v>
                </c:pt>
                <c:pt idx="1">
                  <c:v>13.342674886548449</c:v>
                </c:pt>
                <c:pt idx="2">
                  <c:v>13.342674886548449</c:v>
                </c:pt>
                <c:pt idx="3">
                  <c:v>13.342674886548449</c:v>
                </c:pt>
                <c:pt idx="4">
                  <c:v>13.342674886548449</c:v>
                </c:pt>
                <c:pt idx="5">
                  <c:v>13.342674886548449</c:v>
                </c:pt>
                <c:pt idx="6">
                  <c:v>13.342674886548449</c:v>
                </c:pt>
                <c:pt idx="7">
                  <c:v>13.342674886548449</c:v>
                </c:pt>
                <c:pt idx="8">
                  <c:v>13.342674886548449</c:v>
                </c:pt>
                <c:pt idx="9">
                  <c:v>13.342674886548449</c:v>
                </c:pt>
                <c:pt idx="10">
                  <c:v>13.342674886548449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93342592"/>
        <c:axId val="293360768"/>
      </c:lineChart>
      <c:lineChart>
        <c:grouping val="standard"/>
        <c:varyColors val="0"/>
        <c:ser>
          <c:idx val="2"/>
          <c:order val="2"/>
          <c:tx>
            <c:strRef>
              <c:f>stat_etablissement_graph_BGT!$E$14</c:f>
              <c:strCache>
                <c:ptCount val="1"/>
                <c:pt idx="0">
                  <c:v>Moyenne département 28  2013: 13,11</c:v>
                </c:pt>
              </c:strCache>
            </c:strRef>
          </c:tx>
          <c:spPr>
            <a:ln w="25400">
              <a:solidFill>
                <a:srgbClr val="FFFF00"/>
              </a:solidFill>
              <a:prstDash val="solid"/>
            </a:ln>
          </c:spPr>
          <c:marker>
            <c:symbol val="none"/>
          </c:marker>
          <c:dLbls>
            <c:delete val="1"/>
          </c:dLbls>
          <c:cat>
            <c:strRef>
              <c:f>stat_etablissement_graph_BGT!$B$15:$B$25</c:f>
              <c:strCache>
                <c:ptCount val="11"/>
                <c:pt idx="0">
                  <c:v>LYCEE ROTROU</c:v>
                </c:pt>
                <c:pt idx="1">
                  <c:v>LYCEE E.BRANLY</c:v>
                </c:pt>
                <c:pt idx="2">
                  <c:v>LYCEE MARCEAU</c:v>
                </c:pt>
                <c:pt idx="3">
                  <c:v>LYCEE E.ZOLA</c:v>
                </c:pt>
                <c:pt idx="4">
                  <c:v>LYCEE R.BELLEAU</c:v>
                </c:pt>
                <c:pt idx="5">
                  <c:v>LYCEE FULBERT</c:v>
                </c:pt>
                <c:pt idx="6">
                  <c:v>LYCEE NOTRE DAME</c:v>
                </c:pt>
                <c:pt idx="7">
                  <c:v>LYC ST PIERRE-PAUL</c:v>
                </c:pt>
                <c:pt idx="8">
                  <c:v>LYCEE S. MONFORT</c:v>
                </c:pt>
                <c:pt idx="9">
                  <c:v>LYCEE J.DE BEAUCE</c:v>
                </c:pt>
                <c:pt idx="10">
                  <c:v>LYCEE AGRICOLE 28</c:v>
                </c:pt>
              </c:strCache>
            </c:strRef>
          </c:cat>
          <c:val>
            <c:numRef>
              <c:f>stat_etablissement_graph_BGT!$E$15:$E$25</c:f>
              <c:numCache>
                <c:formatCode>0.00</c:formatCode>
                <c:ptCount val="11"/>
                <c:pt idx="0">
                  <c:v>13.106426011264711</c:v>
                </c:pt>
                <c:pt idx="1">
                  <c:v>13.106426011264711</c:v>
                </c:pt>
                <c:pt idx="2">
                  <c:v>13.106426011264711</c:v>
                </c:pt>
                <c:pt idx="3">
                  <c:v>13.106426011264711</c:v>
                </c:pt>
                <c:pt idx="4">
                  <c:v>13.106426011264711</c:v>
                </c:pt>
                <c:pt idx="5">
                  <c:v>13.106426011264711</c:v>
                </c:pt>
                <c:pt idx="6">
                  <c:v>13.106426011264711</c:v>
                </c:pt>
                <c:pt idx="7">
                  <c:v>13.106426011264711</c:v>
                </c:pt>
                <c:pt idx="8">
                  <c:v>13.106426011264711</c:v>
                </c:pt>
                <c:pt idx="9">
                  <c:v>13.106426011264711</c:v>
                </c:pt>
                <c:pt idx="10">
                  <c:v>13.106426011264711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93362304"/>
        <c:axId val="293364096"/>
      </c:lineChart>
      <c:catAx>
        <c:axId val="293342592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0"/>
        <c:majorTickMark val="out"/>
        <c:minorTickMark val="none"/>
        <c:tickLblPos val="nextTo"/>
        <c:spPr>
          <a:noFill/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293360768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293360768"/>
        <c:scaling>
          <c:orientation val="minMax"/>
          <c:max val="18"/>
          <c:min val="7.5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293342592"/>
        <c:crosses val="autoZero"/>
        <c:crossBetween val="between"/>
        <c:majorUnit val="1"/>
        <c:minorUnit val="0.2"/>
      </c:valAx>
      <c:catAx>
        <c:axId val="2933623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93364096"/>
        <c:crosses val="autoZero"/>
        <c:auto val="0"/>
        <c:lblAlgn val="ctr"/>
        <c:lblOffset val="100"/>
        <c:noMultiLvlLbl val="0"/>
      </c:catAx>
      <c:valAx>
        <c:axId val="293364096"/>
        <c:scaling>
          <c:orientation val="minMax"/>
        </c:scaling>
        <c:delete val="1"/>
        <c:axPos val="l"/>
        <c:numFmt formatCode="0.00" sourceLinked="1"/>
        <c:majorTickMark val="out"/>
        <c:minorTickMark val="none"/>
        <c:tickLblPos val="none"/>
        <c:crossAx val="293362304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25430614661539402"/>
          <c:y val="0.120697646607124"/>
          <c:w val="0.58834172574065802"/>
          <c:h val="3.9806775125871899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84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fr-FR"/>
              <a:t>Notes DNB et</a:t>
            </a:r>
            <a:r>
              <a:rPr lang="fr-FR" baseline="0"/>
              <a:t> Effectifs par CP</a:t>
            </a:r>
            <a:endParaRPr lang="fr-FR"/>
          </a:p>
        </c:rich>
      </c:tx>
      <c:layout>
        <c:manualLayout>
          <c:xMode val="edge"/>
          <c:yMode val="edge"/>
          <c:x val="0.41792525236864297"/>
          <c:y val="3.573422668900060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1889737626744096E-2"/>
          <c:y val="0.22879366209877"/>
          <c:w val="0.84504977259692404"/>
          <c:h val="0.717520410451205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CP!$D$1</c:f>
              <c:strCache>
                <c:ptCount val="1"/>
                <c:pt idx="0">
                  <c:v>Nb filles</c:v>
                </c:pt>
              </c:strCache>
            </c:strRef>
          </c:tx>
          <c:spPr>
            <a:solidFill>
              <a:srgbClr val="FC96E9"/>
            </a:solidFill>
          </c:spPr>
          <c:invertIfNegative val="0"/>
          <c:dLbls>
            <c:txPr>
              <a:bodyPr rot="-5400000" vert="horz" anchor="ctr" anchorCtr="1"/>
              <a:lstStyle/>
              <a:p>
                <a:pPr>
                  <a:defRPr b="1" i="0"/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CP!$B$2:$B$6</c:f>
              <c:strCache>
                <c:ptCount val="5"/>
                <c:pt idx="0">
                  <c:v>CP1</c:v>
                </c:pt>
                <c:pt idx="1">
                  <c:v>CP2</c:v>
                </c:pt>
                <c:pt idx="2">
                  <c:v>CP3</c:v>
                </c:pt>
                <c:pt idx="3">
                  <c:v>CP4</c:v>
                </c:pt>
                <c:pt idx="4">
                  <c:v>Total</c:v>
                </c:pt>
              </c:strCache>
            </c:strRef>
          </c:cat>
          <c:val>
            <c:numRef>
              <c:f>CP!$D$2:$D$6</c:f>
              <c:numCache>
                <c:formatCode>General</c:formatCode>
                <c:ptCount val="5"/>
                <c:pt idx="0">
                  <c:v>4053</c:v>
                </c:pt>
                <c:pt idx="1">
                  <c:v>1109</c:v>
                </c:pt>
                <c:pt idx="2">
                  <c:v>3705</c:v>
                </c:pt>
                <c:pt idx="3">
                  <c:v>6541</c:v>
                </c:pt>
                <c:pt idx="4">
                  <c:v>15408</c:v>
                </c:pt>
              </c:numCache>
            </c:numRef>
          </c:val>
        </c:ser>
        <c:ser>
          <c:idx val="2"/>
          <c:order val="2"/>
          <c:tx>
            <c:strRef>
              <c:f>CP!$K$1</c:f>
              <c:strCache>
                <c:ptCount val="1"/>
                <c:pt idx="0">
                  <c:v>Nb Garçons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 b="1" i="0"/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CP!$B$2:$B$6</c:f>
              <c:strCache>
                <c:ptCount val="5"/>
                <c:pt idx="0">
                  <c:v>CP1</c:v>
                </c:pt>
                <c:pt idx="1">
                  <c:v>CP2</c:v>
                </c:pt>
                <c:pt idx="2">
                  <c:v>CP3</c:v>
                </c:pt>
                <c:pt idx="3">
                  <c:v>CP4</c:v>
                </c:pt>
                <c:pt idx="4">
                  <c:v>Total</c:v>
                </c:pt>
              </c:strCache>
            </c:strRef>
          </c:cat>
          <c:val>
            <c:numRef>
              <c:f>CP!$K$2:$K$6</c:f>
              <c:numCache>
                <c:formatCode>General</c:formatCode>
                <c:ptCount val="5"/>
                <c:pt idx="0">
                  <c:v>4150</c:v>
                </c:pt>
                <c:pt idx="1">
                  <c:v>1114</c:v>
                </c:pt>
                <c:pt idx="2">
                  <c:v>3593</c:v>
                </c:pt>
                <c:pt idx="3">
                  <c:v>6528</c:v>
                </c:pt>
                <c:pt idx="4">
                  <c:v>15385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2038912"/>
        <c:axId val="292037376"/>
      </c:barChart>
      <c:lineChart>
        <c:grouping val="standard"/>
        <c:varyColors val="0"/>
        <c:ser>
          <c:idx val="1"/>
          <c:order val="1"/>
          <c:tx>
            <c:strRef>
              <c:f>CP!$E$1</c:f>
              <c:strCache>
                <c:ptCount val="1"/>
                <c:pt idx="0">
                  <c:v>Moyenne Fille</c:v>
                </c:pt>
              </c:strCache>
            </c:strRef>
          </c:tx>
          <c:spPr>
            <a:ln>
              <a:solidFill>
                <a:srgbClr val="BB0598"/>
              </a:solidFill>
            </a:ln>
          </c:spPr>
          <c:marker>
            <c:symbol val="diamond"/>
            <c:size val="5"/>
            <c:spPr>
              <a:solidFill>
                <a:srgbClr val="BB0598"/>
              </a:solidFill>
            </c:spPr>
          </c:marker>
          <c:dLbls>
            <c:dLbl>
              <c:idx val="0"/>
              <c:layout>
                <c:manualLayout>
                  <c:x val="-1.5176137232215101E-2"/>
                  <c:y val="4.52097759136892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7650442285239099E-2"/>
                  <c:y val="4.40491169759558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59423965818274E-2"/>
                  <c:y val="-3.942916683153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4740316524257099E-2"/>
                  <c:y val="3.951146810166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1320950869138201E-2"/>
                  <c:y val="2.992263057107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CP!$B$2:$B$6</c:f>
              <c:strCache>
                <c:ptCount val="5"/>
                <c:pt idx="0">
                  <c:v>CP1</c:v>
                </c:pt>
                <c:pt idx="1">
                  <c:v>CP2</c:v>
                </c:pt>
                <c:pt idx="2">
                  <c:v>CP3</c:v>
                </c:pt>
                <c:pt idx="3">
                  <c:v>CP4</c:v>
                </c:pt>
                <c:pt idx="4">
                  <c:v>Total</c:v>
                </c:pt>
              </c:strCache>
            </c:strRef>
          </c:cat>
          <c:val>
            <c:numRef>
              <c:f>CP!$E$2:$E$6</c:f>
              <c:numCache>
                <c:formatCode>0.00</c:formatCode>
                <c:ptCount val="5"/>
                <c:pt idx="0">
                  <c:v>12.935852454971631</c:v>
                </c:pt>
                <c:pt idx="1">
                  <c:v>12.79771866546438</c:v>
                </c:pt>
                <c:pt idx="2">
                  <c:v>13.74929824561403</c:v>
                </c:pt>
                <c:pt idx="3">
                  <c:v>11.848163889313559</c:v>
                </c:pt>
                <c:pt idx="4">
                  <c:v>12.6597657061267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CP!$L$1</c:f>
              <c:strCache>
                <c:ptCount val="1"/>
                <c:pt idx="0">
                  <c:v>Moyenne Garçon</c:v>
                </c:pt>
              </c:strCache>
            </c:strRef>
          </c:tx>
          <c:marker>
            <c:symbol val="diamond"/>
            <c:size val="5"/>
            <c:spPr>
              <a:solidFill>
                <a:srgbClr val="0070C0"/>
              </a:solidFill>
            </c:spPr>
          </c:marker>
          <c:dLbls>
            <c:dLbl>
              <c:idx val="0"/>
              <c:layout>
                <c:manualLayout>
                  <c:x val="-1.7179516176443602E-2"/>
                  <c:y val="-4.06606963074339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55768525393357E-2"/>
                  <c:y val="-3.396052880324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9.2506353715300707E-3"/>
                  <c:y val="4.40491169759558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43045616800905E-2"/>
                  <c:y val="-5.182764214774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5133177400775402E-2"/>
                  <c:y val="-3.46722669594091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CP!$B$2:$B$6</c:f>
              <c:strCache>
                <c:ptCount val="5"/>
                <c:pt idx="0">
                  <c:v>CP1</c:v>
                </c:pt>
                <c:pt idx="1">
                  <c:v>CP2</c:v>
                </c:pt>
                <c:pt idx="2">
                  <c:v>CP3</c:v>
                </c:pt>
                <c:pt idx="3">
                  <c:v>CP4</c:v>
                </c:pt>
                <c:pt idx="4">
                  <c:v>Total</c:v>
                </c:pt>
              </c:strCache>
            </c:strRef>
          </c:cat>
          <c:val>
            <c:numRef>
              <c:f>CP!$L$2:$L$6</c:f>
              <c:numCache>
                <c:formatCode>0.00</c:formatCode>
                <c:ptCount val="5"/>
                <c:pt idx="0">
                  <c:v>14.075513253012049</c:v>
                </c:pt>
                <c:pt idx="1">
                  <c:v>14.033294434470379</c:v>
                </c:pt>
                <c:pt idx="2">
                  <c:v>12.886479265237959</c:v>
                </c:pt>
                <c:pt idx="3">
                  <c:v>14.081286764705879</c:v>
                </c:pt>
                <c:pt idx="4">
                  <c:v>13.797220019499511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91747328"/>
        <c:axId val="291748864"/>
      </c:lineChart>
      <c:catAx>
        <c:axId val="291747328"/>
        <c:scaling>
          <c:orientation val="minMax"/>
        </c:scaling>
        <c:delete val="0"/>
        <c:axPos val="b"/>
        <c:majorTickMark val="out"/>
        <c:minorTickMark val="none"/>
        <c:tickLblPos val="nextTo"/>
        <c:crossAx val="291748864"/>
        <c:crosses val="autoZero"/>
        <c:auto val="1"/>
        <c:lblAlgn val="ctr"/>
        <c:lblOffset val="100"/>
        <c:noMultiLvlLbl val="0"/>
      </c:catAx>
      <c:valAx>
        <c:axId val="291748864"/>
        <c:scaling>
          <c:orientation val="minMax"/>
          <c:max val="15"/>
          <c:min val="8"/>
        </c:scaling>
        <c:delete val="0"/>
        <c:axPos val="l"/>
        <c:majorGridlines/>
        <c:numFmt formatCode="0.00" sourceLinked="1"/>
        <c:majorTickMark val="none"/>
        <c:minorTickMark val="cross"/>
        <c:tickLblPos val="nextTo"/>
        <c:crossAx val="291747328"/>
        <c:crosses val="autoZero"/>
        <c:crossBetween val="between"/>
      </c:valAx>
      <c:valAx>
        <c:axId val="292037376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crossAx val="292038912"/>
        <c:crosses val="max"/>
        <c:crossBetween val="between"/>
      </c:valAx>
      <c:catAx>
        <c:axId val="292038912"/>
        <c:scaling>
          <c:orientation val="minMax"/>
        </c:scaling>
        <c:delete val="1"/>
        <c:axPos val="b"/>
        <c:majorTickMark val="out"/>
        <c:minorTickMark val="none"/>
        <c:tickLblPos val="nextTo"/>
        <c:crossAx val="292037376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7.0553981323198997E-2"/>
          <c:y val="0.10647955437731101"/>
          <c:w val="0.86044833954787203"/>
          <c:h val="6.7742386473047603E-2"/>
        </c:manualLayout>
      </c:layout>
      <c:overlay val="0"/>
    </c:legend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r-FR"/>
              <a:t>Evolution des moyennes des établissements du 28</a:t>
            </a:r>
          </a:p>
        </c:rich>
      </c:tx>
      <c:layout>
        <c:manualLayout>
          <c:xMode val="edge"/>
          <c:yMode val="edge"/>
          <c:x val="0.379338292720724"/>
          <c:y val="2.3247912192794099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4.8269494809833197E-2"/>
          <c:y val="0.148002481507993"/>
          <c:w val="0.94699864335256101"/>
          <c:h val="0.634389310427106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stat_etablissement_histo_BGT!$I$14</c:f>
              <c:strCache>
                <c:ptCount val="1"/>
                <c:pt idx="0">
                  <c:v>Moy Etab 2010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stat_etablissement_histo_BGT!$B$15:$B$25</c:f>
              <c:strCache>
                <c:ptCount val="11"/>
                <c:pt idx="0">
                  <c:v>LYC ST PIERRE-PAUL</c:v>
                </c:pt>
                <c:pt idx="1">
                  <c:v>LYCEE AGRICOLE 28</c:v>
                </c:pt>
                <c:pt idx="2">
                  <c:v>LYCEE E.BRANLY</c:v>
                </c:pt>
                <c:pt idx="3">
                  <c:v>LYCEE E.ZOLA</c:v>
                </c:pt>
                <c:pt idx="4">
                  <c:v>LYCEE FULBERT</c:v>
                </c:pt>
                <c:pt idx="5">
                  <c:v>LYCEE J.DE BEAUCE</c:v>
                </c:pt>
                <c:pt idx="6">
                  <c:v>LYCEE MARCEAU</c:v>
                </c:pt>
                <c:pt idx="7">
                  <c:v>LYCEE NOTRE DAME</c:v>
                </c:pt>
                <c:pt idx="8">
                  <c:v>LYCEE R.BELLEAU</c:v>
                </c:pt>
                <c:pt idx="9">
                  <c:v>LYCEE ROTROU</c:v>
                </c:pt>
                <c:pt idx="10">
                  <c:v>LYCEE S. MONFORT</c:v>
                </c:pt>
              </c:strCache>
            </c:strRef>
          </c:cat>
          <c:val>
            <c:numRef>
              <c:f>stat_etablissement_histo_BGT!$I$15:$I$25</c:f>
              <c:numCache>
                <c:formatCode>General</c:formatCode>
                <c:ptCount val="11"/>
                <c:pt idx="0" formatCode="0.00">
                  <c:v>13.04054054054054</c:v>
                </c:pt>
                <c:pt idx="1">
                  <c:v>14</c:v>
                </c:pt>
                <c:pt idx="2" formatCode="0.00">
                  <c:v>12.75990990990991</c:v>
                </c:pt>
                <c:pt idx="3" formatCode="0.00">
                  <c:v>13.50901408450704</c:v>
                </c:pt>
                <c:pt idx="4" formatCode="0.00">
                  <c:v>12.53785557986871</c:v>
                </c:pt>
                <c:pt idx="5" formatCode="0.00">
                  <c:v>13.138572642310949</c:v>
                </c:pt>
                <c:pt idx="6" formatCode="0.00">
                  <c:v>12.6545608108108</c:v>
                </c:pt>
                <c:pt idx="7" formatCode="0.00">
                  <c:v>13.18467583497052</c:v>
                </c:pt>
                <c:pt idx="8" formatCode="0.00">
                  <c:v>12.26205479452055</c:v>
                </c:pt>
                <c:pt idx="9" formatCode="0.00">
                  <c:v>12.88538657604076</c:v>
                </c:pt>
                <c:pt idx="10" formatCode="0.00">
                  <c:v>12.825409836065569</c:v>
                </c:pt>
              </c:numCache>
            </c:numRef>
          </c:val>
        </c:ser>
        <c:ser>
          <c:idx val="0"/>
          <c:order val="1"/>
          <c:tx>
            <c:strRef>
              <c:f>stat_etablissement_histo_BGT!$G$14</c:f>
              <c:strCache>
                <c:ptCount val="1"/>
                <c:pt idx="0">
                  <c:v>Moy Etab 2011</c:v>
                </c:pt>
              </c:strCache>
            </c:strRef>
          </c:tx>
          <c:spPr>
            <a:solidFill>
              <a:srgbClr val="00FF00"/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stat_etablissement_histo_BGT!$B$15:$B$25</c:f>
              <c:strCache>
                <c:ptCount val="11"/>
                <c:pt idx="0">
                  <c:v>LYC ST PIERRE-PAUL</c:v>
                </c:pt>
                <c:pt idx="1">
                  <c:v>LYCEE AGRICOLE 28</c:v>
                </c:pt>
                <c:pt idx="2">
                  <c:v>LYCEE E.BRANLY</c:v>
                </c:pt>
                <c:pt idx="3">
                  <c:v>LYCEE E.ZOLA</c:v>
                </c:pt>
                <c:pt idx="4">
                  <c:v>LYCEE FULBERT</c:v>
                </c:pt>
                <c:pt idx="5">
                  <c:v>LYCEE J.DE BEAUCE</c:v>
                </c:pt>
                <c:pt idx="6">
                  <c:v>LYCEE MARCEAU</c:v>
                </c:pt>
                <c:pt idx="7">
                  <c:v>LYCEE NOTRE DAME</c:v>
                </c:pt>
                <c:pt idx="8">
                  <c:v>LYCEE R.BELLEAU</c:v>
                </c:pt>
                <c:pt idx="9">
                  <c:v>LYCEE ROTROU</c:v>
                </c:pt>
                <c:pt idx="10">
                  <c:v>LYCEE S. MONFORT</c:v>
                </c:pt>
              </c:strCache>
            </c:strRef>
          </c:cat>
          <c:val>
            <c:numRef>
              <c:f>stat_etablissement_histo_BGT!$G$15:$G$25</c:f>
              <c:numCache>
                <c:formatCode>0.00</c:formatCode>
                <c:ptCount val="11"/>
                <c:pt idx="0">
                  <c:v>13.84141630901288</c:v>
                </c:pt>
                <c:pt idx="1">
                  <c:v>13.97</c:v>
                </c:pt>
                <c:pt idx="2">
                  <c:v>12.99895833333335</c:v>
                </c:pt>
                <c:pt idx="3">
                  <c:v>12.94733441033924</c:v>
                </c:pt>
                <c:pt idx="4">
                  <c:v>13.746383467278999</c:v>
                </c:pt>
                <c:pt idx="5">
                  <c:v>13.22926162260711</c:v>
                </c:pt>
                <c:pt idx="6">
                  <c:v>12.76075085324233</c:v>
                </c:pt>
                <c:pt idx="7">
                  <c:v>13.05082266910421</c:v>
                </c:pt>
                <c:pt idx="8">
                  <c:v>13.08606896551724</c:v>
                </c:pt>
                <c:pt idx="9">
                  <c:v>12.55806111696522</c:v>
                </c:pt>
                <c:pt idx="10">
                  <c:v>12.79791666666666</c:v>
                </c:pt>
              </c:numCache>
            </c:numRef>
          </c:val>
        </c:ser>
        <c:ser>
          <c:idx val="1"/>
          <c:order val="2"/>
          <c:tx>
            <c:strRef>
              <c:f>stat_etablissement_histo_BGT!$E$14</c:f>
              <c:strCache>
                <c:ptCount val="1"/>
                <c:pt idx="0">
                  <c:v>Moy Etab 2012</c:v>
                </c:pt>
              </c:strCache>
            </c:strRef>
          </c:tx>
          <c:spPr>
            <a:solidFill>
              <a:srgbClr val="FF0000"/>
            </a:solidFill>
            <a:ln w="12700">
              <a:noFill/>
              <a:prstDash val="solid"/>
            </a:ln>
          </c:spPr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stat_etablissement_histo_BGT!$B$15:$B$25</c:f>
              <c:strCache>
                <c:ptCount val="11"/>
                <c:pt idx="0">
                  <c:v>LYC ST PIERRE-PAUL</c:v>
                </c:pt>
                <c:pt idx="1">
                  <c:v>LYCEE AGRICOLE 28</c:v>
                </c:pt>
                <c:pt idx="2">
                  <c:v>LYCEE E.BRANLY</c:v>
                </c:pt>
                <c:pt idx="3">
                  <c:v>LYCEE E.ZOLA</c:v>
                </c:pt>
                <c:pt idx="4">
                  <c:v>LYCEE FULBERT</c:v>
                </c:pt>
                <c:pt idx="5">
                  <c:v>LYCEE J.DE BEAUCE</c:v>
                </c:pt>
                <c:pt idx="6">
                  <c:v>LYCEE MARCEAU</c:v>
                </c:pt>
                <c:pt idx="7">
                  <c:v>LYCEE NOTRE DAME</c:v>
                </c:pt>
                <c:pt idx="8">
                  <c:v>LYCEE R.BELLEAU</c:v>
                </c:pt>
                <c:pt idx="9">
                  <c:v>LYCEE ROTROU</c:v>
                </c:pt>
                <c:pt idx="10">
                  <c:v>LYCEE S. MONFORT</c:v>
                </c:pt>
              </c:strCache>
            </c:strRef>
          </c:cat>
          <c:val>
            <c:numRef>
              <c:f>stat_etablissement_histo_BGT!$E$15:$E$25</c:f>
              <c:numCache>
                <c:formatCode>0.00</c:formatCode>
                <c:ptCount val="11"/>
                <c:pt idx="0">
                  <c:v>13.275170839999999</c:v>
                </c:pt>
                <c:pt idx="1">
                  <c:v>14.11538462</c:v>
                </c:pt>
                <c:pt idx="2">
                  <c:v>13.210599999999999</c:v>
                </c:pt>
                <c:pt idx="3">
                  <c:v>13.197147149999999</c:v>
                </c:pt>
                <c:pt idx="4">
                  <c:v>13.413490360000001</c:v>
                </c:pt>
                <c:pt idx="5">
                  <c:v>13.51088083</c:v>
                </c:pt>
                <c:pt idx="6">
                  <c:v>12.464123519999999</c:v>
                </c:pt>
                <c:pt idx="7">
                  <c:v>13.18832392</c:v>
                </c:pt>
                <c:pt idx="8">
                  <c:v>12.80275387</c:v>
                </c:pt>
                <c:pt idx="9">
                  <c:v>12.3207231</c:v>
                </c:pt>
                <c:pt idx="10">
                  <c:v>12.988137930000001</c:v>
                </c:pt>
              </c:numCache>
            </c:numRef>
          </c:val>
        </c:ser>
        <c:ser>
          <c:idx val="2"/>
          <c:order val="3"/>
          <c:tx>
            <c:strRef>
              <c:f>stat_etablissement_histo_BGT!$C$14</c:f>
              <c:strCache>
                <c:ptCount val="1"/>
                <c:pt idx="0">
                  <c:v>Moy Etab 2013</c:v>
                </c:pt>
              </c:strCache>
            </c:strRef>
          </c:tx>
          <c:spPr>
            <a:solidFill>
              <a:srgbClr val="FFFF00"/>
            </a:solidFill>
            <a:ln w="25400">
              <a:noFill/>
              <a:prstDash val="solid"/>
            </a:ln>
          </c:spPr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stat_etablissement_histo_BGT!$B$15:$B$25</c:f>
              <c:strCache>
                <c:ptCount val="11"/>
                <c:pt idx="0">
                  <c:v>LYC ST PIERRE-PAUL</c:v>
                </c:pt>
                <c:pt idx="1">
                  <c:v>LYCEE AGRICOLE 28</c:v>
                </c:pt>
                <c:pt idx="2">
                  <c:v>LYCEE E.BRANLY</c:v>
                </c:pt>
                <c:pt idx="3">
                  <c:v>LYCEE E.ZOLA</c:v>
                </c:pt>
                <c:pt idx="4">
                  <c:v>LYCEE FULBERT</c:v>
                </c:pt>
                <c:pt idx="5">
                  <c:v>LYCEE J.DE BEAUCE</c:v>
                </c:pt>
                <c:pt idx="6">
                  <c:v>LYCEE MARCEAU</c:v>
                </c:pt>
                <c:pt idx="7">
                  <c:v>LYCEE NOTRE DAME</c:v>
                </c:pt>
                <c:pt idx="8">
                  <c:v>LYCEE R.BELLEAU</c:v>
                </c:pt>
                <c:pt idx="9">
                  <c:v>LYCEE ROTROU</c:v>
                </c:pt>
                <c:pt idx="10">
                  <c:v>LYCEE S. MONFORT</c:v>
                </c:pt>
              </c:strCache>
            </c:strRef>
          </c:cat>
          <c:val>
            <c:numRef>
              <c:f>stat_etablissement_histo_BGT!$C$15:$C$25</c:f>
              <c:numCache>
                <c:formatCode>0.00</c:formatCode>
                <c:ptCount val="11"/>
                <c:pt idx="0">
                  <c:v>13.632118451025059</c:v>
                </c:pt>
                <c:pt idx="1">
                  <c:v>13.686666666666669</c:v>
                </c:pt>
                <c:pt idx="2">
                  <c:v>12.41692913385827</c:v>
                </c:pt>
                <c:pt idx="3">
                  <c:v>13.014814814814811</c:v>
                </c:pt>
                <c:pt idx="4">
                  <c:v>13.250716648291069</c:v>
                </c:pt>
                <c:pt idx="5">
                  <c:v>13.68586744639377</c:v>
                </c:pt>
                <c:pt idx="6">
                  <c:v>12.95932642487047</c:v>
                </c:pt>
                <c:pt idx="7">
                  <c:v>13.273048327137539</c:v>
                </c:pt>
                <c:pt idx="8">
                  <c:v>13.212611275964401</c:v>
                </c:pt>
                <c:pt idx="9">
                  <c:v>12.19327956989248</c:v>
                </c:pt>
                <c:pt idx="10">
                  <c:v>13.665206812652061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93427456"/>
        <c:axId val="293441536"/>
      </c:barChart>
      <c:catAx>
        <c:axId val="293427456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293441536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293441536"/>
        <c:scaling>
          <c:orientation val="minMax"/>
          <c:max val="15.25"/>
          <c:min val="11.5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293427456"/>
        <c:crosses val="autoZero"/>
        <c:crossBetween val="between"/>
        <c:majorUnit val="0.25"/>
        <c:minorUnit val="0.2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4.8312429254363999E-2"/>
          <c:y val="8.3307659269863998E-2"/>
          <c:w val="0.94289257129608794"/>
          <c:h val="3.7201240753996702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84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r-FR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'STATS 2013'!$A$3</c:f>
              <c:strCache>
                <c:ptCount val="1"/>
                <c:pt idx="0">
                  <c:v>Nombre Total Inscrits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 sz="1200" b="1" i="0">
                    <a:solidFill>
                      <a:schemeClr val="bg1"/>
                    </a:solidFill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'STATS 2013'!$B$2:$I$2</c:f>
              <c:strCache>
                <c:ptCount val="8"/>
                <c:pt idx="0">
                  <c:v>NATATION</c:v>
                </c:pt>
                <c:pt idx="1">
                  <c:v>TT</c:v>
                </c:pt>
                <c:pt idx="2">
                  <c:v>CHORE INDIV</c:v>
                </c:pt>
                <c:pt idx="3">
                  <c:v>TENNIS</c:v>
                </c:pt>
                <c:pt idx="4">
                  <c:v>JUDO</c:v>
                </c:pt>
                <c:pt idx="5">
                  <c:v>CCF FAC</c:v>
                </c:pt>
                <c:pt idx="6">
                  <c:v>HNSS</c:v>
                </c:pt>
                <c:pt idx="7">
                  <c:v>SHN</c:v>
                </c:pt>
              </c:strCache>
            </c:strRef>
          </c:cat>
          <c:val>
            <c:numRef>
              <c:f>'STATS 2013'!$B$3:$I$3</c:f>
              <c:numCache>
                <c:formatCode>General</c:formatCode>
                <c:ptCount val="8"/>
                <c:pt idx="0">
                  <c:v>151</c:v>
                </c:pt>
                <c:pt idx="1">
                  <c:v>185</c:v>
                </c:pt>
                <c:pt idx="2">
                  <c:v>240</c:v>
                </c:pt>
                <c:pt idx="3">
                  <c:v>167</c:v>
                </c:pt>
                <c:pt idx="4">
                  <c:v>98</c:v>
                </c:pt>
                <c:pt idx="5">
                  <c:v>413</c:v>
                </c:pt>
                <c:pt idx="6">
                  <c:v>54</c:v>
                </c:pt>
                <c:pt idx="7">
                  <c:v>104</c:v>
                </c:pt>
              </c:numCache>
            </c:numRef>
          </c:val>
        </c:ser>
        <c:ser>
          <c:idx val="1"/>
          <c:order val="1"/>
          <c:tx>
            <c:strRef>
              <c:f>'STATS 2013'!$A$6</c:f>
              <c:strCache>
                <c:ptCount val="1"/>
                <c:pt idx="0">
                  <c:v>Nombre Total Présents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 sz="1200" b="1" i="0" baseline="0">
                    <a:solidFill>
                      <a:schemeClr val="bg1">
                        <a:lumMod val="95000"/>
                      </a:schemeClr>
                    </a:solidFill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'STATS 2013'!$B$2:$I$2</c:f>
              <c:strCache>
                <c:ptCount val="8"/>
                <c:pt idx="0">
                  <c:v>NATATION</c:v>
                </c:pt>
                <c:pt idx="1">
                  <c:v>TT</c:v>
                </c:pt>
                <c:pt idx="2">
                  <c:v>CHORE INDIV</c:v>
                </c:pt>
                <c:pt idx="3">
                  <c:v>TENNIS</c:v>
                </c:pt>
                <c:pt idx="4">
                  <c:v>JUDO</c:v>
                </c:pt>
                <c:pt idx="5">
                  <c:v>CCF FAC</c:v>
                </c:pt>
                <c:pt idx="6">
                  <c:v>HNSS</c:v>
                </c:pt>
                <c:pt idx="7">
                  <c:v>SHN</c:v>
                </c:pt>
              </c:strCache>
            </c:strRef>
          </c:cat>
          <c:val>
            <c:numRef>
              <c:f>'STATS 2013'!$B$6:$I$6</c:f>
              <c:numCache>
                <c:formatCode>General</c:formatCode>
                <c:ptCount val="8"/>
                <c:pt idx="0">
                  <c:v>120</c:v>
                </c:pt>
                <c:pt idx="1">
                  <c:v>156</c:v>
                </c:pt>
                <c:pt idx="2">
                  <c:v>206</c:v>
                </c:pt>
                <c:pt idx="3">
                  <c:v>150</c:v>
                </c:pt>
                <c:pt idx="4">
                  <c:v>90</c:v>
                </c:pt>
                <c:pt idx="5">
                  <c:v>406</c:v>
                </c:pt>
                <c:pt idx="6">
                  <c:v>50</c:v>
                </c:pt>
                <c:pt idx="7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3484800"/>
        <c:axId val="293507072"/>
      </c:barChart>
      <c:scatterChart>
        <c:scatterStyle val="lineMarker"/>
        <c:varyColors val="0"/>
        <c:ser>
          <c:idx val="2"/>
          <c:order val="2"/>
          <c:tx>
            <c:strRef>
              <c:f>'STATS 2013'!$A$10</c:f>
              <c:strCache>
                <c:ptCount val="1"/>
                <c:pt idx="0">
                  <c:v>% présence </c:v>
                </c:pt>
              </c:strCache>
            </c:strRef>
          </c:tx>
          <c:spPr>
            <a:ln w="66675">
              <a:noFill/>
            </a:ln>
          </c:spPr>
          <c:marker>
            <c:symbol val="triangle"/>
            <c:size val="14"/>
          </c:marker>
          <c:dLbls>
            <c:numFmt formatCode="0%" sourceLinked="0"/>
            <c:txPr>
              <a:bodyPr/>
              <a:lstStyle/>
              <a:p>
                <a:pPr>
                  <a:defRPr sz="1400" b="1"/>
                </a:pPr>
                <a:endParaRPr lang="fr-F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strRef>
              <c:f>'STATS 2013'!$B$2:$I$2</c:f>
              <c:strCache>
                <c:ptCount val="8"/>
                <c:pt idx="0">
                  <c:v>NATATION</c:v>
                </c:pt>
                <c:pt idx="1">
                  <c:v>TT</c:v>
                </c:pt>
                <c:pt idx="2">
                  <c:v>CHORE INDIV</c:v>
                </c:pt>
                <c:pt idx="3">
                  <c:v>TENNIS</c:v>
                </c:pt>
                <c:pt idx="4">
                  <c:v>JUDO</c:v>
                </c:pt>
                <c:pt idx="5">
                  <c:v>CCF FAC</c:v>
                </c:pt>
                <c:pt idx="6">
                  <c:v>HNSS</c:v>
                </c:pt>
                <c:pt idx="7">
                  <c:v>SHN</c:v>
                </c:pt>
              </c:strCache>
            </c:strRef>
          </c:xVal>
          <c:yVal>
            <c:numRef>
              <c:f>'STATS 2013'!$B$10:$I$10</c:f>
              <c:numCache>
                <c:formatCode>0.00%</c:formatCode>
                <c:ptCount val="8"/>
                <c:pt idx="0">
                  <c:v>0.79470198675496695</c:v>
                </c:pt>
                <c:pt idx="1">
                  <c:v>0.84324324324324296</c:v>
                </c:pt>
                <c:pt idx="2">
                  <c:v>0.85833333333333295</c:v>
                </c:pt>
                <c:pt idx="3">
                  <c:v>0.89820359281437101</c:v>
                </c:pt>
                <c:pt idx="4">
                  <c:v>0.91836734693877597</c:v>
                </c:pt>
                <c:pt idx="5">
                  <c:v>0.98305084745762705</c:v>
                </c:pt>
                <c:pt idx="6">
                  <c:v>0.92592592592592604</c:v>
                </c:pt>
                <c:pt idx="7">
                  <c:v>0.96153846153846201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3510144"/>
        <c:axId val="293508608"/>
      </c:scatterChart>
      <c:catAx>
        <c:axId val="2934848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fr-FR"/>
          </a:p>
        </c:txPr>
        <c:crossAx val="293507072"/>
        <c:crosses val="autoZero"/>
        <c:auto val="1"/>
        <c:lblAlgn val="ctr"/>
        <c:lblOffset val="100"/>
        <c:noMultiLvlLbl val="0"/>
      </c:catAx>
      <c:valAx>
        <c:axId val="2935070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93484800"/>
        <c:crosses val="autoZero"/>
        <c:crossBetween val="between"/>
      </c:valAx>
      <c:valAx>
        <c:axId val="293508608"/>
        <c:scaling>
          <c:orientation val="minMax"/>
          <c:max val="1"/>
          <c:min val="0.5"/>
        </c:scaling>
        <c:delete val="0"/>
        <c:axPos val="r"/>
        <c:numFmt formatCode="0%" sourceLinked="0"/>
        <c:majorTickMark val="out"/>
        <c:minorTickMark val="none"/>
        <c:tickLblPos val="nextTo"/>
        <c:spPr>
          <a:noFill/>
        </c:spPr>
        <c:crossAx val="293510144"/>
        <c:crosses val="max"/>
        <c:crossBetween val="midCat"/>
        <c:majorUnit val="0.1"/>
      </c:valAx>
      <c:valAx>
        <c:axId val="293510144"/>
        <c:scaling>
          <c:orientation val="minMax"/>
        </c:scaling>
        <c:delete val="1"/>
        <c:axPos val="b"/>
        <c:majorTickMark val="out"/>
        <c:minorTickMark val="none"/>
        <c:tickLblPos val="nextTo"/>
        <c:crossAx val="293508608"/>
        <c:crosses val="autoZero"/>
        <c:crossBetween val="midCat"/>
      </c:valAx>
    </c:plotArea>
    <c:legend>
      <c:legendPos val="t"/>
      <c:overlay val="0"/>
      <c:txPr>
        <a:bodyPr/>
        <a:lstStyle/>
        <a:p>
          <a:pPr>
            <a:defRPr sz="1400" b="1"/>
          </a:pPr>
          <a:endParaRPr lang="fr-FR"/>
        </a:p>
      </c:txPr>
    </c:legend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'STATS 2013'!$A$11</c:f>
              <c:strCache>
                <c:ptCount val="1"/>
                <c:pt idx="0">
                  <c:v>Moyenne Générale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>
              <a:outerShdw blurRad="40000" dist="23000" dir="60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txPr>
              <a:bodyPr rot="-5400000" vert="horz"/>
              <a:lstStyle/>
              <a:p>
                <a:pPr>
                  <a:defRPr sz="1200" b="1" i="0"/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'STATS 2013'!$B$2:$I$2</c:f>
              <c:strCache>
                <c:ptCount val="8"/>
                <c:pt idx="0">
                  <c:v>NATATION</c:v>
                </c:pt>
                <c:pt idx="1">
                  <c:v>TT</c:v>
                </c:pt>
                <c:pt idx="2">
                  <c:v>CHORE INDIV</c:v>
                </c:pt>
                <c:pt idx="3">
                  <c:v>TENNIS</c:v>
                </c:pt>
                <c:pt idx="4">
                  <c:v>JUDO</c:v>
                </c:pt>
                <c:pt idx="5">
                  <c:v>CCF FAC</c:v>
                </c:pt>
                <c:pt idx="6">
                  <c:v>HNSS</c:v>
                </c:pt>
                <c:pt idx="7">
                  <c:v>SHN</c:v>
                </c:pt>
              </c:strCache>
            </c:strRef>
          </c:cat>
          <c:val>
            <c:numRef>
              <c:f>'STATS 2013'!$B$11:$I$11</c:f>
              <c:numCache>
                <c:formatCode>_(* #,##0.00_);_(* \(#,##0.00\);_(* "-"??_);_(@_)</c:formatCode>
                <c:ptCount val="8"/>
                <c:pt idx="0">
                  <c:v>10.016666666666669</c:v>
                </c:pt>
                <c:pt idx="1">
                  <c:v>10.762820512820509</c:v>
                </c:pt>
                <c:pt idx="2">
                  <c:v>11.203883495145631</c:v>
                </c:pt>
                <c:pt idx="3">
                  <c:v>11.88</c:v>
                </c:pt>
                <c:pt idx="4">
                  <c:v>13.72222222222222</c:v>
                </c:pt>
                <c:pt idx="5">
                  <c:v>14.68965517241379</c:v>
                </c:pt>
                <c:pt idx="6">
                  <c:v>19.2</c:v>
                </c:pt>
                <c:pt idx="7">
                  <c:v>19.7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5"/>
        <c:overlap val="-30"/>
        <c:axId val="292698368"/>
        <c:axId val="292704640"/>
      </c:barChart>
      <c:lineChart>
        <c:grouping val="standard"/>
        <c:varyColors val="0"/>
        <c:ser>
          <c:idx val="1"/>
          <c:order val="1"/>
          <c:tx>
            <c:strRef>
              <c:f>'STATS 2013'!$A$12</c:f>
              <c:strCache>
                <c:ptCount val="1"/>
                <c:pt idx="0">
                  <c:v>Moyenne Filles</c:v>
                </c:pt>
              </c:strCache>
            </c:strRef>
          </c:tx>
          <c:spPr>
            <a:ln w="25400" cap="flat" cmpd="sng" algn="ctr">
              <a:noFill/>
              <a:prstDash val="solid"/>
            </a:ln>
            <a:effectLst>
              <a:outerShdw blurRad="50800" dist="50800" dir="5400000" algn="ctr" rotWithShape="0">
                <a:schemeClr val="bg1"/>
              </a:outerShdw>
            </a:effectLst>
          </c:spPr>
          <c:marker>
            <c:symbol val="diamond"/>
            <c:size val="14"/>
            <c:spPr>
              <a:solidFill>
                <a:srgbClr val="FF3399"/>
              </a:solidFill>
              <a:ln>
                <a:noFill/>
              </a:ln>
              <a:effectLst>
                <a:outerShdw blurRad="50800" dist="50800" dir="5400000" algn="ctr" rotWithShape="0">
                  <a:schemeClr val="bg1"/>
                </a:outerShdw>
              </a:effectLst>
            </c:spPr>
          </c:marker>
          <c:cat>
            <c:strRef>
              <c:f>'STATS 2013'!$B$2:$I$2</c:f>
              <c:strCache>
                <c:ptCount val="8"/>
                <c:pt idx="0">
                  <c:v>NATATION</c:v>
                </c:pt>
                <c:pt idx="1">
                  <c:v>TT</c:v>
                </c:pt>
                <c:pt idx="2">
                  <c:v>CHORE INDIV</c:v>
                </c:pt>
                <c:pt idx="3">
                  <c:v>TENNIS</c:v>
                </c:pt>
                <c:pt idx="4">
                  <c:v>JUDO</c:v>
                </c:pt>
                <c:pt idx="5">
                  <c:v>CCF FAC</c:v>
                </c:pt>
                <c:pt idx="6">
                  <c:v>HNSS</c:v>
                </c:pt>
                <c:pt idx="7">
                  <c:v>SHN</c:v>
                </c:pt>
              </c:strCache>
            </c:strRef>
          </c:cat>
          <c:val>
            <c:numRef>
              <c:f>'STATS 2013'!$B$12:$I$12</c:f>
              <c:numCache>
                <c:formatCode>_(* #,##0.00_);_(* \(#,##0.00\);_(* "-"??_);_(@_)</c:formatCode>
                <c:ptCount val="8"/>
                <c:pt idx="0">
                  <c:v>11.625</c:v>
                </c:pt>
                <c:pt idx="1">
                  <c:v>12.66666666666667</c:v>
                </c:pt>
                <c:pt idx="2">
                  <c:v>11.01036269430052</c:v>
                </c:pt>
                <c:pt idx="3">
                  <c:v>11.95348837209302</c:v>
                </c:pt>
                <c:pt idx="4">
                  <c:v>16</c:v>
                </c:pt>
                <c:pt idx="5">
                  <c:v>15.076335877862601</c:v>
                </c:pt>
                <c:pt idx="6">
                  <c:v>19.263157894736839</c:v>
                </c:pt>
                <c:pt idx="7">
                  <c:v>19.472222222222179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'STATS 2013'!$A$13</c:f>
              <c:strCache>
                <c:ptCount val="1"/>
                <c:pt idx="0">
                  <c:v>Moyenne Garçons</c:v>
                </c:pt>
              </c:strCache>
            </c:strRef>
          </c:tx>
          <c:spPr>
            <a:ln w="15875" cap="flat" cmpd="sng" algn="ctr">
              <a:noFill/>
              <a:prstDash val="solid"/>
            </a:ln>
            <a:effectLst/>
          </c:spPr>
          <c:marker>
            <c:symbol val="diamond"/>
            <c:size val="14"/>
            <c:spPr>
              <a:solidFill>
                <a:schemeClr val="tx2">
                  <a:lumMod val="60000"/>
                  <a:lumOff val="40000"/>
                </a:schemeClr>
              </a:solidFill>
              <a:ln w="0">
                <a:noFill/>
              </a:ln>
            </c:spPr>
          </c:marker>
          <c:cat>
            <c:strRef>
              <c:f>'STATS 2013'!$B$2:$I$2</c:f>
              <c:strCache>
                <c:ptCount val="8"/>
                <c:pt idx="0">
                  <c:v>NATATION</c:v>
                </c:pt>
                <c:pt idx="1">
                  <c:v>TT</c:v>
                </c:pt>
                <c:pt idx="2">
                  <c:v>CHORE INDIV</c:v>
                </c:pt>
                <c:pt idx="3">
                  <c:v>TENNIS</c:v>
                </c:pt>
                <c:pt idx="4">
                  <c:v>JUDO</c:v>
                </c:pt>
                <c:pt idx="5">
                  <c:v>CCF FAC</c:v>
                </c:pt>
                <c:pt idx="6">
                  <c:v>HNSS</c:v>
                </c:pt>
                <c:pt idx="7">
                  <c:v>SHN</c:v>
                </c:pt>
              </c:strCache>
            </c:strRef>
          </c:cat>
          <c:val>
            <c:numRef>
              <c:f>'STATS 2013'!$B$13:$I$13</c:f>
              <c:numCache>
                <c:formatCode>_(* #,##0.00_);_(* \(#,##0.00\);_(* "-"??_);_(@_)</c:formatCode>
                <c:ptCount val="8"/>
                <c:pt idx="0">
                  <c:v>9.7692307692307683</c:v>
                </c:pt>
                <c:pt idx="1">
                  <c:v>10.56028368794326</c:v>
                </c:pt>
                <c:pt idx="2">
                  <c:v>14.07692307692308</c:v>
                </c:pt>
                <c:pt idx="3">
                  <c:v>11.85046728971963</c:v>
                </c:pt>
                <c:pt idx="4">
                  <c:v>13.22972972972973</c:v>
                </c:pt>
                <c:pt idx="5">
                  <c:v>14.505454545454549</c:v>
                </c:pt>
                <c:pt idx="6">
                  <c:v>19.161290322580641</c:v>
                </c:pt>
                <c:pt idx="7">
                  <c:v>19.828125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92707712"/>
        <c:axId val="292706176"/>
      </c:lineChart>
      <c:catAx>
        <c:axId val="2926983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fr-FR"/>
          </a:p>
        </c:txPr>
        <c:crossAx val="292704640"/>
        <c:crosses val="autoZero"/>
        <c:auto val="1"/>
        <c:lblAlgn val="ctr"/>
        <c:lblOffset val="100"/>
        <c:noMultiLvlLbl val="0"/>
      </c:catAx>
      <c:valAx>
        <c:axId val="292704640"/>
        <c:scaling>
          <c:orientation val="minMax"/>
          <c:max val="20"/>
          <c:min val="8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292698368"/>
        <c:crosses val="autoZero"/>
        <c:crossBetween val="between"/>
        <c:majorUnit val="2"/>
        <c:minorUnit val="1"/>
      </c:valAx>
      <c:valAx>
        <c:axId val="292706176"/>
        <c:scaling>
          <c:orientation val="minMax"/>
          <c:max val="20"/>
          <c:min val="8"/>
        </c:scaling>
        <c:delete val="0"/>
        <c:axPos val="r"/>
        <c:numFmt formatCode="#,##0" sourceLinked="0"/>
        <c:majorTickMark val="out"/>
        <c:minorTickMark val="none"/>
        <c:tickLblPos val="nextTo"/>
        <c:crossAx val="292707712"/>
        <c:crosses val="max"/>
        <c:crossBetween val="between"/>
        <c:majorUnit val="2"/>
      </c:valAx>
      <c:catAx>
        <c:axId val="292707712"/>
        <c:scaling>
          <c:orientation val="minMax"/>
        </c:scaling>
        <c:delete val="1"/>
        <c:axPos val="b"/>
        <c:majorTickMark val="out"/>
        <c:minorTickMark val="none"/>
        <c:tickLblPos val="nextTo"/>
        <c:crossAx val="292706176"/>
        <c:crosses val="autoZero"/>
        <c:auto val="1"/>
        <c:lblAlgn val="ctr"/>
        <c:lblOffset val="100"/>
        <c:noMultiLvlLbl val="0"/>
      </c:catAx>
    </c:plotArea>
    <c:legend>
      <c:legendPos val="t"/>
      <c:overlay val="0"/>
      <c:txPr>
        <a:bodyPr/>
        <a:lstStyle/>
        <a:p>
          <a:pPr>
            <a:defRPr sz="1400" b="1"/>
          </a:pPr>
          <a:endParaRPr lang="fr-FR"/>
        </a:p>
      </c:txPr>
    </c:legend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Moyenne EPLE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Feuil1!$A$2:$A$7</c:f>
              <c:strCache>
                <c:ptCount val="6"/>
                <c:pt idx="0">
                  <c:v>Lycée M GENEVOIX INGRE</c:v>
                </c:pt>
                <c:pt idx="1">
                  <c:v>Lycée Jacques Cœur BOURGES</c:v>
                </c:pt>
                <c:pt idx="2">
                  <c:v>Lycée Jean GIRAUDOUX CHATEAUROUX</c:v>
                </c:pt>
                <c:pt idx="3">
                  <c:v>Lycée Jean MONNET JOUE LES TOURS</c:v>
                </c:pt>
                <c:pt idx="4">
                  <c:v>Lycée RONSARD VENDÔME</c:v>
                </c:pt>
                <c:pt idx="5">
                  <c:v>Lycée ROTROU DREUX</c:v>
                </c:pt>
              </c:strCache>
            </c:strRef>
          </c:cat>
          <c:val>
            <c:numRef>
              <c:f>Feuil1!$B$2:$B$7</c:f>
              <c:numCache>
                <c:formatCode>General</c:formatCode>
                <c:ptCount val="6"/>
                <c:pt idx="0">
                  <c:v>14.41</c:v>
                </c:pt>
                <c:pt idx="1">
                  <c:v>14.87</c:v>
                </c:pt>
                <c:pt idx="2">
                  <c:v>13.75</c:v>
                </c:pt>
                <c:pt idx="3">
                  <c:v>17.940000000000001</c:v>
                </c:pt>
                <c:pt idx="4">
                  <c:v>17.37</c:v>
                </c:pt>
                <c:pt idx="5">
                  <c:v>14.21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Moyenne Filles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Feuil1!$A$2:$A$7</c:f>
              <c:strCache>
                <c:ptCount val="6"/>
                <c:pt idx="0">
                  <c:v>Lycée M GENEVOIX INGRE</c:v>
                </c:pt>
                <c:pt idx="1">
                  <c:v>Lycée Jacques Cœur BOURGES</c:v>
                </c:pt>
                <c:pt idx="2">
                  <c:v>Lycée Jean GIRAUDOUX CHATEAUROUX</c:v>
                </c:pt>
                <c:pt idx="3">
                  <c:v>Lycée Jean MONNET JOUE LES TOURS</c:v>
                </c:pt>
                <c:pt idx="4">
                  <c:v>Lycée RONSARD VENDÔME</c:v>
                </c:pt>
                <c:pt idx="5">
                  <c:v>Lycée ROTROU DREUX</c:v>
                </c:pt>
              </c:strCache>
            </c:strRef>
          </c:cat>
          <c:val>
            <c:numRef>
              <c:f>Feuil1!$C$2:$C$7</c:f>
              <c:numCache>
                <c:formatCode>General</c:formatCode>
                <c:ptCount val="6"/>
                <c:pt idx="0">
                  <c:v>14.33</c:v>
                </c:pt>
                <c:pt idx="1">
                  <c:v>14</c:v>
                </c:pt>
                <c:pt idx="2">
                  <c:v>14.5</c:v>
                </c:pt>
                <c:pt idx="3">
                  <c:v>18.25</c:v>
                </c:pt>
                <c:pt idx="4">
                  <c:v>16.760000000000002</c:v>
                </c:pt>
                <c:pt idx="5">
                  <c:v>13.6</c:v>
                </c:pt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Moyenne Garçons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Feuil1!$A$2:$A$7</c:f>
              <c:strCache>
                <c:ptCount val="6"/>
                <c:pt idx="0">
                  <c:v>Lycée M GENEVOIX INGRE</c:v>
                </c:pt>
                <c:pt idx="1">
                  <c:v>Lycée Jacques Cœur BOURGES</c:v>
                </c:pt>
                <c:pt idx="2">
                  <c:v>Lycée Jean GIRAUDOUX CHATEAUROUX</c:v>
                </c:pt>
                <c:pt idx="3">
                  <c:v>Lycée Jean MONNET JOUE LES TOURS</c:v>
                </c:pt>
                <c:pt idx="4">
                  <c:v>Lycée RONSARD VENDÔME</c:v>
                </c:pt>
                <c:pt idx="5">
                  <c:v>Lycée ROTROU DREUX</c:v>
                </c:pt>
              </c:strCache>
            </c:strRef>
          </c:cat>
          <c:val>
            <c:numRef>
              <c:f>Feuil1!$D$2:$D$7</c:f>
              <c:numCache>
                <c:formatCode>General</c:formatCode>
                <c:ptCount val="6"/>
                <c:pt idx="0">
                  <c:v>14.46</c:v>
                </c:pt>
                <c:pt idx="1">
                  <c:v>15.75</c:v>
                </c:pt>
                <c:pt idx="2">
                  <c:v>13.6</c:v>
                </c:pt>
                <c:pt idx="3">
                  <c:v>17.86</c:v>
                </c:pt>
                <c:pt idx="4">
                  <c:v>17.72</c:v>
                </c:pt>
                <c:pt idx="5">
                  <c:v>14.38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0561920"/>
        <c:axId val="300563456"/>
      </c:barChart>
      <c:catAx>
        <c:axId val="300561920"/>
        <c:scaling>
          <c:orientation val="minMax"/>
        </c:scaling>
        <c:delete val="0"/>
        <c:axPos val="b"/>
        <c:majorTickMark val="out"/>
        <c:minorTickMark val="none"/>
        <c:tickLblPos val="nextTo"/>
        <c:crossAx val="300563456"/>
        <c:crosses val="autoZero"/>
        <c:auto val="1"/>
        <c:lblAlgn val="ctr"/>
        <c:lblOffset val="100"/>
        <c:noMultiLvlLbl val="0"/>
      </c:catAx>
      <c:valAx>
        <c:axId val="300563456"/>
        <c:scaling>
          <c:orientation val="minMax"/>
          <c:max val="19"/>
          <c:min val="12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0056192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spPr>
    <a:solidFill>
      <a:schemeClr val="bg1"/>
    </a:solidFill>
    <a:ln>
      <a:solidFill>
        <a:schemeClr val="bg1"/>
      </a:solidFill>
    </a:ln>
  </c:spPr>
  <c:txPr>
    <a:bodyPr/>
    <a:lstStyle/>
    <a:p>
      <a:pPr>
        <a:defRPr sz="1800" b="1" i="0">
          <a:solidFill>
            <a:schemeClr val="tx1"/>
          </a:solidFill>
        </a:defRPr>
      </a:pPr>
      <a:endParaRPr lang="fr-F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Offre de formation 2013 - Académie Orléans Tours</a:t>
            </a:r>
          </a:p>
          <a:p>
            <a:pPr>
              <a:defRPr/>
            </a:pPr>
            <a:r>
              <a:rPr lang="en-US"/>
              <a:t>(issue de la déclaration de programmation des APSA)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'Offre de formation 2013'!$B$2</c:f>
              <c:strCache>
                <c:ptCount val="1"/>
                <c:pt idx="0">
                  <c:v>2013 Coll SEGPA</c:v>
                </c:pt>
              </c:strCache>
            </c:strRef>
          </c:tx>
          <c:invertIfNegative val="0"/>
          <c:dLbls>
            <c:numFmt formatCode="0.0%" sourceLinked="0"/>
            <c:txPr>
              <a:bodyPr rot="-5400000" vert="horz"/>
              <a:lstStyle/>
              <a:p>
                <a:pPr>
                  <a:defRPr sz="1600"/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'Offre de formation 2013'!$A$4:$A$8</c:f>
              <c:strCache>
                <c:ptCount val="5"/>
                <c:pt idx="0">
                  <c:v>CP1</c:v>
                </c:pt>
                <c:pt idx="1">
                  <c:v>CP2</c:v>
                </c:pt>
                <c:pt idx="2">
                  <c:v>CP3</c:v>
                </c:pt>
                <c:pt idx="3">
                  <c:v>CP4</c:v>
                </c:pt>
                <c:pt idx="4">
                  <c:v>CP5</c:v>
                </c:pt>
              </c:strCache>
            </c:strRef>
          </c:cat>
          <c:val>
            <c:numRef>
              <c:f>'Offre de formation 2013'!$B$4:$B$8</c:f>
              <c:numCache>
                <c:formatCode>0.00%</c:formatCode>
                <c:ptCount val="5"/>
                <c:pt idx="0">
                  <c:v>0.26769544700930997</c:v>
                </c:pt>
                <c:pt idx="1">
                  <c:v>8.6723632189771693E-2</c:v>
                </c:pt>
                <c:pt idx="2">
                  <c:v>0.19806147175105199</c:v>
                </c:pt>
                <c:pt idx="3">
                  <c:v>0.43935722484376999</c:v>
                </c:pt>
              </c:numCache>
            </c:numRef>
          </c:val>
        </c:ser>
        <c:ser>
          <c:idx val="1"/>
          <c:order val="1"/>
          <c:tx>
            <c:strRef>
              <c:f>'Offre de formation 2013'!$C$2</c:f>
              <c:strCache>
                <c:ptCount val="1"/>
                <c:pt idx="0">
                  <c:v>2013 LEGT</c:v>
                </c:pt>
              </c:strCache>
            </c:strRef>
          </c:tx>
          <c:invertIfNegative val="0"/>
          <c:dLbls>
            <c:numFmt formatCode="0.0%" sourceLinked="0"/>
            <c:txPr>
              <a:bodyPr rot="-5400000" vert="horz"/>
              <a:lstStyle/>
              <a:p>
                <a:pPr>
                  <a:defRPr sz="1600"/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'Offre de formation 2013'!$A$4:$A$8</c:f>
              <c:strCache>
                <c:ptCount val="5"/>
                <c:pt idx="0">
                  <c:v>CP1</c:v>
                </c:pt>
                <c:pt idx="1">
                  <c:v>CP2</c:v>
                </c:pt>
                <c:pt idx="2">
                  <c:v>CP3</c:v>
                </c:pt>
                <c:pt idx="3">
                  <c:v>CP4</c:v>
                </c:pt>
                <c:pt idx="4">
                  <c:v>CP5</c:v>
                </c:pt>
              </c:strCache>
            </c:strRef>
          </c:cat>
          <c:val>
            <c:numRef>
              <c:f>'Offre de formation 2013'!$C$4:$C$8</c:f>
              <c:numCache>
                <c:formatCode>0.00%</c:formatCode>
                <c:ptCount val="5"/>
                <c:pt idx="0">
                  <c:v>0.249221183800623</c:v>
                </c:pt>
                <c:pt idx="1">
                  <c:v>9.2834890965732095E-2</c:v>
                </c:pt>
                <c:pt idx="2">
                  <c:v>0.13271028037383201</c:v>
                </c:pt>
                <c:pt idx="3">
                  <c:v>0.39314641744548301</c:v>
                </c:pt>
                <c:pt idx="4">
                  <c:v>0.13084112149532701</c:v>
                </c:pt>
              </c:numCache>
            </c:numRef>
          </c:val>
        </c:ser>
        <c:ser>
          <c:idx val="2"/>
          <c:order val="2"/>
          <c:tx>
            <c:strRef>
              <c:f>'Offre de formation 2013'!$D$2</c:f>
              <c:strCache>
                <c:ptCount val="1"/>
                <c:pt idx="0">
                  <c:v>2013 LP</c:v>
                </c:pt>
              </c:strCache>
            </c:strRef>
          </c:tx>
          <c:invertIfNegative val="0"/>
          <c:dLbls>
            <c:numFmt formatCode="0.0%" sourceLinked="0"/>
            <c:txPr>
              <a:bodyPr rot="-5400000" vert="horz"/>
              <a:lstStyle/>
              <a:p>
                <a:pPr>
                  <a:defRPr sz="1600"/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'Offre de formation 2013'!$A$4:$A$8</c:f>
              <c:strCache>
                <c:ptCount val="5"/>
                <c:pt idx="0">
                  <c:v>CP1</c:v>
                </c:pt>
                <c:pt idx="1">
                  <c:v>CP2</c:v>
                </c:pt>
                <c:pt idx="2">
                  <c:v>CP3</c:v>
                </c:pt>
                <c:pt idx="3">
                  <c:v>CP4</c:v>
                </c:pt>
                <c:pt idx="4">
                  <c:v>CP5</c:v>
                </c:pt>
              </c:strCache>
            </c:strRef>
          </c:cat>
          <c:val>
            <c:numRef>
              <c:f>'Offre de formation 2013'!$D$4:$D$8</c:f>
              <c:numCache>
                <c:formatCode>0.00%</c:formatCode>
                <c:ptCount val="5"/>
                <c:pt idx="0">
                  <c:v>0.21407035175879399</c:v>
                </c:pt>
                <c:pt idx="1">
                  <c:v>9.7989949748743699E-2</c:v>
                </c:pt>
                <c:pt idx="2">
                  <c:v>9.0954773869346695E-2</c:v>
                </c:pt>
                <c:pt idx="3">
                  <c:v>0.43216080402009999</c:v>
                </c:pt>
                <c:pt idx="4">
                  <c:v>0.15979899497487399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1508608"/>
        <c:axId val="291510144"/>
      </c:barChart>
      <c:catAx>
        <c:axId val="291508608"/>
        <c:scaling>
          <c:orientation val="minMax"/>
        </c:scaling>
        <c:delete val="0"/>
        <c:axPos val="b"/>
        <c:majorTickMark val="out"/>
        <c:minorTickMark val="none"/>
        <c:tickLblPos val="nextTo"/>
        <c:crossAx val="291510144"/>
        <c:crosses val="autoZero"/>
        <c:auto val="1"/>
        <c:lblAlgn val="ctr"/>
        <c:lblOffset val="100"/>
        <c:noMultiLvlLbl val="0"/>
      </c:catAx>
      <c:valAx>
        <c:axId val="291510144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29150860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fr-FR"/>
              <a:t>Evolution de l'offre de formation par CP </a:t>
            </a:r>
          </a:p>
          <a:p>
            <a:pPr>
              <a:defRPr/>
            </a:pPr>
            <a:r>
              <a:rPr lang="fr-FR"/>
              <a:t>Voie Générale et Technologique</a:t>
            </a:r>
          </a:p>
        </c:rich>
      </c:tx>
      <c:layout>
        <c:manualLayout>
          <c:xMode val="edge"/>
          <c:yMode val="edge"/>
          <c:x val="0.193156319903733"/>
          <c:y val="1.7241615774511001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6306530719244"/>
          <c:y val="7.9990321183872004E-2"/>
          <c:w val="0.86352712654589403"/>
          <c:h val="0.690911219393683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Bilan!$L$2</c:f>
              <c:strCache>
                <c:ptCount val="1"/>
                <c:pt idx="0">
                  <c:v>CP1</c:v>
                </c:pt>
              </c:strCache>
            </c:strRef>
          </c:tx>
          <c:invertIfNegative val="0"/>
          <c:dLbls>
            <c:numFmt formatCode="0.0%" sourceLinked="0"/>
            <c:txPr>
              <a:bodyPr rot="-5400000" vert="horz"/>
              <a:lstStyle/>
              <a:p>
                <a:pPr>
                  <a:defRPr sz="1400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Bilan!$M$1:$P$1</c:f>
              <c:strCache>
                <c:ptCount val="4"/>
                <c:pt idx="0">
                  <c:v>2009-2010</c:v>
                </c:pt>
                <c:pt idx="1">
                  <c:v>2010-2011</c:v>
                </c:pt>
                <c:pt idx="2">
                  <c:v>2011-2012</c:v>
                </c:pt>
                <c:pt idx="3">
                  <c:v>2012-1013</c:v>
                </c:pt>
              </c:strCache>
            </c:strRef>
          </c:cat>
          <c:val>
            <c:numRef>
              <c:f>Bilan!$M$2:$P$2</c:f>
              <c:numCache>
                <c:formatCode>0.00%</c:formatCode>
                <c:ptCount val="4"/>
                <c:pt idx="0">
                  <c:v>0.27030096536059101</c:v>
                </c:pt>
                <c:pt idx="1">
                  <c:v>0.25885225885225899</c:v>
                </c:pt>
                <c:pt idx="2">
                  <c:v>0.26457680250783699</c:v>
                </c:pt>
                <c:pt idx="3">
                  <c:v>0.2492</c:v>
                </c:pt>
              </c:numCache>
            </c:numRef>
          </c:val>
        </c:ser>
        <c:ser>
          <c:idx val="1"/>
          <c:order val="1"/>
          <c:tx>
            <c:strRef>
              <c:f>Bilan!$L$3</c:f>
              <c:strCache>
                <c:ptCount val="1"/>
                <c:pt idx="0">
                  <c:v>CP2</c:v>
                </c:pt>
              </c:strCache>
            </c:strRef>
          </c:tx>
          <c:invertIfNegative val="0"/>
          <c:dLbls>
            <c:numFmt formatCode="0.0%" sourceLinked="0"/>
            <c:txPr>
              <a:bodyPr rot="-5400000" vert="horz"/>
              <a:lstStyle/>
              <a:p>
                <a:pPr>
                  <a:defRPr sz="1600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Bilan!$M$1:$P$1</c:f>
              <c:strCache>
                <c:ptCount val="4"/>
                <c:pt idx="0">
                  <c:v>2009-2010</c:v>
                </c:pt>
                <c:pt idx="1">
                  <c:v>2010-2011</c:v>
                </c:pt>
                <c:pt idx="2">
                  <c:v>2011-2012</c:v>
                </c:pt>
                <c:pt idx="3">
                  <c:v>2012-1013</c:v>
                </c:pt>
              </c:strCache>
            </c:strRef>
          </c:cat>
          <c:val>
            <c:numRef>
              <c:f>Bilan!$M$3:$P$3</c:f>
              <c:numCache>
                <c:formatCode>0.00%</c:formatCode>
                <c:ptCount val="4"/>
                <c:pt idx="0">
                  <c:v>6.3600227143668406E-2</c:v>
                </c:pt>
                <c:pt idx="1">
                  <c:v>7.2039072039072005E-2</c:v>
                </c:pt>
                <c:pt idx="2">
                  <c:v>8.0877742946708395E-2</c:v>
                </c:pt>
                <c:pt idx="3">
                  <c:v>9.2799999999999994E-2</c:v>
                </c:pt>
              </c:numCache>
            </c:numRef>
          </c:val>
        </c:ser>
        <c:ser>
          <c:idx val="2"/>
          <c:order val="2"/>
          <c:tx>
            <c:strRef>
              <c:f>Bilan!$L$4</c:f>
              <c:strCache>
                <c:ptCount val="1"/>
                <c:pt idx="0">
                  <c:v>CP3</c:v>
                </c:pt>
              </c:strCache>
            </c:strRef>
          </c:tx>
          <c:invertIfNegative val="0"/>
          <c:dLbls>
            <c:numFmt formatCode="0.0%" sourceLinked="0"/>
            <c:txPr>
              <a:bodyPr rot="-5400000" vert="horz"/>
              <a:lstStyle/>
              <a:p>
                <a:pPr>
                  <a:defRPr sz="1400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Bilan!$M$1:$P$1</c:f>
              <c:strCache>
                <c:ptCount val="4"/>
                <c:pt idx="0">
                  <c:v>2009-2010</c:v>
                </c:pt>
                <c:pt idx="1">
                  <c:v>2010-2011</c:v>
                </c:pt>
                <c:pt idx="2">
                  <c:v>2011-2012</c:v>
                </c:pt>
                <c:pt idx="3">
                  <c:v>2012-1013</c:v>
                </c:pt>
              </c:strCache>
            </c:strRef>
          </c:cat>
          <c:val>
            <c:numRef>
              <c:f>Bilan!$M$4:$P$4</c:f>
              <c:numCache>
                <c:formatCode>0.00%</c:formatCode>
                <c:ptCount val="4"/>
                <c:pt idx="0">
                  <c:v>0.116978989210676</c:v>
                </c:pt>
                <c:pt idx="1">
                  <c:v>0.11416361416361399</c:v>
                </c:pt>
                <c:pt idx="2">
                  <c:v>0.12915360501567399</c:v>
                </c:pt>
                <c:pt idx="3">
                  <c:v>0.13270000000000001</c:v>
                </c:pt>
              </c:numCache>
            </c:numRef>
          </c:val>
        </c:ser>
        <c:ser>
          <c:idx val="3"/>
          <c:order val="3"/>
          <c:tx>
            <c:strRef>
              <c:f>Bilan!$L$5</c:f>
              <c:strCache>
                <c:ptCount val="1"/>
                <c:pt idx="0">
                  <c:v>CP4</c:v>
                </c:pt>
              </c:strCache>
            </c:strRef>
          </c:tx>
          <c:invertIfNegative val="0"/>
          <c:dLbls>
            <c:numFmt formatCode="0.0%" sourceLinked="0"/>
            <c:txPr>
              <a:bodyPr rot="-5400000" vert="horz"/>
              <a:lstStyle/>
              <a:p>
                <a:pPr>
                  <a:defRPr sz="1400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Bilan!$M$1:$P$1</c:f>
              <c:strCache>
                <c:ptCount val="4"/>
                <c:pt idx="0">
                  <c:v>2009-2010</c:v>
                </c:pt>
                <c:pt idx="1">
                  <c:v>2010-2011</c:v>
                </c:pt>
                <c:pt idx="2">
                  <c:v>2011-2012</c:v>
                </c:pt>
                <c:pt idx="3">
                  <c:v>2012-1013</c:v>
                </c:pt>
              </c:strCache>
            </c:strRef>
          </c:cat>
          <c:val>
            <c:numRef>
              <c:f>Bilan!$M$5:$P$5</c:f>
              <c:numCache>
                <c:formatCode>0.00%</c:formatCode>
                <c:ptCount val="4"/>
                <c:pt idx="0">
                  <c:v>0.50596252129471897</c:v>
                </c:pt>
                <c:pt idx="1">
                  <c:v>0.475579975579976</c:v>
                </c:pt>
                <c:pt idx="2">
                  <c:v>0.42131661442006302</c:v>
                </c:pt>
                <c:pt idx="3">
                  <c:v>0.3931</c:v>
                </c:pt>
              </c:numCache>
            </c:numRef>
          </c:val>
        </c:ser>
        <c:ser>
          <c:idx val="4"/>
          <c:order val="4"/>
          <c:tx>
            <c:strRef>
              <c:f>Bilan!$L$6</c:f>
              <c:strCache>
                <c:ptCount val="1"/>
                <c:pt idx="0">
                  <c:v>CP5</c:v>
                </c:pt>
              </c:strCache>
            </c:strRef>
          </c:tx>
          <c:invertIfNegative val="0"/>
          <c:dLbls>
            <c:numFmt formatCode="0.0%" sourceLinked="0"/>
            <c:txPr>
              <a:bodyPr rot="-5400000" vert="horz"/>
              <a:lstStyle/>
              <a:p>
                <a:pPr>
                  <a:defRPr sz="1400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Bilan!$M$1:$P$1</c:f>
              <c:strCache>
                <c:ptCount val="4"/>
                <c:pt idx="0">
                  <c:v>2009-2010</c:v>
                </c:pt>
                <c:pt idx="1">
                  <c:v>2010-2011</c:v>
                </c:pt>
                <c:pt idx="2">
                  <c:v>2011-2012</c:v>
                </c:pt>
                <c:pt idx="3">
                  <c:v>2012-1013</c:v>
                </c:pt>
              </c:strCache>
            </c:strRef>
          </c:cat>
          <c:val>
            <c:numRef>
              <c:f>Bilan!$M$6:$P$6</c:f>
              <c:numCache>
                <c:formatCode>0.00%</c:formatCode>
                <c:ptCount val="4"/>
                <c:pt idx="0">
                  <c:v>4.31572969903464E-2</c:v>
                </c:pt>
                <c:pt idx="1">
                  <c:v>7.9365079365079402E-2</c:v>
                </c:pt>
                <c:pt idx="2">
                  <c:v>0.104075235109718</c:v>
                </c:pt>
                <c:pt idx="3">
                  <c:v>0.1308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1582336"/>
        <c:axId val="291583872"/>
      </c:barChart>
      <c:catAx>
        <c:axId val="29158233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fr-FR"/>
          </a:p>
        </c:txPr>
        <c:crossAx val="291583872"/>
        <c:crosses val="autoZero"/>
        <c:auto val="1"/>
        <c:lblAlgn val="ctr"/>
        <c:lblOffset val="100"/>
        <c:noMultiLvlLbl val="0"/>
      </c:catAx>
      <c:valAx>
        <c:axId val="291583872"/>
        <c:scaling>
          <c:orientation val="minMax"/>
          <c:max val="1"/>
          <c:min val="0"/>
        </c:scaling>
        <c:delete val="0"/>
        <c:axPos val="l"/>
        <c:majorGridlines/>
        <c:numFmt formatCode="0%" sourceLinked="0"/>
        <c:majorTickMark val="none"/>
        <c:minorTickMark val="none"/>
        <c:tickLblPos val="nextTo"/>
        <c:crossAx val="29158233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9.0204554837757203E-2"/>
          <c:y val="7.5377579340727197E-2"/>
          <c:w val="0.88686121336081503"/>
          <c:h val="0.799271396162640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2010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Feuil1!$A$2:$A$6</c:f>
              <c:strCache>
                <c:ptCount val="5"/>
                <c:pt idx="0">
                  <c:v>CP1</c:v>
                </c:pt>
                <c:pt idx="1">
                  <c:v>CP2</c:v>
                </c:pt>
                <c:pt idx="2">
                  <c:v>CP3</c:v>
                </c:pt>
                <c:pt idx="3">
                  <c:v>CP4</c:v>
                </c:pt>
                <c:pt idx="4">
                  <c:v>CP5</c:v>
                </c:pt>
              </c:strCache>
            </c:strRef>
          </c:cat>
          <c:val>
            <c:numRef>
              <c:f>Feuil1!$B$2:$B$6</c:f>
              <c:numCache>
                <c:formatCode>0.0%</c:formatCode>
                <c:ptCount val="5"/>
                <c:pt idx="0">
                  <c:v>0.26169049739837602</c:v>
                </c:pt>
                <c:pt idx="1">
                  <c:v>4.2403180152177797E-2</c:v>
                </c:pt>
                <c:pt idx="2">
                  <c:v>0.105877391993999</c:v>
                </c:pt>
                <c:pt idx="3">
                  <c:v>0.55300897359848</c:v>
                </c:pt>
                <c:pt idx="4">
                  <c:v>3.7019927054643603E-2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Feuil1!$A$2:$A$6</c:f>
              <c:strCache>
                <c:ptCount val="5"/>
                <c:pt idx="0">
                  <c:v>CP1</c:v>
                </c:pt>
                <c:pt idx="1">
                  <c:v>CP2</c:v>
                </c:pt>
                <c:pt idx="2">
                  <c:v>CP3</c:v>
                </c:pt>
                <c:pt idx="3">
                  <c:v>CP4</c:v>
                </c:pt>
                <c:pt idx="4">
                  <c:v>CP5</c:v>
                </c:pt>
              </c:strCache>
            </c:strRef>
          </c:cat>
          <c:val>
            <c:numRef>
              <c:f>Feuil1!$C$2:$C$6</c:f>
              <c:numCache>
                <c:formatCode>0.0%</c:formatCode>
                <c:ptCount val="5"/>
                <c:pt idx="0">
                  <c:v>0.259460479021072</c:v>
                </c:pt>
                <c:pt idx="1">
                  <c:v>5.1578119397163398E-2</c:v>
                </c:pt>
                <c:pt idx="2">
                  <c:v>0.113732129335403</c:v>
                </c:pt>
                <c:pt idx="3">
                  <c:v>0.52623313665390004</c:v>
                </c:pt>
                <c:pt idx="4">
                  <c:v>4.8996116966009098E-2</c:v>
                </c:pt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Feuil1!$A$2:$A$6</c:f>
              <c:strCache>
                <c:ptCount val="5"/>
                <c:pt idx="0">
                  <c:v>CP1</c:v>
                </c:pt>
                <c:pt idx="1">
                  <c:v>CP2</c:v>
                </c:pt>
                <c:pt idx="2">
                  <c:v>CP3</c:v>
                </c:pt>
                <c:pt idx="3">
                  <c:v>CP4</c:v>
                </c:pt>
                <c:pt idx="4">
                  <c:v>CP5</c:v>
                </c:pt>
              </c:strCache>
            </c:strRef>
          </c:cat>
          <c:val>
            <c:numRef>
              <c:f>Feuil1!$D$2:$D$6</c:f>
              <c:numCache>
                <c:formatCode>0.0%</c:formatCode>
                <c:ptCount val="5"/>
                <c:pt idx="0">
                  <c:v>0.26004362106323198</c:v>
                </c:pt>
                <c:pt idx="1">
                  <c:v>5.6886475533247001E-2</c:v>
                </c:pt>
                <c:pt idx="2">
                  <c:v>0.11605746299028399</c:v>
                </c:pt>
                <c:pt idx="3">
                  <c:v>0.49726268649101302</c:v>
                </c:pt>
                <c:pt idx="4">
                  <c:v>6.9749735295772497E-2</c:v>
                </c:pt>
              </c:numCache>
            </c:numRef>
          </c:val>
        </c:ser>
        <c:ser>
          <c:idx val="3"/>
          <c:order val="3"/>
          <c:tx>
            <c:strRef>
              <c:f>Feuil1!$E$1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Feuil1!$A$2:$A$6</c:f>
              <c:strCache>
                <c:ptCount val="5"/>
                <c:pt idx="0">
                  <c:v>CP1</c:v>
                </c:pt>
                <c:pt idx="1">
                  <c:v>CP2</c:v>
                </c:pt>
                <c:pt idx="2">
                  <c:v>CP3</c:v>
                </c:pt>
                <c:pt idx="3">
                  <c:v>CP4</c:v>
                </c:pt>
                <c:pt idx="4">
                  <c:v>CP5</c:v>
                </c:pt>
              </c:strCache>
            </c:strRef>
          </c:cat>
          <c:val>
            <c:numRef>
              <c:f>Feuil1!$E$2:$E$6</c:f>
              <c:numCache>
                <c:formatCode>0.0%</c:formatCode>
                <c:ptCount val="5"/>
                <c:pt idx="0">
                  <c:v>0.26865330338478099</c:v>
                </c:pt>
                <c:pt idx="1">
                  <c:v>0.101367980241776</c:v>
                </c:pt>
                <c:pt idx="2">
                  <c:v>0.14928890764713301</c:v>
                </c:pt>
                <c:pt idx="3">
                  <c:v>0.32877340912818898</c:v>
                </c:pt>
                <c:pt idx="4">
                  <c:v>0.151916414499283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8592128"/>
        <c:axId val="298593664"/>
      </c:barChart>
      <c:catAx>
        <c:axId val="298592128"/>
        <c:scaling>
          <c:orientation val="minMax"/>
        </c:scaling>
        <c:delete val="0"/>
        <c:axPos val="b"/>
        <c:majorTickMark val="out"/>
        <c:minorTickMark val="none"/>
        <c:tickLblPos val="nextTo"/>
        <c:crossAx val="298593664"/>
        <c:crosses val="autoZero"/>
        <c:auto val="1"/>
        <c:lblAlgn val="ctr"/>
        <c:lblOffset val="100"/>
        <c:noMultiLvlLbl val="0"/>
      </c:catAx>
      <c:valAx>
        <c:axId val="298593664"/>
        <c:scaling>
          <c:orientation val="minMax"/>
          <c:max val="0.6"/>
          <c:min val="0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fr-FR"/>
          </a:p>
        </c:txPr>
        <c:crossAx val="2985921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8.7966322796152394E-2"/>
          <c:y val="7.5256097463233307E-2"/>
          <c:w val="0.39744685115931899"/>
          <c:h val="0.12577889967359299"/>
        </c:manualLayout>
      </c:layout>
      <c:overlay val="1"/>
    </c:legend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Moyennes OT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0438595986530101E-2"/>
                  <c:y val="-9.94151985746834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043859598653010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0438595986530101E-2"/>
                  <c:y val="-3.313839952489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Feuil1!$A$2:$A$5</c:f>
              <c:numCache>
                <c:formatCode>General</c:formatCod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Feuil1!$B$2:$B$5</c:f>
              <c:numCache>
                <c:formatCode>General</c:formatCode>
                <c:ptCount val="4"/>
                <c:pt idx="0">
                  <c:v>12.91</c:v>
                </c:pt>
                <c:pt idx="1">
                  <c:v>13.08</c:v>
                </c:pt>
                <c:pt idx="2" formatCode="0.00">
                  <c:v>13.177144289999999</c:v>
                </c:pt>
                <c:pt idx="3" formatCode="0.00">
                  <c:v>13.342674886548449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Moyennes France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Feuil1!$A$2:$A$5</c:f>
              <c:numCache>
                <c:formatCode>General</c:formatCod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Feuil1!$C$2:$C$5</c:f>
              <c:numCache>
                <c:formatCode>General</c:formatCode>
                <c:ptCount val="4"/>
                <c:pt idx="0">
                  <c:v>13.45</c:v>
                </c:pt>
                <c:pt idx="1">
                  <c:v>13.52</c:v>
                </c:pt>
                <c:pt idx="2">
                  <c:v>13.47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8259968"/>
        <c:axId val="298261504"/>
      </c:barChart>
      <c:catAx>
        <c:axId val="298259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98261504"/>
        <c:crosses val="autoZero"/>
        <c:auto val="1"/>
        <c:lblAlgn val="ctr"/>
        <c:lblOffset val="100"/>
        <c:noMultiLvlLbl val="0"/>
      </c:catAx>
      <c:valAx>
        <c:axId val="298261504"/>
        <c:scaling>
          <c:orientation val="minMax"/>
          <c:max val="14"/>
          <c:min val="12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98259968"/>
        <c:crosses val="autoZero"/>
        <c:crossBetween val="between"/>
        <c:majorUnit val="0.5"/>
        <c:minorUnit val="0.4"/>
      </c:valAx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r-FR"/>
              <a:t>Baccalauréat G&amp;T Moyennes et effectifs par département</a:t>
            </a:r>
          </a:p>
        </c:rich>
      </c:tx>
      <c:layout>
        <c:manualLayout>
          <c:xMode val="edge"/>
          <c:yMode val="edge"/>
          <c:x val="0.24697356123167499"/>
          <c:y val="2.1322732418687099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9.8130977530247701E-2"/>
          <c:y val="7.8581709927693102E-2"/>
          <c:w val="0.85426540284360297"/>
          <c:h val="0.82432432432432401"/>
        </c:manualLayout>
      </c:layout>
      <c:barChart>
        <c:barDir val="col"/>
        <c:grouping val="clustered"/>
        <c:varyColors val="0"/>
        <c:ser>
          <c:idx val="7"/>
          <c:order val="2"/>
          <c:tx>
            <c:v>Effectifs Département</c:v>
          </c:tx>
          <c:spPr>
            <a:solidFill>
              <a:srgbClr val="0070C0"/>
            </a:solidFill>
          </c:spPr>
          <c:invertIfNegative val="0"/>
          <c:dLbls>
            <c:dLbl>
              <c:idx val="2"/>
              <c:spPr/>
              <c:txPr>
                <a:bodyPr rot="-5400000" vert="horz"/>
                <a:lstStyle/>
                <a:p>
                  <a:pPr algn="ctr">
                    <a:defRPr sz="900" b="1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fr-FR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 algn="ctr">
                  <a:defRPr sz="90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fr-F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'Macintosh HD:Année 2012_2013:Examen 2013:Fichiers 2012 préparation 2013:[EPSNET_Utilitaire_traitement_donnees_alain_2012_Bac.xlsm]Moy APSA'!$B$38:$B$40</c:f>
              <c:strCache>
                <c:ptCount val="3"/>
                <c:pt idx="0">
                  <c:v>_x000f_COURSE EN DUREE</c:v>
                </c:pt>
                <c:pt idx="1">
                  <c:v>_x000b_MUSCULATION</c:v>
                </c:pt>
                <c:pt idx="2">
                  <c:v>_x0004_STEP</c:v>
                </c:pt>
              </c:strCache>
            </c:strRef>
          </c:cat>
          <c:val>
            <c:numRef>
              <c:f>(stat_departements!$B$3;stat_departements!$F$3;stat_departements!$J$3;stat_departements!$N$3;stat_departements!$R$3;stat_departements!$V$3)</c:f>
              <c:numCache>
                <c:formatCode>General</c:formatCode>
                <c:ptCount val="6"/>
                <c:pt idx="0">
                  <c:v>1661</c:v>
                </c:pt>
                <c:pt idx="1">
                  <c:v>2832</c:v>
                </c:pt>
                <c:pt idx="2">
                  <c:v>1282</c:v>
                </c:pt>
                <c:pt idx="3">
                  <c:v>4258</c:v>
                </c:pt>
                <c:pt idx="4">
                  <c:v>1972</c:v>
                </c:pt>
                <c:pt idx="5">
                  <c:v>4834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2389248"/>
        <c:axId val="292390784"/>
      </c:barChart>
      <c:lineChart>
        <c:grouping val="standard"/>
        <c:varyColors val="0"/>
        <c:ser>
          <c:idx val="0"/>
          <c:order val="0"/>
          <c:tx>
            <c:strRef>
              <c:f>stat_departements!$A$2</c:f>
              <c:strCache>
                <c:ptCount val="1"/>
                <c:pt idx="0">
                  <c:v>Moyennes départements: 2013</c:v>
                </c:pt>
              </c:strCache>
            </c:strRef>
          </c:tx>
          <c:spPr>
            <a:ln w="38100">
              <a:solidFill>
                <a:srgbClr val="002060"/>
              </a:solidFill>
            </a:ln>
            <a:effectLst>
              <a:outerShdw sx="1000" sy="1000" algn="ctr" rotWithShape="0">
                <a:srgbClr val="FF33CC"/>
              </a:outerShdw>
            </a:effectLst>
          </c:spPr>
          <c:marker>
            <c:symbol val="diamond"/>
            <c:size val="10"/>
            <c:spPr>
              <a:solidFill>
                <a:srgbClr val="CC0099"/>
              </a:solidFill>
              <a:ln>
                <a:solidFill>
                  <a:srgbClr val="000000"/>
                </a:solidFill>
              </a:ln>
              <a:effectLst>
                <a:outerShdw sx="1000" sy="1000" algn="ctr" rotWithShape="0">
                  <a:srgbClr val="FF33CC"/>
                </a:outerShdw>
              </a:effectLst>
            </c:spPr>
          </c:marker>
          <c:dLbls>
            <c:dLbl>
              <c:idx val="0"/>
              <c:layout>
                <c:manualLayout>
                  <c:x val="-3.6470758834703798E-2"/>
                  <c:y val="-3.97164200628766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1556366429806003E-2"/>
                  <c:y val="-9.32178166220912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8183342935791599E-2"/>
                  <c:y val="-3.38310846757697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05323602842328E-2"/>
                  <c:y val="4.10896404296840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5968119838678703E-2"/>
                  <c:y val="3.84559305092209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6628384866525802E-2"/>
                  <c:y val="-3.16028621505533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5955766192733003E-2"/>
                  <c:y val="-2.43862169255870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6477093206951099E-2"/>
                  <c:y val="-2.43862169255870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3.2796208530805698E-2"/>
                  <c:y val="-2.43862169255870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9.0995260663506196E-3"/>
                  <c:y val="-1.53772079165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tx2"/>
              </a:solidFill>
              <a:ln>
                <a:solidFill>
                  <a:srgbClr val="CC0099"/>
                </a:solidFill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fr-FR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(stat_departements!$B$1;stat_departements!$F$1;stat_departements!$J$1;stat_departements!$N$1;stat_departements!$R$1;stat_departements!$V$1)</c:f>
              <c:strCache>
                <c:ptCount val="6"/>
                <c:pt idx="0">
                  <c:v>Dep 18</c:v>
                </c:pt>
                <c:pt idx="1">
                  <c:v>Dep 28</c:v>
                </c:pt>
                <c:pt idx="2">
                  <c:v>Dep 36</c:v>
                </c:pt>
                <c:pt idx="3">
                  <c:v>Dep 37</c:v>
                </c:pt>
                <c:pt idx="4">
                  <c:v>Dep 41</c:v>
                </c:pt>
                <c:pt idx="5">
                  <c:v>Dep 45</c:v>
                </c:pt>
              </c:strCache>
            </c:strRef>
          </c:cat>
          <c:val>
            <c:numRef>
              <c:f>(stat_departements!$D$3;stat_departements!$H$3;stat_departements!$L$3;stat_departements!$P$3;stat_departements!$T$3;stat_departements!$X$3)</c:f>
              <c:numCache>
                <c:formatCode>0.00</c:formatCode>
                <c:ptCount val="6"/>
                <c:pt idx="0">
                  <c:v>13.498273978588591</c:v>
                </c:pt>
                <c:pt idx="1">
                  <c:v>13.106426011264711</c:v>
                </c:pt>
                <c:pt idx="2">
                  <c:v>13.58082800777993</c:v>
                </c:pt>
                <c:pt idx="3">
                  <c:v>13.15164179104482</c:v>
                </c:pt>
                <c:pt idx="4">
                  <c:v>13.25697969543144</c:v>
                </c:pt>
                <c:pt idx="5">
                  <c:v>13.56428412545416</c:v>
                </c:pt>
              </c:numCache>
            </c:numRef>
          </c:val>
          <c:smooth val="0"/>
        </c:ser>
        <c:ser>
          <c:idx val="5"/>
          <c:order val="1"/>
          <c:tx>
            <c:strRef>
              <c:f>stat_departements!$C$6</c:f>
              <c:strCache>
                <c:ptCount val="1"/>
                <c:pt idx="0">
                  <c:v>Moyenne Acad BGT: 13,34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strRef>
              <c:f>(stat_departements!$B$1;stat_departements!$F$1;stat_departements!$J$1;stat_departements!$N$1;stat_departements!$R$1;stat_departements!$V$1)</c:f>
              <c:strCache>
                <c:ptCount val="6"/>
                <c:pt idx="0">
                  <c:v>Dep 18</c:v>
                </c:pt>
                <c:pt idx="1">
                  <c:v>Dep 28</c:v>
                </c:pt>
                <c:pt idx="2">
                  <c:v>Dep 36</c:v>
                </c:pt>
                <c:pt idx="3">
                  <c:v>Dep 37</c:v>
                </c:pt>
                <c:pt idx="4">
                  <c:v>Dep 41</c:v>
                </c:pt>
                <c:pt idx="5">
                  <c:v>Dep 45</c:v>
                </c:pt>
              </c:strCache>
            </c:strRef>
          </c:cat>
          <c:val>
            <c:numRef>
              <c:f>(stat_departements!$D$6;stat_departements!$H$6;stat_departements!$L$6;stat_departements!$P$6;stat_departements!$T$6;stat_departements!$X$6)</c:f>
              <c:numCache>
                <c:formatCode>0.00</c:formatCode>
                <c:ptCount val="6"/>
                <c:pt idx="0">
                  <c:v>13.342674886548449</c:v>
                </c:pt>
                <c:pt idx="1">
                  <c:v>13.342674886548449</c:v>
                </c:pt>
                <c:pt idx="2">
                  <c:v>13.342674886548449</c:v>
                </c:pt>
                <c:pt idx="3">
                  <c:v>13.342674886548449</c:v>
                </c:pt>
                <c:pt idx="4">
                  <c:v>13.342674886548449</c:v>
                </c:pt>
                <c:pt idx="5">
                  <c:v>13.342674886548449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92365440"/>
        <c:axId val="292366976"/>
      </c:lineChart>
      <c:catAx>
        <c:axId val="2923654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292366976"/>
        <c:crosses val="autoZero"/>
        <c:auto val="1"/>
        <c:lblAlgn val="ctr"/>
        <c:lblOffset val="0"/>
        <c:tickLblSkip val="1"/>
        <c:tickMarkSkip val="1"/>
        <c:noMultiLvlLbl val="0"/>
      </c:catAx>
      <c:valAx>
        <c:axId val="292366976"/>
        <c:scaling>
          <c:orientation val="minMax"/>
          <c:max val="13.75"/>
          <c:min val="12.5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0" sourceLinked="1"/>
        <c:majorTickMark val="none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292365440"/>
        <c:crosses val="autoZero"/>
        <c:crossBetween val="between"/>
        <c:majorUnit val="0.25"/>
        <c:minorUnit val="0.1"/>
      </c:valAx>
      <c:catAx>
        <c:axId val="292389248"/>
        <c:scaling>
          <c:orientation val="minMax"/>
        </c:scaling>
        <c:delete val="1"/>
        <c:axPos val="b"/>
        <c:majorTickMark val="out"/>
        <c:minorTickMark val="none"/>
        <c:tickLblPos val="none"/>
        <c:crossAx val="292390784"/>
        <c:crosses val="autoZero"/>
        <c:auto val="1"/>
        <c:lblAlgn val="ctr"/>
        <c:lblOffset val="100"/>
        <c:noMultiLvlLbl val="0"/>
      </c:catAx>
      <c:valAx>
        <c:axId val="292390784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292389248"/>
        <c:crosses val="max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4.0261058831060702E-2"/>
          <c:y val="0.94100378674039797"/>
          <c:w val="0.93958266472614704"/>
          <c:h val="5.2631056253103499E-2"/>
        </c:manualLayout>
      </c:layout>
      <c:overlay val="0"/>
      <c:txPr>
        <a:bodyPr/>
        <a:lstStyle/>
        <a:p>
          <a:pPr>
            <a:defRPr sz="82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r-F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r-FR"/>
              <a:t>Moyennes des établissements du 45 Bac Géné &amp; Techno 2013</a:t>
            </a:r>
          </a:p>
        </c:rich>
      </c:tx>
      <c:layout>
        <c:manualLayout>
          <c:xMode val="edge"/>
          <c:yMode val="edge"/>
          <c:x val="0.32454492575861998"/>
          <c:y val="3.9244703787026602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6.6229164720105704E-2"/>
          <c:y val="0.21397390951454201"/>
          <c:w val="0.91192532595132303"/>
          <c:h val="0.54366812227074202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stat_etablissement_graph_BGT!$C$71</c:f>
              <c:strCache>
                <c:ptCount val="1"/>
                <c:pt idx="0">
                  <c:v>Moy Etab</c:v>
                </c:pt>
              </c:strCache>
            </c:strRef>
          </c:tx>
          <c:spPr>
            <a:solidFill>
              <a:srgbClr val="99CC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/>
              <a:lstStyle/>
              <a:p>
                <a:pPr algn="ctr">
                  <a:defRPr sz="85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r-F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errBars>
            <c:errBarType val="both"/>
            <c:errValType val="cust"/>
            <c:noEndCap val="0"/>
            <c:plus>
              <c:numRef>
                <c:f>stat_etablissement_graph_BGT!$F$72:$F$95</c:f>
                <c:numCache>
                  <c:formatCode>General</c:formatCode>
                  <c:ptCount val="24"/>
                  <c:pt idx="0">
                    <c:v>3.645367536560753</c:v>
                  </c:pt>
                  <c:pt idx="1">
                    <c:v>3.388313914388684</c:v>
                  </c:pt>
                  <c:pt idx="2">
                    <c:v>3.726302743063691</c:v>
                  </c:pt>
                  <c:pt idx="3">
                    <c:v>3.416980659885291</c:v>
                  </c:pt>
                  <c:pt idx="4">
                    <c:v>2.0693640062785001</c:v>
                  </c:pt>
                  <c:pt idx="5">
                    <c:v>3.6286867571157502</c:v>
                  </c:pt>
                  <c:pt idx="6">
                    <c:v>2.7368053599323492</c:v>
                  </c:pt>
                  <c:pt idx="7">
                    <c:v>3.3604875084396162</c:v>
                  </c:pt>
                  <c:pt idx="8">
                    <c:v>2.7807142160412051</c:v>
                  </c:pt>
                  <c:pt idx="9">
                    <c:v>3.6417147636590732</c:v>
                  </c:pt>
                  <c:pt idx="10">
                    <c:v>3.6744119889230311</c:v>
                  </c:pt>
                  <c:pt idx="11">
                    <c:v>3.1021455406597598</c:v>
                  </c:pt>
                  <c:pt idx="12">
                    <c:v>3.3281945054603739</c:v>
                  </c:pt>
                  <c:pt idx="13">
                    <c:v>2.6411466365114151</c:v>
                  </c:pt>
                  <c:pt idx="14">
                    <c:v>3.029124046650602</c:v>
                  </c:pt>
                  <c:pt idx="15">
                    <c:v>2.9983301375945119</c:v>
                  </c:pt>
                  <c:pt idx="16">
                    <c:v>2.734296539865904</c:v>
                  </c:pt>
                  <c:pt idx="17">
                    <c:v>3.4155895532009608</c:v>
                  </c:pt>
                  <c:pt idx="18">
                    <c:v>2.7890776312122041</c:v>
                  </c:pt>
                  <c:pt idx="19">
                    <c:v>3.259273829109989</c:v>
                  </c:pt>
                  <c:pt idx="20">
                    <c:v>2.6551339562360439</c:v>
                  </c:pt>
                  <c:pt idx="21">
                    <c:v>2.53508368807729</c:v>
                  </c:pt>
                </c:numCache>
              </c:numRef>
            </c:plus>
            <c:minus>
              <c:numRef>
                <c:f>stat_etablissement_graph_BGT!$F$72:$F$95</c:f>
                <c:numCache>
                  <c:formatCode>General</c:formatCode>
                  <c:ptCount val="24"/>
                  <c:pt idx="0">
                    <c:v>3.645367536560753</c:v>
                  </c:pt>
                  <c:pt idx="1">
                    <c:v>3.388313914388684</c:v>
                  </c:pt>
                  <c:pt idx="2">
                    <c:v>3.726302743063691</c:v>
                  </c:pt>
                  <c:pt idx="3">
                    <c:v>3.416980659885291</c:v>
                  </c:pt>
                  <c:pt idx="4">
                    <c:v>2.0693640062785001</c:v>
                  </c:pt>
                  <c:pt idx="5">
                    <c:v>3.6286867571157502</c:v>
                  </c:pt>
                  <c:pt idx="6">
                    <c:v>2.7368053599323492</c:v>
                  </c:pt>
                  <c:pt idx="7">
                    <c:v>3.3604875084396162</c:v>
                  </c:pt>
                  <c:pt idx="8">
                    <c:v>2.7807142160412051</c:v>
                  </c:pt>
                  <c:pt idx="9">
                    <c:v>3.6417147636590732</c:v>
                  </c:pt>
                  <c:pt idx="10">
                    <c:v>3.6744119889230311</c:v>
                  </c:pt>
                  <c:pt idx="11">
                    <c:v>3.1021455406597598</c:v>
                  </c:pt>
                  <c:pt idx="12">
                    <c:v>3.3281945054603739</c:v>
                  </c:pt>
                  <c:pt idx="13">
                    <c:v>2.6411466365114151</c:v>
                  </c:pt>
                  <c:pt idx="14">
                    <c:v>3.029124046650602</c:v>
                  </c:pt>
                  <c:pt idx="15">
                    <c:v>2.9983301375945119</c:v>
                  </c:pt>
                  <c:pt idx="16">
                    <c:v>2.734296539865904</c:v>
                  </c:pt>
                  <c:pt idx="17">
                    <c:v>3.4155895532009608</c:v>
                  </c:pt>
                  <c:pt idx="18">
                    <c:v>2.7890776312122041</c:v>
                  </c:pt>
                  <c:pt idx="19">
                    <c:v>3.259273829109989</c:v>
                  </c:pt>
                  <c:pt idx="20">
                    <c:v>2.6551339562360439</c:v>
                  </c:pt>
                  <c:pt idx="21">
                    <c:v>2.53508368807729</c:v>
                  </c:pt>
                </c:numCache>
              </c:numRef>
            </c:minus>
            <c:spPr>
              <a:ln w="50800">
                <a:solidFill>
                  <a:srgbClr val="000000"/>
                </a:solidFill>
                <a:prstDash val="solid"/>
              </a:ln>
            </c:spPr>
          </c:errBars>
          <c:cat>
            <c:strRef>
              <c:f>stat_etablissement_graph_BGT!$B$72:$B$94</c:f>
              <c:strCache>
                <c:ptCount val="23"/>
                <c:pt idx="0">
                  <c:v>LYCEE POTHIER</c:v>
                </c:pt>
                <c:pt idx="1">
                  <c:v>LYCEE EN FORET</c:v>
                </c:pt>
                <c:pt idx="2">
                  <c:v>LYC ST PAUL B. BLANC</c:v>
                </c:pt>
                <c:pt idx="3">
                  <c:v>LYCEE J.MONOD</c:v>
                </c:pt>
                <c:pt idx="4">
                  <c:v>LP   CHATEAU BLANC</c:v>
                </c:pt>
                <c:pt idx="5">
                  <c:v>LYCEE B.FRANKLIN</c:v>
                </c:pt>
                <c:pt idx="6">
                  <c:v>LYCEE D.DU MONCEAU</c:v>
                </c:pt>
                <c:pt idx="7">
                  <c:v>LYCEE G. BRZESKA</c:v>
                </c:pt>
                <c:pt idx="8">
                  <c:v>LYCEE DURZY</c:v>
                </c:pt>
                <c:pt idx="9">
                  <c:v>LYCEE VOLTAIRE</c:v>
                </c:pt>
                <c:pt idx="10">
                  <c:v>LYCEE J.ZAY</c:v>
                </c:pt>
                <c:pt idx="11">
                  <c:v>LYCEE ST LOUIS</c:v>
                </c:pt>
                <c:pt idx="12">
                  <c:v>LYC.M.GENEVOIX</c:v>
                </c:pt>
                <c:pt idx="13">
                  <c:v>LYC AGRIC LE CHESNOY 45</c:v>
                </c:pt>
                <c:pt idx="14">
                  <c:v>LP   FRANCOISE DOLTO</c:v>
                </c:pt>
                <c:pt idx="15">
                  <c:v>LYCEE CHARLES PEGUY</c:v>
                </c:pt>
                <c:pt idx="16">
                  <c:v>LYCEE STE CROIX</c:v>
                </c:pt>
                <c:pt idx="17">
                  <c:v>LYCEE B.PALISSY</c:v>
                </c:pt>
                <c:pt idx="18">
                  <c:v>LYCEE ST CHARLES VAL</c:v>
                </c:pt>
                <c:pt idx="19">
                  <c:v>LYC.ST FRAN.DE SALES</c:v>
                </c:pt>
                <c:pt idx="20">
                  <c:v>LYC FRANCOIS VILLON</c:v>
                </c:pt>
                <c:pt idx="21">
                  <c:v>LP   MAL LECLERC DE</c:v>
                </c:pt>
                <c:pt idx="22">
                  <c:v>LYC.ST PAUL B.BLANC</c:v>
                </c:pt>
              </c:strCache>
            </c:strRef>
          </c:cat>
          <c:val>
            <c:numRef>
              <c:f>stat_etablissement_graph_BGT!$C$72:$C$93</c:f>
              <c:numCache>
                <c:formatCode>0.00</c:formatCode>
                <c:ptCount val="22"/>
                <c:pt idx="0">
                  <c:v>12.4913530010173</c:v>
                </c:pt>
                <c:pt idx="1">
                  <c:v>12.72039532794247</c:v>
                </c:pt>
                <c:pt idx="2">
                  <c:v>13.05315789473684</c:v>
                </c:pt>
                <c:pt idx="3">
                  <c:v>13.13659244917717</c:v>
                </c:pt>
                <c:pt idx="4">
                  <c:v>13.25280898876405</c:v>
                </c:pt>
                <c:pt idx="5">
                  <c:v>13.31054545454545</c:v>
                </c:pt>
                <c:pt idx="6">
                  <c:v>13.53333333333333</c:v>
                </c:pt>
                <c:pt idx="7">
                  <c:v>13.55288461538461</c:v>
                </c:pt>
                <c:pt idx="8">
                  <c:v>13.60851955307262</c:v>
                </c:pt>
                <c:pt idx="9">
                  <c:v>13.634987168520111</c:v>
                </c:pt>
                <c:pt idx="10">
                  <c:v>13.644647201946469</c:v>
                </c:pt>
                <c:pt idx="11">
                  <c:v>13.646938775510209</c:v>
                </c:pt>
                <c:pt idx="12">
                  <c:v>13.6584971098266</c:v>
                </c:pt>
                <c:pt idx="13">
                  <c:v>13.70333333333333</c:v>
                </c:pt>
                <c:pt idx="14">
                  <c:v>13.780701754385969</c:v>
                </c:pt>
                <c:pt idx="15">
                  <c:v>13.84949308755761</c:v>
                </c:pt>
                <c:pt idx="16">
                  <c:v>14.10291806958474</c:v>
                </c:pt>
                <c:pt idx="17">
                  <c:v>14.10361445783133</c:v>
                </c:pt>
                <c:pt idx="18">
                  <c:v>14.124407582938399</c:v>
                </c:pt>
                <c:pt idx="19">
                  <c:v>14.14567307692308</c:v>
                </c:pt>
                <c:pt idx="20">
                  <c:v>14.53190621814475</c:v>
                </c:pt>
                <c:pt idx="21">
                  <c:v>14.72916666666667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92443648"/>
        <c:axId val="292445184"/>
      </c:barChart>
      <c:lineChart>
        <c:grouping val="standard"/>
        <c:varyColors val="0"/>
        <c:ser>
          <c:idx val="0"/>
          <c:order val="1"/>
          <c:tx>
            <c:strRef>
              <c:f>stat_etablissement_graph_BGT!$D$71</c:f>
              <c:strCache>
                <c:ptCount val="1"/>
                <c:pt idx="0">
                  <c:v>Moyenne académique 2013: 13,34</c:v>
                </c:pt>
              </c:strCache>
            </c:strRef>
          </c:tx>
          <c:spPr>
            <a:ln w="25400">
              <a:solidFill>
                <a:srgbClr val="FF0000"/>
              </a:solidFill>
              <a:prstDash val="solid"/>
            </a:ln>
          </c:spPr>
          <c:marker>
            <c:symbol val="none"/>
          </c:marker>
          <c:dLbls>
            <c:delete val="1"/>
          </c:dLbls>
          <c:cat>
            <c:strRef>
              <c:f>stat_etablissement_graph_BGT!$B$72:$B$94</c:f>
              <c:strCache>
                <c:ptCount val="23"/>
                <c:pt idx="0">
                  <c:v>LYCEE POTHIER</c:v>
                </c:pt>
                <c:pt idx="1">
                  <c:v>LYCEE EN FORET</c:v>
                </c:pt>
                <c:pt idx="2">
                  <c:v>LYC ST PAUL B. BLANC</c:v>
                </c:pt>
                <c:pt idx="3">
                  <c:v>LYCEE J.MONOD</c:v>
                </c:pt>
                <c:pt idx="4">
                  <c:v>LP   CHATEAU BLANC</c:v>
                </c:pt>
                <c:pt idx="5">
                  <c:v>LYCEE B.FRANKLIN</c:v>
                </c:pt>
                <c:pt idx="6">
                  <c:v>LYCEE D.DU MONCEAU</c:v>
                </c:pt>
                <c:pt idx="7">
                  <c:v>LYCEE G. BRZESKA</c:v>
                </c:pt>
                <c:pt idx="8">
                  <c:v>LYCEE DURZY</c:v>
                </c:pt>
                <c:pt idx="9">
                  <c:v>LYCEE VOLTAIRE</c:v>
                </c:pt>
                <c:pt idx="10">
                  <c:v>LYCEE J.ZAY</c:v>
                </c:pt>
                <c:pt idx="11">
                  <c:v>LYCEE ST LOUIS</c:v>
                </c:pt>
                <c:pt idx="12">
                  <c:v>LYC.M.GENEVOIX</c:v>
                </c:pt>
                <c:pt idx="13">
                  <c:v>LYC AGRIC LE CHESNOY 45</c:v>
                </c:pt>
                <c:pt idx="14">
                  <c:v>LP   FRANCOISE DOLTO</c:v>
                </c:pt>
                <c:pt idx="15">
                  <c:v>LYCEE CHARLES PEGUY</c:v>
                </c:pt>
                <c:pt idx="16">
                  <c:v>LYCEE STE CROIX</c:v>
                </c:pt>
                <c:pt idx="17">
                  <c:v>LYCEE B.PALISSY</c:v>
                </c:pt>
                <c:pt idx="18">
                  <c:v>LYCEE ST CHARLES VAL</c:v>
                </c:pt>
                <c:pt idx="19">
                  <c:v>LYC.ST FRAN.DE SALES</c:v>
                </c:pt>
                <c:pt idx="20">
                  <c:v>LYC FRANCOIS VILLON</c:v>
                </c:pt>
                <c:pt idx="21">
                  <c:v>LP   MAL LECLERC DE</c:v>
                </c:pt>
                <c:pt idx="22">
                  <c:v>LYC.ST PAUL B.BLANC</c:v>
                </c:pt>
              </c:strCache>
            </c:strRef>
          </c:cat>
          <c:val>
            <c:numRef>
              <c:f>stat_etablissement_graph_BGT!$D$72:$D$93</c:f>
              <c:numCache>
                <c:formatCode>0.00</c:formatCode>
                <c:ptCount val="22"/>
                <c:pt idx="0">
                  <c:v>13.342674886548449</c:v>
                </c:pt>
                <c:pt idx="1">
                  <c:v>13.342674886548449</c:v>
                </c:pt>
                <c:pt idx="2">
                  <c:v>13.342674886548449</c:v>
                </c:pt>
                <c:pt idx="3">
                  <c:v>13.342674886548449</c:v>
                </c:pt>
                <c:pt idx="4">
                  <c:v>13.342674886548449</c:v>
                </c:pt>
                <c:pt idx="5">
                  <c:v>13.342674886548449</c:v>
                </c:pt>
                <c:pt idx="6">
                  <c:v>13.342674886548449</c:v>
                </c:pt>
                <c:pt idx="7">
                  <c:v>13.342674886548449</c:v>
                </c:pt>
                <c:pt idx="8">
                  <c:v>13.342674886548449</c:v>
                </c:pt>
                <c:pt idx="9">
                  <c:v>13.342674886548449</c:v>
                </c:pt>
                <c:pt idx="10">
                  <c:v>13.342674886548449</c:v>
                </c:pt>
                <c:pt idx="11">
                  <c:v>13.342674886548449</c:v>
                </c:pt>
                <c:pt idx="12">
                  <c:v>13.342674886548449</c:v>
                </c:pt>
                <c:pt idx="13">
                  <c:v>13.342674886548449</c:v>
                </c:pt>
                <c:pt idx="14">
                  <c:v>13.342674886548449</c:v>
                </c:pt>
                <c:pt idx="15">
                  <c:v>13.342674886548449</c:v>
                </c:pt>
                <c:pt idx="16">
                  <c:v>13.342674886548449</c:v>
                </c:pt>
                <c:pt idx="17">
                  <c:v>13.342674886548449</c:v>
                </c:pt>
                <c:pt idx="18">
                  <c:v>13.342674886548449</c:v>
                </c:pt>
                <c:pt idx="19">
                  <c:v>13.342674886548449</c:v>
                </c:pt>
                <c:pt idx="20">
                  <c:v>13.342674886548449</c:v>
                </c:pt>
                <c:pt idx="21">
                  <c:v>13.342674886548449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92443648"/>
        <c:axId val="292445184"/>
      </c:lineChart>
      <c:lineChart>
        <c:grouping val="standard"/>
        <c:varyColors val="0"/>
        <c:ser>
          <c:idx val="2"/>
          <c:order val="2"/>
          <c:tx>
            <c:strRef>
              <c:f>stat_etablissement_graph_BGT!$E$71</c:f>
              <c:strCache>
                <c:ptCount val="1"/>
                <c:pt idx="0">
                  <c:v>Moyenne département 45  2013: 13,56</c:v>
                </c:pt>
              </c:strCache>
            </c:strRef>
          </c:tx>
          <c:spPr>
            <a:ln w="25400">
              <a:solidFill>
                <a:srgbClr val="FFFF00"/>
              </a:solidFill>
              <a:prstDash val="solid"/>
            </a:ln>
          </c:spPr>
          <c:marker>
            <c:symbol val="none"/>
          </c:marker>
          <c:dLbls>
            <c:delete val="1"/>
          </c:dLbls>
          <c:cat>
            <c:strRef>
              <c:f>stat_etablissement_graph_BGT!$B$72:$B$93</c:f>
              <c:strCache>
                <c:ptCount val="22"/>
                <c:pt idx="0">
                  <c:v>LYCEE POTHIER</c:v>
                </c:pt>
                <c:pt idx="1">
                  <c:v>LYCEE EN FORET</c:v>
                </c:pt>
                <c:pt idx="2">
                  <c:v>LYC ST PAUL B. BLANC</c:v>
                </c:pt>
                <c:pt idx="3">
                  <c:v>LYCEE J.MONOD</c:v>
                </c:pt>
                <c:pt idx="4">
                  <c:v>LP   CHATEAU BLANC</c:v>
                </c:pt>
                <c:pt idx="5">
                  <c:v>LYCEE B.FRANKLIN</c:v>
                </c:pt>
                <c:pt idx="6">
                  <c:v>LYCEE D.DU MONCEAU</c:v>
                </c:pt>
                <c:pt idx="7">
                  <c:v>LYCEE G. BRZESKA</c:v>
                </c:pt>
                <c:pt idx="8">
                  <c:v>LYCEE DURZY</c:v>
                </c:pt>
                <c:pt idx="9">
                  <c:v>LYCEE VOLTAIRE</c:v>
                </c:pt>
                <c:pt idx="10">
                  <c:v>LYCEE J.ZAY</c:v>
                </c:pt>
                <c:pt idx="11">
                  <c:v>LYCEE ST LOUIS</c:v>
                </c:pt>
                <c:pt idx="12">
                  <c:v>LYC.M.GENEVOIX</c:v>
                </c:pt>
                <c:pt idx="13">
                  <c:v>LYC AGRIC LE CHESNOY 45</c:v>
                </c:pt>
                <c:pt idx="14">
                  <c:v>LP   FRANCOISE DOLTO</c:v>
                </c:pt>
                <c:pt idx="15">
                  <c:v>LYCEE CHARLES PEGUY</c:v>
                </c:pt>
                <c:pt idx="16">
                  <c:v>LYCEE STE CROIX</c:v>
                </c:pt>
                <c:pt idx="17">
                  <c:v>LYCEE B.PALISSY</c:v>
                </c:pt>
                <c:pt idx="18">
                  <c:v>LYCEE ST CHARLES VAL</c:v>
                </c:pt>
                <c:pt idx="19">
                  <c:v>LYC.ST FRAN.DE SALES</c:v>
                </c:pt>
                <c:pt idx="20">
                  <c:v>LYC FRANCOIS VILLON</c:v>
                </c:pt>
                <c:pt idx="21">
                  <c:v>LP   MAL LECLERC DE</c:v>
                </c:pt>
              </c:strCache>
            </c:strRef>
          </c:cat>
          <c:val>
            <c:numRef>
              <c:f>stat_etablissement_graph_BGT!$E$72:$E$93</c:f>
              <c:numCache>
                <c:formatCode>0.00</c:formatCode>
                <c:ptCount val="22"/>
                <c:pt idx="0">
                  <c:v>13.56428412545416</c:v>
                </c:pt>
                <c:pt idx="1">
                  <c:v>13.56428412545416</c:v>
                </c:pt>
                <c:pt idx="2">
                  <c:v>13.56428412545416</c:v>
                </c:pt>
                <c:pt idx="3">
                  <c:v>13.56428412545416</c:v>
                </c:pt>
                <c:pt idx="4">
                  <c:v>13.56428412545416</c:v>
                </c:pt>
                <c:pt idx="5">
                  <c:v>13.56428412545416</c:v>
                </c:pt>
                <c:pt idx="6">
                  <c:v>13.56428412545416</c:v>
                </c:pt>
                <c:pt idx="7">
                  <c:v>13.56428412545416</c:v>
                </c:pt>
                <c:pt idx="8">
                  <c:v>13.56428412545416</c:v>
                </c:pt>
                <c:pt idx="9">
                  <c:v>13.56428412545416</c:v>
                </c:pt>
                <c:pt idx="10">
                  <c:v>13.56428412545416</c:v>
                </c:pt>
                <c:pt idx="11">
                  <c:v>13.56428412545416</c:v>
                </c:pt>
                <c:pt idx="12">
                  <c:v>13.56428412545416</c:v>
                </c:pt>
                <c:pt idx="13">
                  <c:v>13.56428412545416</c:v>
                </c:pt>
                <c:pt idx="14">
                  <c:v>13.56428412545416</c:v>
                </c:pt>
                <c:pt idx="15">
                  <c:v>13.56428412545416</c:v>
                </c:pt>
                <c:pt idx="16">
                  <c:v>13.56428412545416</c:v>
                </c:pt>
                <c:pt idx="17">
                  <c:v>13.56428412545416</c:v>
                </c:pt>
                <c:pt idx="18">
                  <c:v>13.56428412545416</c:v>
                </c:pt>
                <c:pt idx="19">
                  <c:v>13.56428412545416</c:v>
                </c:pt>
                <c:pt idx="20">
                  <c:v>13.56428412545416</c:v>
                </c:pt>
                <c:pt idx="21">
                  <c:v>13.56428412545416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92459264"/>
        <c:axId val="292460800"/>
      </c:lineChart>
      <c:catAx>
        <c:axId val="292443648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0"/>
        <c:majorTickMark val="out"/>
        <c:minorTickMark val="none"/>
        <c:tickLblPos val="nextTo"/>
        <c:spPr>
          <a:noFill/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292445184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292445184"/>
        <c:scaling>
          <c:orientation val="minMax"/>
          <c:max val="18"/>
          <c:min val="7.5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292443648"/>
        <c:crosses val="autoZero"/>
        <c:crossBetween val="between"/>
        <c:majorUnit val="1"/>
        <c:minorUnit val="0.2"/>
      </c:valAx>
      <c:catAx>
        <c:axId val="2924592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92460800"/>
        <c:crosses val="autoZero"/>
        <c:auto val="0"/>
        <c:lblAlgn val="ctr"/>
        <c:lblOffset val="100"/>
        <c:noMultiLvlLbl val="0"/>
      </c:catAx>
      <c:valAx>
        <c:axId val="292460800"/>
        <c:scaling>
          <c:orientation val="minMax"/>
        </c:scaling>
        <c:delete val="1"/>
        <c:axPos val="l"/>
        <c:numFmt formatCode="0.00" sourceLinked="1"/>
        <c:majorTickMark val="out"/>
        <c:minorTickMark val="none"/>
        <c:tickLblPos val="none"/>
        <c:crossAx val="292459264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6.57790553684795E-2"/>
          <c:y val="0.114302696978496"/>
          <c:w val="0.91193715385824103"/>
          <c:h val="4.4383259034052401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84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r-F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r-FR"/>
              <a:t>Evolution des moyennes des établissements du 45</a:t>
            </a:r>
          </a:p>
        </c:rich>
      </c:tx>
      <c:layout>
        <c:manualLayout>
          <c:xMode val="edge"/>
          <c:yMode val="edge"/>
          <c:x val="0.379338292720724"/>
          <c:y val="2.3247912192794099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4.8269494809833197E-2"/>
          <c:y val="0.148002481507993"/>
          <c:w val="0.94699864335256101"/>
          <c:h val="0.6343893104271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stat_etablissement_histo_BGT!$I$73</c:f>
              <c:strCache>
                <c:ptCount val="1"/>
                <c:pt idx="0">
                  <c:v>Moy Etab 2010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stat_etablissement_histo_BGT!$B$86:$B$97</c:f>
              <c:strCache>
                <c:ptCount val="12"/>
                <c:pt idx="0">
                  <c:v>LYCEE D.DU MONCEAU</c:v>
                </c:pt>
                <c:pt idx="1">
                  <c:v>LYCEE DURZY</c:v>
                </c:pt>
                <c:pt idx="2">
                  <c:v>LYCEE EN FORET</c:v>
                </c:pt>
                <c:pt idx="3">
                  <c:v>LYCEE G. BRZESKA</c:v>
                </c:pt>
                <c:pt idx="4">
                  <c:v>LYCEE J.MONOD</c:v>
                </c:pt>
                <c:pt idx="5">
                  <c:v>LYCEE J.ZAY</c:v>
                </c:pt>
                <c:pt idx="6">
                  <c:v>LYCEE POTHIER</c:v>
                </c:pt>
                <c:pt idx="7">
                  <c:v>LYCEE ST CHARLES VAL</c:v>
                </c:pt>
                <c:pt idx="8">
                  <c:v>LYCEE ST LOUIS</c:v>
                </c:pt>
                <c:pt idx="9">
                  <c:v>LYCEE STE CROIX</c:v>
                </c:pt>
                <c:pt idx="10">
                  <c:v>LYCEE STE CROIX ST E</c:v>
                </c:pt>
                <c:pt idx="11">
                  <c:v>LYCEE VOLTAIRE</c:v>
                </c:pt>
              </c:strCache>
            </c:strRef>
          </c:cat>
          <c:val>
            <c:numRef>
              <c:f>stat_etablissement_histo_BGT!$I$86:$I$97</c:f>
              <c:numCache>
                <c:formatCode>0.00</c:formatCode>
                <c:ptCount val="12"/>
                <c:pt idx="0">
                  <c:v>13.19070680628273</c:v>
                </c:pt>
                <c:pt idx="1">
                  <c:v>13.880669144981409</c:v>
                </c:pt>
                <c:pt idx="2">
                  <c:v>12.56102150537634</c:v>
                </c:pt>
                <c:pt idx="3">
                  <c:v>13.617511520737329</c:v>
                </c:pt>
                <c:pt idx="4">
                  <c:v>13.168037974683539</c:v>
                </c:pt>
                <c:pt idx="5">
                  <c:v>12.28698441796517</c:v>
                </c:pt>
                <c:pt idx="6">
                  <c:v>12.20154162384379</c:v>
                </c:pt>
                <c:pt idx="7">
                  <c:v>13.12931596091204</c:v>
                </c:pt>
                <c:pt idx="8">
                  <c:v>13.74794520547945</c:v>
                </c:pt>
                <c:pt idx="9">
                  <c:v>14.02583732057416</c:v>
                </c:pt>
                <c:pt idx="10">
                  <c:v>13.52110817941953</c:v>
                </c:pt>
                <c:pt idx="11">
                  <c:v>12.226917177914119</c:v>
                </c:pt>
              </c:numCache>
            </c:numRef>
          </c:val>
        </c:ser>
        <c:ser>
          <c:idx val="3"/>
          <c:order val="1"/>
          <c:tx>
            <c:strRef>
              <c:f>stat_etablissement_histo_BGT!$G$73</c:f>
              <c:strCache>
                <c:ptCount val="1"/>
                <c:pt idx="0">
                  <c:v>Moy Etab 2011</c:v>
                </c:pt>
              </c:strCache>
            </c:strRef>
          </c:tx>
          <c:spPr>
            <a:solidFill>
              <a:srgbClr val="00FF00"/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stat_etablissement_histo_BGT!$B$86:$B$97</c:f>
              <c:strCache>
                <c:ptCount val="12"/>
                <c:pt idx="0">
                  <c:v>LYCEE D.DU MONCEAU</c:v>
                </c:pt>
                <c:pt idx="1">
                  <c:v>LYCEE DURZY</c:v>
                </c:pt>
                <c:pt idx="2">
                  <c:v>LYCEE EN FORET</c:v>
                </c:pt>
                <c:pt idx="3">
                  <c:v>LYCEE G. BRZESKA</c:v>
                </c:pt>
                <c:pt idx="4">
                  <c:v>LYCEE J.MONOD</c:v>
                </c:pt>
                <c:pt idx="5">
                  <c:v>LYCEE J.ZAY</c:v>
                </c:pt>
                <c:pt idx="6">
                  <c:v>LYCEE POTHIER</c:v>
                </c:pt>
                <c:pt idx="7">
                  <c:v>LYCEE ST CHARLES VAL</c:v>
                </c:pt>
                <c:pt idx="8">
                  <c:v>LYCEE ST LOUIS</c:v>
                </c:pt>
                <c:pt idx="9">
                  <c:v>LYCEE STE CROIX</c:v>
                </c:pt>
                <c:pt idx="10">
                  <c:v>LYCEE STE CROIX ST E</c:v>
                </c:pt>
                <c:pt idx="11">
                  <c:v>LYCEE VOLTAIRE</c:v>
                </c:pt>
              </c:strCache>
            </c:strRef>
          </c:cat>
          <c:val>
            <c:numRef>
              <c:f>stat_etablissement_histo_BGT!$G$86:$G$97</c:f>
              <c:numCache>
                <c:formatCode>0.00</c:formatCode>
                <c:ptCount val="12"/>
                <c:pt idx="0">
                  <c:v>13.18869987849332</c:v>
                </c:pt>
                <c:pt idx="1">
                  <c:v>13.81074380165291</c:v>
                </c:pt>
                <c:pt idx="2">
                  <c:v>12.93545232273838</c:v>
                </c:pt>
                <c:pt idx="3">
                  <c:v>12.26068376068376</c:v>
                </c:pt>
                <c:pt idx="4">
                  <c:v>12.98864059590316</c:v>
                </c:pt>
                <c:pt idx="5">
                  <c:v>12.6435318275154</c:v>
                </c:pt>
                <c:pt idx="6">
                  <c:v>12.66673511293634</c:v>
                </c:pt>
                <c:pt idx="7">
                  <c:v>14.009855072463759</c:v>
                </c:pt>
                <c:pt idx="8">
                  <c:v>14.03622047244094</c:v>
                </c:pt>
                <c:pt idx="9">
                  <c:v>14.183155080213901</c:v>
                </c:pt>
                <c:pt idx="10">
                  <c:v>13.215642458100559</c:v>
                </c:pt>
                <c:pt idx="11">
                  <c:v>13.29534686971235</c:v>
                </c:pt>
              </c:numCache>
            </c:numRef>
          </c:val>
        </c:ser>
        <c:ser>
          <c:idx val="4"/>
          <c:order val="2"/>
          <c:tx>
            <c:strRef>
              <c:f>stat_etablissement_histo_BGT!$E$73</c:f>
              <c:strCache>
                <c:ptCount val="1"/>
                <c:pt idx="0">
                  <c:v>Moy Etab 2012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stat_etablissement_histo_BGT!$B$86:$B$97</c:f>
              <c:strCache>
                <c:ptCount val="12"/>
                <c:pt idx="0">
                  <c:v>LYCEE D.DU MONCEAU</c:v>
                </c:pt>
                <c:pt idx="1">
                  <c:v>LYCEE DURZY</c:v>
                </c:pt>
                <c:pt idx="2">
                  <c:v>LYCEE EN FORET</c:v>
                </c:pt>
                <c:pt idx="3">
                  <c:v>LYCEE G. BRZESKA</c:v>
                </c:pt>
                <c:pt idx="4">
                  <c:v>LYCEE J.MONOD</c:v>
                </c:pt>
                <c:pt idx="5">
                  <c:v>LYCEE J.ZAY</c:v>
                </c:pt>
                <c:pt idx="6">
                  <c:v>LYCEE POTHIER</c:v>
                </c:pt>
                <c:pt idx="7">
                  <c:v>LYCEE ST CHARLES VAL</c:v>
                </c:pt>
                <c:pt idx="8">
                  <c:v>LYCEE ST LOUIS</c:v>
                </c:pt>
                <c:pt idx="9">
                  <c:v>LYCEE STE CROIX</c:v>
                </c:pt>
                <c:pt idx="10">
                  <c:v>LYCEE STE CROIX ST E</c:v>
                </c:pt>
                <c:pt idx="11">
                  <c:v>LYCEE VOLTAIRE</c:v>
                </c:pt>
              </c:strCache>
            </c:strRef>
          </c:cat>
          <c:val>
            <c:numRef>
              <c:f>stat_etablissement_histo_BGT!$E$86:$E$97</c:f>
              <c:numCache>
                <c:formatCode>0.00</c:formatCode>
                <c:ptCount val="12"/>
                <c:pt idx="0">
                  <c:v>13.06319613</c:v>
                </c:pt>
                <c:pt idx="1">
                  <c:v>13.784817520000001</c:v>
                </c:pt>
                <c:pt idx="2">
                  <c:v>13.078714290000001</c:v>
                </c:pt>
                <c:pt idx="3">
                  <c:v>13.16223404</c:v>
                </c:pt>
                <c:pt idx="4">
                  <c:v>13.295880540000001</c:v>
                </c:pt>
                <c:pt idx="5">
                  <c:v>13.383121389999999</c:v>
                </c:pt>
                <c:pt idx="6">
                  <c:v>12.49139265</c:v>
                </c:pt>
                <c:pt idx="7">
                  <c:v>14.06825939</c:v>
                </c:pt>
                <c:pt idx="8">
                  <c:v>12.90847458</c:v>
                </c:pt>
                <c:pt idx="9">
                  <c:v>14.05037783</c:v>
                </c:pt>
                <c:pt idx="11">
                  <c:v>13.244598099999999</c:v>
                </c:pt>
              </c:numCache>
            </c:numRef>
          </c:val>
        </c:ser>
        <c:ser>
          <c:idx val="5"/>
          <c:order val="3"/>
          <c:tx>
            <c:strRef>
              <c:f>stat_etablissement_histo_BGT!$C$73</c:f>
              <c:strCache>
                <c:ptCount val="1"/>
                <c:pt idx="0">
                  <c:v>Moy Etab 2013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-4.84848484848485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-7.27272727272732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-7.27272727272727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1.0288065010201799E-3"/>
                  <c:y val="-1.454545454545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stat_etablissement_histo_BGT!$B$86:$B$97</c:f>
              <c:strCache>
                <c:ptCount val="12"/>
                <c:pt idx="0">
                  <c:v>LYCEE D.DU MONCEAU</c:v>
                </c:pt>
                <c:pt idx="1">
                  <c:v>LYCEE DURZY</c:v>
                </c:pt>
                <c:pt idx="2">
                  <c:v>LYCEE EN FORET</c:v>
                </c:pt>
                <c:pt idx="3">
                  <c:v>LYCEE G. BRZESKA</c:v>
                </c:pt>
                <c:pt idx="4">
                  <c:v>LYCEE J.MONOD</c:v>
                </c:pt>
                <c:pt idx="5">
                  <c:v>LYCEE J.ZAY</c:v>
                </c:pt>
                <c:pt idx="6">
                  <c:v>LYCEE POTHIER</c:v>
                </c:pt>
                <c:pt idx="7">
                  <c:v>LYCEE ST CHARLES VAL</c:v>
                </c:pt>
                <c:pt idx="8">
                  <c:v>LYCEE ST LOUIS</c:v>
                </c:pt>
                <c:pt idx="9">
                  <c:v>LYCEE STE CROIX</c:v>
                </c:pt>
                <c:pt idx="10">
                  <c:v>LYCEE STE CROIX ST E</c:v>
                </c:pt>
                <c:pt idx="11">
                  <c:v>LYCEE VOLTAIRE</c:v>
                </c:pt>
              </c:strCache>
            </c:strRef>
          </c:cat>
          <c:val>
            <c:numRef>
              <c:f>stat_etablissement_histo_BGT!$C$86:$C$97</c:f>
              <c:numCache>
                <c:formatCode>0.00</c:formatCode>
                <c:ptCount val="12"/>
                <c:pt idx="0">
                  <c:v>13.53333333333333</c:v>
                </c:pt>
                <c:pt idx="1">
                  <c:v>13.60851955307262</c:v>
                </c:pt>
                <c:pt idx="2">
                  <c:v>12.72039532794247</c:v>
                </c:pt>
                <c:pt idx="3">
                  <c:v>13.55288461538461</c:v>
                </c:pt>
                <c:pt idx="4">
                  <c:v>13.13659244917717</c:v>
                </c:pt>
                <c:pt idx="5">
                  <c:v>13.644647201946469</c:v>
                </c:pt>
                <c:pt idx="6">
                  <c:v>12.4913530010173</c:v>
                </c:pt>
                <c:pt idx="7">
                  <c:v>14.124407582938399</c:v>
                </c:pt>
                <c:pt idx="8">
                  <c:v>13.646938775510209</c:v>
                </c:pt>
                <c:pt idx="9">
                  <c:v>14.10291806958474</c:v>
                </c:pt>
                <c:pt idx="11">
                  <c:v>13.634987168520111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92116736"/>
        <c:axId val="292134912"/>
      </c:barChart>
      <c:catAx>
        <c:axId val="292116736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292134912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292134912"/>
        <c:scaling>
          <c:orientation val="minMax"/>
          <c:max val="15.25"/>
          <c:min val="11.5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292116736"/>
        <c:crosses val="autoZero"/>
        <c:crossBetween val="between"/>
        <c:majorUnit val="0.25"/>
        <c:minorUnit val="0.2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4.8312429254363999E-2"/>
          <c:y val="8.3307659269863998E-2"/>
          <c:w val="0.94289257129608794"/>
          <c:h val="3.7201240753996702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84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r-F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2F7966-1E67-4FA5-BED3-E4CE8EEF8A85}" type="datetimeFigureOut">
              <a:rPr lang="fr-FR" smtClean="0"/>
              <a:pPr/>
              <a:t>15/07/2013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9C3F63-A05A-4196-91BC-D49E9FE4AFEE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60654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F6A39B-D58F-884B-BF28-061BD112AF96}" type="datetimeFigureOut">
              <a:rPr lang="fr-FR" smtClean="0"/>
              <a:pPr/>
              <a:t>15/07/2013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843A0A-E4FD-1448-B90B-C3AD6657AE29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31114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43A0A-E4FD-1448-B90B-C3AD6657AE29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39068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fr-FR" b="1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43A0A-E4FD-1448-B90B-C3AD6657AE29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57127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43050" lvl="3" indent="-171450">
              <a:buFont typeface="Wingdings" charset="0"/>
              <a:buChar char="è"/>
            </a:pPr>
            <a:endParaRPr lang="fr-FR" baseline="0" dirty="0" smtClean="0">
              <a:sym typeface="Wingding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43A0A-E4FD-1448-B90B-C3AD6657AE29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09301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fr-FR" b="1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43A0A-E4FD-1448-B90B-C3AD6657AE29}" type="slidenum">
              <a:rPr lang="fr-FR" smtClean="0"/>
              <a:pPr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57127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43A0A-E4FD-1448-B90B-C3AD6657AE29}" type="slidenum">
              <a:rPr lang="fr-FR" smtClean="0"/>
              <a:pPr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74993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43A0A-E4FD-1448-B90B-C3AD6657AE29}" type="slidenum">
              <a:rPr lang="fr-FR" smtClean="0"/>
              <a:pPr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8141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charset="0"/>
              <a:buChar char="à"/>
            </a:pPr>
            <a:endParaRPr lang="fr-FR" baseline="0" dirty="0" smtClean="0">
              <a:sym typeface="Wingdings"/>
            </a:endParaRPr>
          </a:p>
          <a:p>
            <a:pPr marL="171450" indent="-171450">
              <a:buFont typeface="Wingdings" charset="0"/>
              <a:buChar char="à"/>
            </a:pPr>
            <a:endParaRPr lang="fr-FR" baseline="0" dirty="0" smtClean="0">
              <a:sym typeface="Wingdings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43A0A-E4FD-1448-B90B-C3AD6657AE29}" type="slidenum">
              <a:rPr lang="fr-FR" smtClean="0"/>
              <a:pPr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33787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43A0A-E4FD-1448-B90B-C3AD6657AE29}" type="slidenum">
              <a:rPr lang="fr-FR" smtClean="0"/>
              <a:pPr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74993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43A0A-E4FD-1448-B90B-C3AD6657AE29}" type="slidenum">
              <a:rPr lang="fr-FR" smtClean="0"/>
              <a:pPr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96471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43A0A-E4FD-1448-B90B-C3AD6657AE29}" type="slidenum">
              <a:rPr lang="fr-FR" smtClean="0"/>
              <a:pPr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98698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43A0A-E4FD-1448-B90B-C3AD6657AE29}" type="slidenum">
              <a:rPr lang="fr-FR" smtClean="0"/>
              <a:pPr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7018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lang="fr-FR" baseline="0" dirty="0" smtClean="0">
              <a:solidFill>
                <a:srgbClr val="FF0000"/>
              </a:solidFill>
              <a:sym typeface="Wingding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lang="fr-FR" dirty="0" smtClean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lang="fr-FR" dirty="0" smtClean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lang="fr-FR" dirty="0" smtClean="0">
              <a:solidFill>
                <a:srgbClr val="FF0000"/>
              </a:solidFill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43A0A-E4FD-1448-B90B-C3AD6657AE29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5306614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43A0A-E4FD-1448-B90B-C3AD6657AE29}" type="slidenum">
              <a:rPr lang="fr-FR" smtClean="0"/>
              <a:pPr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041040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43A0A-E4FD-1448-B90B-C3AD6657AE29}" type="slidenum">
              <a:rPr lang="fr-FR" smtClean="0"/>
              <a:pPr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556925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43A0A-E4FD-1448-B90B-C3AD6657AE29}" type="slidenum">
              <a:rPr lang="fr-FR" smtClean="0"/>
              <a:pPr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387406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43A0A-E4FD-1448-B90B-C3AD6657AE29}" type="slidenum">
              <a:rPr lang="fr-FR" smtClean="0"/>
              <a:pPr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234618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43A0A-E4FD-1448-B90B-C3AD6657AE29}" type="slidenum">
              <a:rPr lang="fr-FR" smtClean="0"/>
              <a:pPr/>
              <a:t>26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146464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43A0A-E4FD-1448-B90B-C3AD6657AE29}" type="slidenum">
              <a:rPr lang="fr-FR" smtClean="0"/>
              <a:pPr/>
              <a:t>27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611337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43A0A-E4FD-1448-B90B-C3AD6657AE29}" type="slidenum">
              <a:rPr lang="fr-FR" smtClean="0"/>
              <a:pPr/>
              <a:t>28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854074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43A0A-E4FD-1448-B90B-C3AD6657AE29}" type="slidenum">
              <a:rPr lang="fr-FR" smtClean="0"/>
              <a:pPr/>
              <a:t>29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695906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43A0A-E4FD-1448-B90B-C3AD6657AE29}" type="slidenum">
              <a:rPr lang="fr-FR" smtClean="0"/>
              <a:pPr/>
              <a:t>30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296642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fr-FR" baseline="0" dirty="0" smtClean="0">
              <a:sym typeface="Wingdings"/>
            </a:endParaRPr>
          </a:p>
          <a:p>
            <a:endParaRPr lang="fr-FR" dirty="0" smtClean="0"/>
          </a:p>
          <a:p>
            <a:pPr marL="0" indent="0">
              <a:buFontTx/>
              <a:buNone/>
            </a:pPr>
            <a:endParaRPr lang="fr-FR" baseline="0" dirty="0" smtClean="0">
              <a:sym typeface="Wingdings"/>
            </a:endParaRPr>
          </a:p>
          <a:p>
            <a:pPr marL="0" indent="0">
              <a:buFontTx/>
              <a:buNone/>
            </a:pPr>
            <a:endParaRPr lang="fr-FR" baseline="0" dirty="0" smtClean="0">
              <a:sym typeface="Wingdings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43A0A-E4FD-1448-B90B-C3AD6657AE29}" type="slidenum">
              <a:rPr lang="fr-FR" smtClean="0"/>
              <a:pPr/>
              <a:t>31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18912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 algn="just" eaLnBrk="1" hangingPunct="1">
              <a:lnSpc>
                <a:spcPct val="80000"/>
              </a:lnSpc>
              <a:buNone/>
              <a:tabLst>
                <a:tab pos="358775" algn="l"/>
              </a:tabLst>
              <a:defRPr/>
            </a:pPr>
            <a:endParaRPr lang="en-US" altLang="ja-JP" sz="1800" dirty="0" smtClean="0">
              <a:solidFill>
                <a:schemeClr val="bg1"/>
              </a:solidFill>
              <a:ea typeface="ＭＳ Ｐゴシック" charset="0"/>
              <a:cs typeface="Arial" charset="0"/>
              <a:sym typeface="Verdana" charset="0"/>
            </a:endParaRPr>
          </a:p>
          <a:p>
            <a:pPr marL="457200" lvl="1" indent="0" algn="just" eaLnBrk="1" hangingPunct="1">
              <a:lnSpc>
                <a:spcPct val="80000"/>
              </a:lnSpc>
              <a:buNone/>
              <a:tabLst>
                <a:tab pos="358775" algn="l"/>
              </a:tabLst>
              <a:defRPr/>
            </a:pPr>
            <a:endParaRPr lang="en-US" altLang="ja-JP" sz="1800" dirty="0" smtClean="0">
              <a:solidFill>
                <a:schemeClr val="bg1"/>
              </a:solidFill>
              <a:ea typeface="ＭＳ Ｐゴシック" charset="0"/>
              <a:cs typeface="Calibri"/>
              <a:sym typeface="Verdana" charset="0"/>
            </a:endParaRPr>
          </a:p>
          <a:p>
            <a:pPr marL="457200" lvl="1" indent="0" algn="just">
              <a:lnSpc>
                <a:spcPct val="80000"/>
              </a:lnSpc>
              <a:buNone/>
              <a:tabLst>
                <a:tab pos="358775" algn="l"/>
              </a:tabLst>
              <a:defRPr/>
            </a:pPr>
            <a:endParaRPr lang="en-US" altLang="ja-JP" sz="1800" dirty="0" smtClean="0">
              <a:solidFill>
                <a:schemeClr val="bg1"/>
              </a:solidFill>
              <a:ea typeface="ヒラギノ角ゴ ProN W3" charset="0"/>
              <a:cs typeface="Arial" charset="0"/>
              <a:sym typeface="Verdana Bold" charset="0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43A0A-E4FD-1448-B90B-C3AD6657AE29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450149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43A0A-E4FD-1448-B90B-C3AD6657AE29}" type="slidenum">
              <a:rPr lang="fr-FR" smtClean="0"/>
              <a:pPr/>
              <a:t>36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749931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43A0A-E4FD-1448-B90B-C3AD6657AE29}" type="slidenum">
              <a:rPr lang="fr-FR" smtClean="0"/>
              <a:pPr/>
              <a:t>37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503357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43A0A-E4FD-1448-B90B-C3AD6657AE29}" type="slidenum">
              <a:rPr lang="fr-FR" smtClean="0"/>
              <a:pPr/>
              <a:t>38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579959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43A0A-E4FD-1448-B90B-C3AD6657AE29}" type="slidenum">
              <a:rPr lang="fr-FR" smtClean="0"/>
              <a:pPr/>
              <a:t>39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503357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43A0A-E4FD-1448-B90B-C3AD6657AE29}" type="slidenum">
              <a:rPr lang="fr-FR" smtClean="0"/>
              <a:pPr/>
              <a:t>41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629740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43A0A-E4FD-1448-B90B-C3AD6657AE29}" type="slidenum">
              <a:rPr lang="fr-FR" smtClean="0"/>
              <a:pPr/>
              <a:t>42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22262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fr-FR" b="1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43A0A-E4FD-1448-B90B-C3AD6657AE29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57127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43A0A-E4FD-1448-B90B-C3AD6657AE29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657127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•"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43A0A-E4FD-1448-B90B-C3AD6657AE29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86600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43A0A-E4FD-1448-B90B-C3AD6657AE29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45014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43A0A-E4FD-1448-B90B-C3AD6657AE29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02282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43A0A-E4FD-1448-B90B-C3AD6657AE29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5805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-orleans-tours.fr/" TargetMode="Externa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pic>
        <p:nvPicPr>
          <p:cNvPr id="9" name="Picture 2" descr="http://eps.ac-orleans-tours.fr/typo3temp/pics/ed95f2fa2b.jpg"/>
          <p:cNvPicPr>
            <a:picLocks noChangeAspect="1" noChangeArrowheads="1"/>
          </p:cNvPicPr>
          <p:nvPr/>
        </p:nvPicPr>
        <p:blipFill>
          <a:blip r:embed="rId2" cstate="print"/>
          <a:srcRect b="5940"/>
          <a:stretch>
            <a:fillRect/>
          </a:stretch>
        </p:blipFill>
        <p:spPr bwMode="auto">
          <a:xfrm>
            <a:off x="0" y="-27384"/>
            <a:ext cx="9144000" cy="1296144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13000"/>
              </a:srgbClr>
            </a:outerShdw>
          </a:effectLst>
        </p:spPr>
      </p:pic>
      <p:pic>
        <p:nvPicPr>
          <p:cNvPr id="10" name="Picture 2" descr="http://eps.ac-orleans-tours.fr/fileadmin/templates/gui/images/peda/logoacademie-home.png">
            <a:hlinkClick r:id="rId3" tooltip="Retour a la page d'accueil de l'espace académique.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44624"/>
            <a:ext cx="1190625" cy="1200150"/>
          </a:xfrm>
          <a:prstGeom prst="rect">
            <a:avLst/>
          </a:prstGeom>
          <a:noFill/>
        </p:spPr>
      </p:pic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7/15/2013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A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://eps.ac-orleans-tours.fr/typo3temp/pics/a4abc4539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3" y="7262"/>
            <a:ext cx="9180000" cy="1383422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7/15/2013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7/15/2013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eps.ac-orleans-tours.fr/typo3temp/pics/ed95f2fa2b.jpg"/>
          <p:cNvPicPr>
            <a:picLocks noChangeAspect="1" noChangeArrowheads="1"/>
          </p:cNvPicPr>
          <p:nvPr/>
        </p:nvPicPr>
        <p:blipFill>
          <a:blip r:embed="rId2" cstate="print"/>
          <a:srcRect b="5940"/>
          <a:stretch>
            <a:fillRect/>
          </a:stretch>
        </p:blipFill>
        <p:spPr bwMode="auto">
          <a:xfrm>
            <a:off x="0" y="-27384"/>
            <a:ext cx="9144000" cy="1296144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13000"/>
              </a:srgbClr>
            </a:outerShdw>
            <a:softEdge rad="317500"/>
          </a:effectLst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7/15/2013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4" name="Titre 1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Autofit/>
          </a:bodyPr>
          <a:lstStyle>
            <a:lvl1pPr>
              <a:defRPr sz="34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U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eps.ac-orleans-tours.fr/typo3temp/pics/ed95f2fa2b.jpg"/>
          <p:cNvPicPr>
            <a:picLocks noChangeAspect="1" noChangeArrowheads="1"/>
          </p:cNvPicPr>
          <p:nvPr/>
        </p:nvPicPr>
        <p:blipFill>
          <a:blip r:embed="rId2" cstate="print"/>
          <a:srcRect b="5940"/>
          <a:stretch>
            <a:fillRect/>
          </a:stretch>
        </p:blipFill>
        <p:spPr bwMode="auto">
          <a:xfrm>
            <a:off x="0" y="-27384"/>
            <a:ext cx="9144000" cy="1296144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13000"/>
              </a:srgbClr>
            </a:outerShdw>
            <a:softEdge rad="317500"/>
          </a:effectLst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208823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7/15/2013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4" name="Titre 1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Autofit/>
          </a:bodyPr>
          <a:lstStyle>
            <a:lvl1pPr>
              <a:defRPr sz="36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pic>
        <p:nvPicPr>
          <p:cNvPr id="8" name="Picture 2" descr="http://eps.ac-orleans-tours.fr/typo3temp/pics/38d92ddb5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3" y="3197706"/>
            <a:ext cx="9180000" cy="1383422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10" name="Espace réservé du contenu 2"/>
          <p:cNvSpPr>
            <a:spLocks noGrp="1"/>
          </p:cNvSpPr>
          <p:nvPr>
            <p:ph idx="13"/>
          </p:nvPr>
        </p:nvSpPr>
        <p:spPr>
          <a:xfrm>
            <a:off x="467544" y="4509120"/>
            <a:ext cx="8229600" cy="208823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</p:cSld>
  <p:clrMapOvr>
    <a:masterClrMapping/>
  </p:clrMapOvr>
  <p:transition spd="med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Y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http://eps.ac-orleans-tours.fr/typo3temp/pics/76010f26f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3" y="7262"/>
            <a:ext cx="9180000" cy="1383422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143000"/>
          </a:xfrm>
        </p:spPr>
        <p:txBody>
          <a:bodyPr/>
          <a:lstStyle>
            <a:lvl1pPr>
              <a:defRPr b="1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7/15/2013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  <p:transition spd="med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RIATHL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http://eps.ac-orleans-tours.fr/typo3temp/pics/a3593f9d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9354"/>
            <a:ext cx="9180000" cy="1383422"/>
          </a:xfrm>
          <a:prstGeom prst="rect">
            <a:avLst/>
          </a:prstGeom>
          <a:noFill/>
          <a:effectLst>
            <a:outerShdw sx="1000" sy="1000" algn="ctr" rotWithShape="0">
              <a:srgbClr val="000000"/>
            </a:outerShdw>
            <a:softEdge rad="127000"/>
          </a:effec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7/15/2013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OLL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http://eps.ac-orleans-tours.fr/typo3temp/pics/9f79a0bf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000" y="-27384"/>
            <a:ext cx="9180000" cy="1383422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>
            <a:lvl1pPr>
              <a:defRPr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7/15/2013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  <p:transition spd="med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RO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://eps.ac-orleans-tours.fr/typo3temp/pics/38d92ddb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3" y="-27389"/>
            <a:ext cx="9180000" cy="1383422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>
            <a:lvl1pPr>
              <a:defRPr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7/15/2013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  <p:transition spd="med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://eps.ac-orleans-tours.fr/typo3temp/pics/d897fb519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3" y="23929"/>
            <a:ext cx="9216000" cy="1388847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>
            <a:lvl1pPr>
              <a:defRPr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7/15/2013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PP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://eps.ac-orleans-tours.fr/typo3temp/pics/1130d201a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3" y="7262"/>
            <a:ext cx="9180000" cy="1383422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>
            <a:lvl1pPr>
              <a:defRPr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7/15/2013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619672" y="0"/>
            <a:ext cx="7524328" cy="11967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0825E-4A15-4D39-8176-1F07E904CB30}" type="datetimeFigureOut">
              <a:rPr lang="en-US" smtClean="0"/>
              <a:pPr/>
              <a:t>7/15/2013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4AAA4-6363-4581-962D-1ACCC2D600C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ransition spd="med">
    <p:split orient="vert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ps.ac-orleans-tours.fr/les_examens/certification_voie_generale_technologique/examen_ponctuel_teminal_pour_lenseignement_facultatif_de_leps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7" Type="http://schemas.openxmlformats.org/officeDocument/2006/relationships/notesSlide" Target="../notesSlides/notesSlide30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slideLayout" Target="../slideLayouts/slideLayout8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8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8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8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ps.ac-orleans-tours.fr/les_examens/epreuves_adaptees_de_lacademie_ot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60015" y="2061350"/>
            <a:ext cx="8599054" cy="1470025"/>
          </a:xfrm>
        </p:spPr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Sous-commissions académiques LGT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3880556"/>
            <a:ext cx="9144000" cy="2520244"/>
          </a:xfrm>
        </p:spPr>
        <p:txBody>
          <a:bodyPr>
            <a:normAutofit fontScale="85000" lnSpcReduction="20000"/>
          </a:bodyPr>
          <a:lstStyle/>
          <a:p>
            <a:endParaRPr lang="fr-FR" dirty="0" smtClean="0">
              <a:solidFill>
                <a:schemeClr val="bg1"/>
              </a:solidFill>
            </a:endParaRPr>
          </a:p>
          <a:p>
            <a:endParaRPr lang="fr-FR" dirty="0">
              <a:solidFill>
                <a:schemeClr val="bg1"/>
              </a:solidFill>
            </a:endParaRPr>
          </a:p>
          <a:p>
            <a:endParaRPr lang="fr-FR" dirty="0" smtClean="0">
              <a:solidFill>
                <a:schemeClr val="bg1"/>
              </a:solidFill>
            </a:endParaRPr>
          </a:p>
          <a:p>
            <a:r>
              <a:rPr lang="fr-FR" sz="1900" dirty="0">
                <a:solidFill>
                  <a:schemeClr val="bg1"/>
                </a:solidFill>
              </a:rPr>
              <a:t>Saint Jean de </a:t>
            </a:r>
            <a:r>
              <a:rPr lang="fr-FR" sz="1900" dirty="0" smtClean="0">
                <a:solidFill>
                  <a:schemeClr val="bg1"/>
                </a:solidFill>
              </a:rPr>
              <a:t>Braye, Bourges, Tours, Vendôme. </a:t>
            </a:r>
          </a:p>
          <a:p>
            <a:r>
              <a:rPr lang="fr-FR" sz="1900" dirty="0" smtClean="0">
                <a:solidFill>
                  <a:schemeClr val="bg1"/>
                </a:solidFill>
              </a:rPr>
              <a:t>Jeudi 13 juin  –   Vendredi 14 juin 2013</a:t>
            </a:r>
          </a:p>
          <a:p>
            <a:endParaRPr lang="fr-FR" sz="1500" dirty="0" smtClean="0">
              <a:solidFill>
                <a:schemeClr val="bg1"/>
              </a:solidFill>
            </a:endParaRPr>
          </a:p>
          <a:p>
            <a:r>
              <a:rPr lang="fr-FR" sz="1500" dirty="0" smtClean="0">
                <a:solidFill>
                  <a:schemeClr val="bg1"/>
                </a:solidFill>
              </a:rPr>
              <a:t>Inspection Pédagogique Régionale d’ E.P.S. </a:t>
            </a:r>
          </a:p>
          <a:p>
            <a:r>
              <a:rPr lang="fr-FR" sz="1500" dirty="0" smtClean="0">
                <a:solidFill>
                  <a:schemeClr val="bg1"/>
                </a:solidFill>
              </a:rPr>
              <a:t>Académie d’Orléans-Tours. </a:t>
            </a:r>
          </a:p>
        </p:txBody>
      </p:sp>
    </p:spTree>
    <p:extLst>
      <p:ext uri="{BB962C8B-B14F-4D97-AF65-F5344CB8AC3E}">
        <p14:creationId xmlns:p14="http://schemas.microsoft.com/office/powerpoint/2010/main" val="3441027730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-6318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3200" dirty="0" smtClean="0">
                <a:solidFill>
                  <a:schemeClr val="bg1"/>
                </a:solidFill>
              </a:rPr>
              <a:t>Une autre certification: les épreuves </a:t>
            </a:r>
            <a:r>
              <a:rPr lang="fr-FR" sz="3200" dirty="0">
                <a:solidFill>
                  <a:schemeClr val="bg1"/>
                </a:solidFill>
              </a:rPr>
              <a:t>facultatives ponctuelles </a:t>
            </a:r>
            <a:r>
              <a:rPr lang="fr-FR" sz="3200" dirty="0" smtClean="0">
                <a:solidFill>
                  <a:schemeClr val="bg1"/>
                </a:solidFill>
              </a:rPr>
              <a:t>du Bac GT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41300" y="1227853"/>
            <a:ext cx="8737600" cy="209288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modalités:</a:t>
            </a:r>
          </a:p>
          <a:p>
            <a:r>
              <a:rPr lang="fr-FR" sz="1600" dirty="0"/>
              <a:t>Il s’agit d’une épreuve composée d’une prestation physique sur 16 points et d’un entretien sur 4 points, choisie par le candidat </a:t>
            </a:r>
            <a:r>
              <a:rPr lang="fr-FR" sz="1600" dirty="0" smtClean="0"/>
              <a:t>à l’inscription parmi </a:t>
            </a:r>
            <a:r>
              <a:rPr lang="fr-FR" sz="1600" dirty="0"/>
              <a:t>:</a:t>
            </a:r>
          </a:p>
          <a:p>
            <a:r>
              <a:rPr lang="fr-FR" sz="1600" dirty="0" smtClean="0">
                <a:solidFill>
                  <a:srgbClr val="FF0000"/>
                </a:solidFill>
              </a:rPr>
              <a:t>Une </a:t>
            </a:r>
            <a:r>
              <a:rPr lang="fr-FR" sz="1600" dirty="0">
                <a:solidFill>
                  <a:srgbClr val="FF0000"/>
                </a:solidFill>
              </a:rPr>
              <a:t>liste nationale </a:t>
            </a:r>
            <a:r>
              <a:rPr lang="fr-FR" sz="1600" dirty="0"/>
              <a:t>spécifique à cet examen composée trois épreuves </a:t>
            </a:r>
            <a:r>
              <a:rPr lang="fr-FR" sz="1600" dirty="0" smtClean="0"/>
              <a:t>:</a:t>
            </a:r>
          </a:p>
          <a:p>
            <a:r>
              <a:rPr lang="fr-FR" sz="1600" dirty="0" smtClean="0"/>
              <a:t>1 ) Natation </a:t>
            </a:r>
            <a:r>
              <a:rPr lang="fr-FR" sz="1600" dirty="0"/>
              <a:t>de distance </a:t>
            </a:r>
            <a:r>
              <a:rPr lang="fr-FR" sz="1600" dirty="0" smtClean="0"/>
              <a:t> 2)  </a:t>
            </a:r>
            <a:r>
              <a:rPr lang="fr-FR" sz="1600" dirty="0"/>
              <a:t>Judo </a:t>
            </a:r>
            <a:r>
              <a:rPr lang="fr-FR" sz="1600" dirty="0" smtClean="0"/>
              <a:t> 3) Tennis</a:t>
            </a:r>
            <a:endParaRPr lang="fr-FR" sz="1600" dirty="0"/>
          </a:p>
          <a:p>
            <a:r>
              <a:rPr lang="fr-FR" sz="1600" dirty="0" smtClean="0"/>
              <a:t>Cette </a:t>
            </a:r>
            <a:r>
              <a:rPr lang="fr-FR" sz="1600" dirty="0"/>
              <a:t>liste </a:t>
            </a:r>
            <a:r>
              <a:rPr lang="fr-FR" sz="1600" dirty="0" smtClean="0"/>
              <a:t>est complétée au </a:t>
            </a:r>
            <a:r>
              <a:rPr lang="fr-FR" sz="1600" dirty="0"/>
              <a:t>maximum par </a:t>
            </a:r>
            <a:r>
              <a:rPr lang="fr-FR" sz="1600" dirty="0">
                <a:solidFill>
                  <a:srgbClr val="FF0000"/>
                </a:solidFill>
              </a:rPr>
              <a:t>deux épreuves académiques </a:t>
            </a:r>
            <a:r>
              <a:rPr lang="fr-FR" sz="1600" dirty="0" smtClean="0"/>
              <a:t>:</a:t>
            </a:r>
          </a:p>
          <a:p>
            <a:r>
              <a:rPr lang="fr-FR" sz="1600" dirty="0" smtClean="0"/>
              <a:t>1 ) Chorégraphie </a:t>
            </a:r>
            <a:r>
              <a:rPr lang="fr-FR" sz="1600" dirty="0"/>
              <a:t>individuelle </a:t>
            </a:r>
            <a:r>
              <a:rPr lang="fr-FR" sz="1600" dirty="0" smtClean="0"/>
              <a:t>2) Tennis </a:t>
            </a:r>
            <a:r>
              <a:rPr lang="fr-FR" sz="1600" dirty="0"/>
              <a:t>de table. </a:t>
            </a:r>
            <a:endParaRPr lang="fr-FR" sz="1600" dirty="0" smtClean="0"/>
          </a:p>
          <a:p>
            <a:r>
              <a:rPr lang="fr-FR" sz="1600" b="1" dirty="0" smtClean="0">
                <a:solidFill>
                  <a:srgbClr val="FF0000"/>
                </a:solidFill>
              </a:rPr>
              <a:t>La maîtrise du niveau 5 de compétence attendue est exigible</a:t>
            </a:r>
            <a:r>
              <a:rPr lang="fr-FR" sz="1600" dirty="0" smtClean="0"/>
              <a:t>. </a:t>
            </a:r>
            <a:endParaRPr lang="fr-FR" sz="1600" dirty="0"/>
          </a:p>
        </p:txBody>
      </p:sp>
      <p:sp>
        <p:nvSpPr>
          <p:cNvPr id="6" name="ZoneTexte 5"/>
          <p:cNvSpPr txBox="1"/>
          <p:nvPr/>
        </p:nvSpPr>
        <p:spPr>
          <a:xfrm>
            <a:off x="241300" y="3403081"/>
            <a:ext cx="8737600" cy="10772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qui s’adresse-t-il?</a:t>
            </a:r>
          </a:p>
          <a:p>
            <a:pPr marL="285750" indent="-285750">
              <a:buFontTx/>
              <a:buChar char="-"/>
            </a:pPr>
            <a:r>
              <a:rPr lang="fr-FR" sz="1600" dirty="0" smtClean="0"/>
              <a:t>Tous les candidats ayant passés les épreuves de l’enseignement commun en CCF ou en ponctuel y compris les candidats en situation de handicap et non dispensés de l’épreuve obligatoire d’EPS ayant le niveau requis pour s’y présenter. 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241300" y="4586941"/>
            <a:ext cx="7453406" cy="214438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 particuliers :</a:t>
            </a:r>
          </a:p>
          <a:p>
            <a:pPr marL="273050" indent="261938">
              <a:buFont typeface="Wingdings" pitchFamily="2" charset="2"/>
              <a:buChar char="Ø"/>
            </a:pPr>
            <a:r>
              <a:rPr lang="fr-FR" sz="1400" dirty="0"/>
              <a:t>Les sportifs de Haut Niveau, espoirs et partenaires d’entrainement inscrits sur liste </a:t>
            </a:r>
            <a:r>
              <a:rPr lang="fr-FR" sz="1400" dirty="0" smtClean="0"/>
              <a:t>nationale</a:t>
            </a:r>
          </a:p>
          <a:p>
            <a:pPr marL="273050" indent="261938">
              <a:buFont typeface="Wingdings" pitchFamily="2" charset="2"/>
              <a:buChar char="Ø"/>
            </a:pPr>
            <a:r>
              <a:rPr lang="fr-FR" sz="1400" dirty="0"/>
              <a:t>Les lycéens engagés à haut niveau dans le sport scolaire (podiums nationaux, et </a:t>
            </a:r>
            <a:r>
              <a:rPr lang="fr-FR" sz="1400" dirty="0" smtClean="0"/>
              <a:t>JO </a:t>
            </a:r>
            <a:r>
              <a:rPr lang="fr-FR" sz="1400" dirty="0"/>
              <a:t>au niveau national) sur le cursus lycée</a:t>
            </a:r>
            <a:r>
              <a:rPr lang="fr-FR" sz="1400" dirty="0" smtClean="0"/>
              <a:t>.</a:t>
            </a:r>
          </a:p>
          <a:p>
            <a:pPr marL="444500" indent="-171450">
              <a:buFont typeface="Wingdings" charset="0"/>
              <a:buChar char="à"/>
            </a:pPr>
            <a:r>
              <a:rPr lang="fr-FR" sz="1400" dirty="0" smtClean="0">
                <a:solidFill>
                  <a:schemeClr val="tx1"/>
                </a:solidFill>
              </a:rPr>
              <a:t>Ces candidats </a:t>
            </a:r>
            <a:r>
              <a:rPr lang="fr-FR" sz="1400" dirty="0" smtClean="0"/>
              <a:t>peuvent </a:t>
            </a:r>
            <a:r>
              <a:rPr lang="fr-FR" sz="1400" dirty="0"/>
              <a:t>valider dans le cadre de cet examen leur spécialité sportive selon des modalités adaptées </a:t>
            </a:r>
            <a:r>
              <a:rPr lang="fr-FR" sz="1400" dirty="0" smtClean="0"/>
              <a:t>:</a:t>
            </a:r>
          </a:p>
          <a:p>
            <a:pPr marL="982663" lvl="2" indent="-434975">
              <a:spcBef>
                <a:spcPts val="0"/>
              </a:spcBef>
              <a:buFont typeface="Wingdings" charset="0"/>
              <a:buChar char="à"/>
            </a:pPr>
            <a:r>
              <a:rPr lang="fr-FR" sz="1400" dirty="0" smtClean="0">
                <a:solidFill>
                  <a:srgbClr val="FF0000"/>
                </a:solidFill>
              </a:rPr>
              <a:t>La part </a:t>
            </a:r>
            <a:r>
              <a:rPr lang="fr-FR" sz="1400" dirty="0">
                <a:solidFill>
                  <a:srgbClr val="FF0000"/>
                </a:solidFill>
              </a:rPr>
              <a:t>réservée à la pratique sportive automatiquement validée à 16 points.</a:t>
            </a:r>
          </a:p>
          <a:p>
            <a:pPr marL="982663" lvl="2" indent="-434975">
              <a:spcBef>
                <a:spcPts val="0"/>
              </a:spcBef>
              <a:buFont typeface="Wingdings" charset="0"/>
              <a:buChar char="à"/>
            </a:pPr>
            <a:r>
              <a:rPr lang="fr-FR" sz="1400" dirty="0" smtClean="0">
                <a:solidFill>
                  <a:srgbClr val="FF0000"/>
                </a:solidFill>
              </a:rPr>
              <a:t>L’entretien </a:t>
            </a:r>
            <a:r>
              <a:rPr lang="fr-FR" sz="1400" dirty="0">
                <a:solidFill>
                  <a:srgbClr val="FF0000"/>
                </a:solidFill>
              </a:rPr>
              <a:t>permettant d’apprécier les connaissances scientifiques, techniques, réglementaires et la capacité de réflexion du candidat sur sa pratique sur 4 points</a:t>
            </a:r>
            <a:r>
              <a:rPr lang="fr-FR" sz="1400" dirty="0" smtClean="0">
                <a:solidFill>
                  <a:srgbClr val="FF0000"/>
                </a:solidFill>
              </a:rPr>
              <a:t>.</a:t>
            </a:r>
            <a:endParaRPr lang="fr-FR" sz="1400" dirty="0">
              <a:solidFill>
                <a:srgbClr val="FF0000"/>
              </a:solidFill>
            </a:endParaRPr>
          </a:p>
        </p:txBody>
      </p:sp>
      <p:pic>
        <p:nvPicPr>
          <p:cNvPr id="8" name="Image 7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73360" y="5242858"/>
            <a:ext cx="1265304" cy="1107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931731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31640"/>
          </a:xfrm>
        </p:spPr>
        <p:txBody>
          <a:bodyPr>
            <a:noAutofit/>
          </a:bodyPr>
          <a:lstStyle/>
          <a:p>
            <a:r>
              <a:rPr lang="fr-FR" sz="3200" dirty="0" smtClean="0"/>
              <a:t>L’évolution </a:t>
            </a:r>
            <a:r>
              <a:rPr lang="fr-FR" sz="3200" dirty="0"/>
              <a:t>de l’offre de formation en EPS </a:t>
            </a:r>
            <a:r>
              <a:rPr lang="fr-FR" sz="3200" dirty="0" smtClean="0"/>
              <a:t>au LGT:</a:t>
            </a:r>
            <a:endParaRPr lang="fr-FR" sz="3200" dirty="0">
              <a:effectLst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4353" y="1210235"/>
            <a:ext cx="8979647" cy="5223872"/>
          </a:xfrm>
        </p:spPr>
        <p:txBody>
          <a:bodyPr>
            <a:noAutofit/>
          </a:bodyPr>
          <a:lstStyle/>
          <a:p>
            <a:pPr>
              <a:buFont typeface="Lucida Grande"/>
              <a:buChar char="➮"/>
            </a:pPr>
            <a:r>
              <a:rPr lang="fr-FR" sz="2400" dirty="0" smtClean="0">
                <a:solidFill>
                  <a:schemeClr val="bg1"/>
                </a:solidFill>
              </a:rPr>
              <a:t>Photographie de l’offre de formation en LGT depuis 2009*</a:t>
            </a:r>
          </a:p>
          <a:p>
            <a:pPr marL="0" indent="0">
              <a:buNone/>
            </a:pPr>
            <a:endParaRPr lang="fr-FR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fr-FR" sz="18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fr-FR" sz="2400" u="sng" dirty="0" smtClean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4353" y="5967070"/>
            <a:ext cx="8845176" cy="646331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pPr>
              <a:buFont typeface="Wingdings" charset="0"/>
              <a:buChar char="è"/>
            </a:pPr>
            <a:r>
              <a:rPr lang="fr-FR" b="1" dirty="0" smtClean="0">
                <a:solidFill>
                  <a:srgbClr val="FF0000"/>
                </a:solidFill>
                <a:sym typeface="Wingdings"/>
              </a:rPr>
              <a:t>Constat : une évolution sensible de l’offre de formation proposée aux élèves sur les 3 ans du cursus lycée, corrélée à la montée des programmes  du lycée de 2010</a:t>
            </a:r>
            <a:endParaRPr lang="fr-FR" b="1" dirty="0">
              <a:solidFill>
                <a:srgbClr val="FF0000"/>
              </a:solidFill>
              <a:sym typeface="Wingdings"/>
            </a:endParaRPr>
          </a:p>
        </p:txBody>
      </p:sp>
      <p:cxnSp>
        <p:nvCxnSpPr>
          <p:cNvPr id="7" name="Connecteur droit 6"/>
          <p:cNvCxnSpPr/>
          <p:nvPr/>
        </p:nvCxnSpPr>
        <p:spPr>
          <a:xfrm>
            <a:off x="5423647" y="4721412"/>
            <a:ext cx="156882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Graphique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1381967"/>
              </p:ext>
            </p:extLst>
          </p:nvPr>
        </p:nvGraphicFramePr>
        <p:xfrm>
          <a:off x="1066145" y="1699092"/>
          <a:ext cx="6927384" cy="4083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81839422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0" y="30880"/>
            <a:ext cx="9144000" cy="965200"/>
          </a:xfrm>
        </p:spPr>
        <p:txBody>
          <a:bodyPr/>
          <a:lstStyle/>
          <a:p>
            <a:pPr marL="0" lvl="4" indent="0" algn="ctr">
              <a:buNone/>
            </a:pPr>
            <a:r>
              <a:rPr lang="fr-FR" sz="2600" b="1" dirty="0" smtClean="0">
                <a:solidFill>
                  <a:srgbClr val="FF0000"/>
                </a:solidFill>
                <a:sym typeface="Wingdings"/>
              </a:rPr>
              <a:t/>
            </a:r>
            <a:br>
              <a:rPr lang="fr-FR" sz="2600" b="1" dirty="0" smtClean="0">
                <a:solidFill>
                  <a:srgbClr val="FF0000"/>
                </a:solidFill>
                <a:sym typeface="Wingdings"/>
              </a:rPr>
            </a:br>
            <a:r>
              <a:rPr lang="fr-FR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Le BAC  GT de 2010 à  2013</a:t>
            </a:r>
            <a:br>
              <a:rPr lang="fr-FR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</a:br>
            <a:r>
              <a:rPr lang="fr-FR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Évolution de l’offre de certification par CP </a:t>
            </a:r>
            <a:br>
              <a:rPr lang="fr-FR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</a:br>
            <a:endParaRPr lang="fr-FR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57200" y="2472267"/>
            <a:ext cx="8466667" cy="3420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graphicFrame>
        <p:nvGraphicFramePr>
          <p:cNvPr id="2" name="Graphique 1"/>
          <p:cNvGraphicFramePr/>
          <p:nvPr>
            <p:extLst>
              <p:ext uri="{D42A27DB-BD31-4B8C-83A1-F6EECF244321}">
                <p14:modId xmlns:p14="http://schemas.microsoft.com/office/powerpoint/2010/main" val="4054848939"/>
              </p:ext>
            </p:extLst>
          </p:nvPr>
        </p:nvGraphicFramePr>
        <p:xfrm>
          <a:off x="179294" y="1050863"/>
          <a:ext cx="8860118" cy="3368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3197100"/>
              </p:ext>
            </p:extLst>
          </p:nvPr>
        </p:nvGraphicFramePr>
        <p:xfrm>
          <a:off x="179294" y="4586941"/>
          <a:ext cx="8860119" cy="2121646"/>
        </p:xfrm>
        <a:graphic>
          <a:graphicData uri="http://schemas.openxmlformats.org/drawingml/2006/table">
            <a:tbl>
              <a:tblPr/>
              <a:tblGrid>
                <a:gridCol w="1858199"/>
                <a:gridCol w="1750480"/>
                <a:gridCol w="1750480"/>
                <a:gridCol w="1750480"/>
                <a:gridCol w="1750480"/>
              </a:tblGrid>
              <a:tr h="330219">
                <a:tc>
                  <a:txBody>
                    <a:bodyPr/>
                    <a:lstStyle/>
                    <a:p>
                      <a:pPr algn="ctr" fontAlgn="ctr"/>
                      <a:endParaRPr lang="fr-FR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3021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CP1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26,2 %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25,9 %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26,0 %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26,9 %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3021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CP2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4,2 %</a:t>
                      </a:r>
                      <a:endParaRPr lang="fr-F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5,2 %</a:t>
                      </a:r>
                      <a:endParaRPr lang="fr-F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5,7 %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10,1 %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021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CP3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10,6 %</a:t>
                      </a:r>
                      <a:endParaRPr lang="fr-F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11,4 %</a:t>
                      </a:r>
                      <a:endParaRPr lang="fr-F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11,6 %</a:t>
                      </a:r>
                      <a:endParaRPr lang="fr-F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14,9 %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3021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CP4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55,3 %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52,6 %</a:t>
                      </a:r>
                      <a:endParaRPr lang="fr-F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49,7 %</a:t>
                      </a:r>
                      <a:endParaRPr lang="fr-F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32,9 %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7055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CP5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3,7 %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4,9 %</a:t>
                      </a:r>
                      <a:endParaRPr lang="fr-F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7,0 %</a:t>
                      </a:r>
                      <a:endParaRPr lang="fr-F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15,2 %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</a:tbl>
          </a:graphicData>
        </a:graphic>
      </p:graphicFrame>
      <p:sp>
        <p:nvSpPr>
          <p:cNvPr id="7" name="Flèche vers la droite 6"/>
          <p:cNvSpPr/>
          <p:nvPr/>
        </p:nvSpPr>
        <p:spPr>
          <a:xfrm rot="19354307">
            <a:off x="7175083" y="5264484"/>
            <a:ext cx="373530" cy="254000"/>
          </a:xfrm>
          <a:prstGeom prst="rightArrow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8000"/>
              </a:solidFill>
            </a:endParaRPr>
          </a:p>
        </p:txBody>
      </p:sp>
      <p:sp>
        <p:nvSpPr>
          <p:cNvPr id="8" name="Flèche vers la droite 7"/>
          <p:cNvSpPr/>
          <p:nvPr/>
        </p:nvSpPr>
        <p:spPr>
          <a:xfrm rot="20544710">
            <a:off x="7180435" y="5588300"/>
            <a:ext cx="373530" cy="254000"/>
          </a:xfrm>
          <a:prstGeom prst="rightArrow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8000"/>
              </a:solidFill>
            </a:endParaRPr>
          </a:p>
        </p:txBody>
      </p:sp>
      <p:sp>
        <p:nvSpPr>
          <p:cNvPr id="9" name="Flèche vers la droite 8"/>
          <p:cNvSpPr/>
          <p:nvPr/>
        </p:nvSpPr>
        <p:spPr>
          <a:xfrm rot="1569986">
            <a:off x="7173214" y="5962144"/>
            <a:ext cx="373530" cy="254000"/>
          </a:xfrm>
          <a:prstGeom prst="rightArrow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8000"/>
              </a:solidFill>
            </a:endParaRPr>
          </a:p>
        </p:txBody>
      </p:sp>
      <p:sp>
        <p:nvSpPr>
          <p:cNvPr id="10" name="Flèche vers la droite 9"/>
          <p:cNvSpPr/>
          <p:nvPr/>
        </p:nvSpPr>
        <p:spPr>
          <a:xfrm rot="19142213">
            <a:off x="7182300" y="6367224"/>
            <a:ext cx="373530" cy="254000"/>
          </a:xfrm>
          <a:prstGeom prst="rightArrow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8000"/>
              </a:solidFill>
            </a:endParaRPr>
          </a:p>
        </p:txBody>
      </p:sp>
      <p:sp>
        <p:nvSpPr>
          <p:cNvPr id="11" name="Flèche vers la droite 10"/>
          <p:cNvSpPr/>
          <p:nvPr/>
        </p:nvSpPr>
        <p:spPr>
          <a:xfrm>
            <a:off x="7184173" y="4947327"/>
            <a:ext cx="373530" cy="254000"/>
          </a:xfrm>
          <a:prstGeom prst="rightArrow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489768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31640"/>
          </a:xfrm>
        </p:spPr>
        <p:txBody>
          <a:bodyPr>
            <a:noAutofit/>
          </a:bodyPr>
          <a:lstStyle/>
          <a:p>
            <a:r>
              <a:rPr lang="fr-FR" sz="2800" dirty="0" smtClean="0"/>
              <a:t>L’impact de l’évolution de l’offre de certification sur les moyennes d’EPS au bac :</a:t>
            </a:r>
            <a:endParaRPr lang="fr-FR" sz="2800" dirty="0">
              <a:effectLst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348075"/>
            <a:ext cx="8446911" cy="490502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fr-FR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fr-FR" sz="18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fr-FR" sz="2400" u="sng" dirty="0" smtClean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026650"/>
            <a:ext cx="9144000" cy="2800767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charset="0"/>
              <a:buChar char="è"/>
            </a:pPr>
            <a:r>
              <a:rPr lang="fr-FR" b="1" dirty="0" smtClean="0">
                <a:solidFill>
                  <a:srgbClr val="FF0000"/>
                </a:solidFill>
                <a:sym typeface="Wingdings"/>
              </a:rPr>
              <a:t>Une évolution progressive en 4 ans de 12,91 à 13,34  = + 0,43 point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charset="0"/>
              <a:buChar char="è"/>
            </a:pPr>
            <a:r>
              <a:rPr lang="fr-FR" b="1" dirty="0" smtClean="0">
                <a:solidFill>
                  <a:srgbClr val="FF0000"/>
                </a:solidFill>
                <a:sym typeface="Wingdings"/>
              </a:rPr>
              <a:t>Une réduction régulière de l’écart par rapport à la moyenne nationale (de -0,54 à -0,29)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charset="0"/>
              <a:buChar char="è"/>
            </a:pPr>
            <a:r>
              <a:rPr lang="fr-FR" b="1" dirty="0" smtClean="0">
                <a:solidFill>
                  <a:srgbClr val="FF0000"/>
                </a:solidFill>
                <a:sym typeface="Wingdings"/>
              </a:rPr>
              <a:t>Un lissage progressif au service d’une plus grande équité pour les candidats de notre académie par rapport au niveau national. **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charset="0"/>
              <a:buChar char="è"/>
            </a:pPr>
            <a:r>
              <a:rPr lang="fr-FR" b="1" dirty="0" smtClean="0">
                <a:solidFill>
                  <a:srgbClr val="FF0000"/>
                </a:solidFill>
                <a:sym typeface="Wingdings"/>
              </a:rPr>
              <a:t>Cependant les différences persistent entre les voies et les séries : </a:t>
            </a:r>
          </a:p>
          <a:p>
            <a:pPr lvl="4">
              <a:spcBef>
                <a:spcPts val="600"/>
              </a:spcBef>
              <a:spcAft>
                <a:spcPts val="600"/>
              </a:spcAft>
              <a:buFont typeface="Wingdings" charset="0"/>
              <a:buChar char="è"/>
            </a:pPr>
            <a:r>
              <a:rPr lang="fr-FR" b="1" dirty="0" smtClean="0">
                <a:solidFill>
                  <a:srgbClr val="FF0000"/>
                </a:solidFill>
                <a:sym typeface="Wingdings"/>
              </a:rPr>
              <a:t>Bac G  13,63  </a:t>
            </a:r>
            <a:r>
              <a:rPr lang="fr-FR" b="1" dirty="0" smtClean="0">
                <a:solidFill>
                  <a:srgbClr val="3366FF"/>
                </a:solidFill>
                <a:sym typeface="Wingdings"/>
              </a:rPr>
              <a:t>Bac techno 12,64 </a:t>
            </a:r>
            <a:r>
              <a:rPr lang="fr-FR" b="1" dirty="0" smtClean="0">
                <a:solidFill>
                  <a:srgbClr val="FF0000"/>
                </a:solidFill>
                <a:sym typeface="Wingdings"/>
              </a:rPr>
              <a:t> </a:t>
            </a:r>
            <a:r>
              <a:rPr lang="fr-FR" b="1" dirty="0" smtClean="0">
                <a:solidFill>
                  <a:srgbClr val="008000"/>
                </a:solidFill>
                <a:sym typeface="Wingdings"/>
              </a:rPr>
              <a:t>Bac pro 12,75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b="1" dirty="0" smtClean="0">
                <a:solidFill>
                  <a:srgbClr val="FF0000"/>
                </a:solidFill>
                <a:sym typeface="Wingdings"/>
              </a:rPr>
              <a:t>Séries : L: 12,14 / ES : 13,51 / S : 14,15 //  STG : 12,42 /  ST2S : 12,47 / STI : 13,22 / STL : 12,56</a:t>
            </a:r>
            <a:endParaRPr lang="fr-FR" b="1" dirty="0">
              <a:solidFill>
                <a:srgbClr val="FF0000"/>
              </a:solidFill>
              <a:sym typeface="Wingdings"/>
            </a:endParaRPr>
          </a:p>
        </p:txBody>
      </p:sp>
      <p:graphicFrame>
        <p:nvGraphicFramePr>
          <p:cNvPr id="5" name="Graphique 4"/>
          <p:cNvGraphicFramePr/>
          <p:nvPr>
            <p:extLst>
              <p:ext uri="{D42A27DB-BD31-4B8C-83A1-F6EECF244321}">
                <p14:modId xmlns:p14="http://schemas.microsoft.com/office/powerpoint/2010/main" val="718262750"/>
              </p:ext>
            </p:extLst>
          </p:nvPr>
        </p:nvGraphicFramePr>
        <p:xfrm>
          <a:off x="355600" y="1202765"/>
          <a:ext cx="8503688" cy="2772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61788216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4000" y="72093"/>
            <a:ext cx="862102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 indent="0" algn="ctr">
              <a:buNone/>
            </a:pPr>
            <a:r>
              <a:rPr lang="fr-F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+mj-cs"/>
                <a:sym typeface="Wingdings"/>
              </a:rPr>
              <a:t>Un sujet majeur :</a:t>
            </a:r>
          </a:p>
          <a:p>
            <a:pPr marL="0" lvl="4" indent="0" algn="ctr">
              <a:buNone/>
            </a:pPr>
            <a:r>
              <a:rPr lang="fr-F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+mj-cs"/>
                <a:sym typeface="Wingdings"/>
              </a:rPr>
              <a:t>le différentiel des notes filles / garçons</a:t>
            </a:r>
          </a:p>
          <a:p>
            <a:pPr marL="0" lvl="4" indent="0" algn="ctr">
              <a:buNone/>
            </a:pPr>
            <a:r>
              <a:rPr lang="fr-F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+mj-cs"/>
                <a:sym typeface="Wingdings"/>
              </a:rPr>
              <a:t>Quelles évolutions ?  </a:t>
            </a:r>
            <a:endParaRPr lang="fr-FR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4083824"/>
            <a:ext cx="914400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sym typeface="Wingdings"/>
              </a:rPr>
              <a:t>Constats </a:t>
            </a:r>
            <a:r>
              <a:rPr lang="fr-FR" sz="24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sym typeface="Wingdings"/>
              </a:rPr>
              <a:t>: </a:t>
            </a:r>
            <a:endParaRPr lang="fr-FR" sz="2400" b="1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sym typeface="Wingdings"/>
            </a:endParaRPr>
          </a:p>
          <a:p>
            <a:r>
              <a:rPr lang="fr-FR" sz="2000" u="sng" dirty="0">
                <a:solidFill>
                  <a:schemeClr val="bg1"/>
                </a:solidFill>
                <a:sym typeface="Wingdings"/>
              </a:rPr>
              <a:t>La moyenne des garçons </a:t>
            </a:r>
            <a:r>
              <a:rPr lang="fr-FR" sz="2000" dirty="0">
                <a:solidFill>
                  <a:schemeClr val="bg1"/>
                </a:solidFill>
                <a:sym typeface="Wingdings"/>
              </a:rPr>
              <a:t>est </a:t>
            </a:r>
            <a:r>
              <a:rPr lang="fr-FR" sz="2000" dirty="0" smtClean="0">
                <a:solidFill>
                  <a:schemeClr val="bg1"/>
                </a:solidFill>
                <a:sym typeface="Wingdings"/>
              </a:rPr>
              <a:t>restée </a:t>
            </a:r>
            <a:r>
              <a:rPr lang="fr-FR" sz="2000" dirty="0">
                <a:solidFill>
                  <a:schemeClr val="bg1"/>
                </a:solidFill>
                <a:sym typeface="Wingdings"/>
              </a:rPr>
              <a:t>pratiquement </a:t>
            </a:r>
            <a:r>
              <a:rPr lang="fr-FR" sz="2000" b="1" dirty="0">
                <a:solidFill>
                  <a:srgbClr val="FFFF00"/>
                </a:solidFill>
                <a:sym typeface="Wingdings"/>
              </a:rPr>
              <a:t>stable en 4 </a:t>
            </a:r>
            <a:r>
              <a:rPr lang="fr-FR" sz="2000" b="1" dirty="0" smtClean="0">
                <a:solidFill>
                  <a:srgbClr val="FFFF00"/>
                </a:solidFill>
                <a:sym typeface="Wingdings"/>
              </a:rPr>
              <a:t>ans : + 0,15 point</a:t>
            </a:r>
            <a:endParaRPr lang="fr-FR" sz="2000" b="1" dirty="0">
              <a:solidFill>
                <a:srgbClr val="FFFF00"/>
              </a:solidFill>
              <a:sym typeface="Wingdings"/>
            </a:endParaRPr>
          </a:p>
          <a:p>
            <a:r>
              <a:rPr lang="fr-FR" sz="2000" b="1" dirty="0" smtClean="0">
                <a:solidFill>
                  <a:srgbClr val="FFFF00"/>
                </a:solidFill>
                <a:sym typeface="Wingdings"/>
              </a:rPr>
              <a:t>La moyenne </a:t>
            </a:r>
            <a:r>
              <a:rPr lang="fr-FR" sz="2000" b="1" dirty="0">
                <a:solidFill>
                  <a:srgbClr val="FFFF00"/>
                </a:solidFill>
                <a:sym typeface="Wingdings"/>
              </a:rPr>
              <a:t>des filles </a:t>
            </a:r>
            <a:r>
              <a:rPr lang="fr-FR" sz="2000" b="1" dirty="0" smtClean="0">
                <a:solidFill>
                  <a:srgbClr val="FFFF00"/>
                </a:solidFill>
                <a:sym typeface="Wingdings"/>
              </a:rPr>
              <a:t>a augmenté de +  </a:t>
            </a:r>
            <a:r>
              <a:rPr lang="fr-FR" sz="2000" b="1" dirty="0">
                <a:solidFill>
                  <a:srgbClr val="FFFF00"/>
                </a:solidFill>
                <a:sym typeface="Wingdings"/>
              </a:rPr>
              <a:t>0,68 </a:t>
            </a:r>
            <a:r>
              <a:rPr lang="fr-FR" sz="2000" b="1" dirty="0" smtClean="0">
                <a:solidFill>
                  <a:srgbClr val="FFFF00"/>
                </a:solidFill>
                <a:sym typeface="Wingdings"/>
              </a:rPr>
              <a:t>point</a:t>
            </a:r>
          </a:p>
          <a:p>
            <a:pPr marL="342900" indent="-342900">
              <a:buFont typeface="Wingdings" charset="0"/>
              <a:buChar char="à"/>
            </a:pPr>
            <a:r>
              <a:rPr lang="fr-FR" sz="2000" dirty="0" smtClean="0">
                <a:solidFill>
                  <a:schemeClr val="bg1"/>
                </a:solidFill>
                <a:sym typeface="Wingdings"/>
              </a:rPr>
              <a:t>L’évolution de l’offre de certification, des pratiques d’évaluation et les nouveaux référentiels :</a:t>
            </a:r>
          </a:p>
          <a:p>
            <a:r>
              <a:rPr lang="fr-FR" sz="2000" b="1" dirty="0" smtClean="0">
                <a:solidFill>
                  <a:srgbClr val="FFFF00"/>
                </a:solidFill>
                <a:sym typeface="Wingdings"/>
              </a:rPr>
              <a:t> ont permis de réduire l’écart entre les filles et les garçons de 0,52 point</a:t>
            </a:r>
            <a:r>
              <a:rPr lang="fr-FR" sz="2000" b="1" dirty="0">
                <a:solidFill>
                  <a:srgbClr val="FFFF00"/>
                </a:solidFill>
                <a:sym typeface="Wingdings"/>
              </a:rPr>
              <a:t> </a:t>
            </a:r>
            <a:r>
              <a:rPr lang="fr-FR" sz="2000" b="1" dirty="0" smtClean="0">
                <a:solidFill>
                  <a:srgbClr val="FFFF00"/>
                </a:solidFill>
                <a:sym typeface="Wingdings"/>
              </a:rPr>
              <a:t>en 4 ans.</a:t>
            </a:r>
          </a:p>
          <a:p>
            <a:pPr algn="just"/>
            <a:r>
              <a:rPr lang="fr-FR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sym typeface="Wingdings"/>
              </a:rPr>
              <a:t> Vous avez contribué à mettre en œuvre une EPS plus équilibrée et plus équitable ! **</a:t>
            </a:r>
            <a:endParaRPr lang="fr-FR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sym typeface="Wingdings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0015560"/>
              </p:ext>
            </p:extLst>
          </p:nvPr>
        </p:nvGraphicFramePr>
        <p:xfrm>
          <a:off x="194236" y="1413715"/>
          <a:ext cx="8790429" cy="26726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1180353"/>
                <a:gridCol w="1314823"/>
                <a:gridCol w="1344706"/>
                <a:gridCol w="886547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/>
                        <a:t>2010</a:t>
                      </a:r>
                    </a:p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/>
                        <a:t>2011</a:t>
                      </a:r>
                    </a:p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/>
                        <a:t>2012</a:t>
                      </a:r>
                    </a:p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/>
                        <a:t>2013</a:t>
                      </a:r>
                    </a:p>
                    <a:p>
                      <a:pPr algn="ctr"/>
                      <a:endParaRPr lang="fr-FR" dirty="0"/>
                    </a:p>
                  </a:txBody>
                  <a:tcPr anchor="ctr"/>
                </a:tc>
              </a:tr>
              <a:tr h="3816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solidFill>
                            <a:schemeClr val="tx1"/>
                          </a:solidFill>
                        </a:rPr>
                        <a:t>Moyenne EPS Bac Filles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/>
                        <a:t>12,31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/>
                        <a:t>12,51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/>
                        <a:t>12,66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/>
                        <a:t>12,99</a:t>
                      </a:r>
                      <a:endParaRPr lang="fr-F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solidFill>
                            <a:schemeClr val="tx1"/>
                          </a:solidFill>
                        </a:rPr>
                        <a:t>Moyenne EPS Bac Garçons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/>
                        <a:t>13,61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/>
                        <a:t>13,72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/>
                        <a:t>13,76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/>
                        <a:t>13,76</a:t>
                      </a:r>
                      <a:endParaRPr lang="fr-F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solidFill>
                            <a:schemeClr val="tx1"/>
                          </a:solidFill>
                        </a:rPr>
                        <a:t>Différentiel des notes filles / garçons </a:t>
                      </a:r>
                    </a:p>
                    <a:p>
                      <a:pPr algn="ctr"/>
                      <a:r>
                        <a:rPr lang="fr-FR" sz="1800" b="1" dirty="0" smtClean="0">
                          <a:solidFill>
                            <a:schemeClr val="tx1"/>
                          </a:solidFill>
                        </a:rPr>
                        <a:t>en</a:t>
                      </a:r>
                      <a:r>
                        <a:rPr lang="fr-FR" sz="1800" b="1" baseline="0" dirty="0" smtClean="0">
                          <a:solidFill>
                            <a:schemeClr val="tx1"/>
                          </a:solidFill>
                        </a:rPr>
                        <a:t> EPS au </a:t>
                      </a:r>
                      <a:r>
                        <a:rPr lang="fr-FR" sz="1800" b="1" dirty="0" smtClean="0">
                          <a:solidFill>
                            <a:schemeClr val="tx1"/>
                          </a:solidFill>
                        </a:rPr>
                        <a:t>Bac GT </a:t>
                      </a:r>
                      <a:r>
                        <a:rPr lang="fr-FR" sz="1800" b="1" baseline="0" dirty="0" smtClean="0">
                          <a:solidFill>
                            <a:schemeClr val="tx1"/>
                          </a:solidFill>
                        </a:rPr>
                        <a:t>sur ORLÉANS - TOURS</a:t>
                      </a:r>
                      <a:endParaRPr lang="fr-FR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solidFill>
                            <a:srgbClr val="FF0000"/>
                          </a:solidFill>
                        </a:rPr>
                        <a:t>-1,29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solidFill>
                            <a:srgbClr val="FF0000"/>
                          </a:solidFill>
                        </a:rPr>
                        <a:t>-1,21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solidFill>
                            <a:srgbClr val="FF0000"/>
                          </a:solidFill>
                        </a:rPr>
                        <a:t>-1,10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solidFill>
                            <a:srgbClr val="008000"/>
                          </a:solidFill>
                        </a:rPr>
                        <a:t>-0,77</a:t>
                      </a:r>
                      <a:endParaRPr lang="fr-F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solidFill>
                            <a:schemeClr val="tx1"/>
                          </a:solidFill>
                        </a:rPr>
                        <a:t>Différentiel des notes filles / garçons </a:t>
                      </a:r>
                    </a:p>
                    <a:p>
                      <a:pPr algn="ctr"/>
                      <a:r>
                        <a:rPr lang="fr-FR" sz="1800" b="1" dirty="0" smtClean="0">
                          <a:solidFill>
                            <a:schemeClr val="tx1"/>
                          </a:solidFill>
                        </a:rPr>
                        <a:t>en</a:t>
                      </a:r>
                      <a:r>
                        <a:rPr lang="fr-FR" sz="1800" b="1" baseline="0" dirty="0" smtClean="0">
                          <a:solidFill>
                            <a:schemeClr val="tx1"/>
                          </a:solidFill>
                        </a:rPr>
                        <a:t> EPS au </a:t>
                      </a:r>
                      <a:r>
                        <a:rPr lang="fr-FR" sz="1800" b="1" dirty="0" smtClean="0">
                          <a:solidFill>
                            <a:schemeClr val="tx1"/>
                          </a:solidFill>
                        </a:rPr>
                        <a:t>Bac GT </a:t>
                      </a:r>
                      <a:r>
                        <a:rPr lang="fr-FR" sz="1800" b="1" baseline="0" dirty="0" smtClean="0">
                          <a:solidFill>
                            <a:srgbClr val="FF0000"/>
                          </a:solidFill>
                        </a:rPr>
                        <a:t>au niveau national.</a:t>
                      </a:r>
                      <a:endParaRPr lang="fr-FR" sz="1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solidFill>
                            <a:schemeClr val="tx1"/>
                          </a:solidFill>
                        </a:rPr>
                        <a:t>-1,02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solidFill>
                            <a:schemeClr val="tx1"/>
                          </a:solidFill>
                        </a:rPr>
                        <a:t>-0,95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solidFill>
                            <a:schemeClr val="tx1"/>
                          </a:solidFill>
                        </a:rPr>
                        <a:t>-0,95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Flèche vers la droite 6"/>
          <p:cNvSpPr/>
          <p:nvPr/>
        </p:nvSpPr>
        <p:spPr>
          <a:xfrm rot="20385769">
            <a:off x="5247150" y="2107010"/>
            <a:ext cx="373530" cy="301457"/>
          </a:xfrm>
          <a:prstGeom prst="rightArrow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8000"/>
              </a:solidFill>
            </a:endParaRPr>
          </a:p>
        </p:txBody>
      </p:sp>
      <p:sp>
        <p:nvSpPr>
          <p:cNvPr id="8" name="Flèche vers la droite 7"/>
          <p:cNvSpPr/>
          <p:nvPr/>
        </p:nvSpPr>
        <p:spPr>
          <a:xfrm rot="20385769">
            <a:off x="6579903" y="2107009"/>
            <a:ext cx="373530" cy="301457"/>
          </a:xfrm>
          <a:prstGeom prst="rightArrow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8000"/>
              </a:solidFill>
            </a:endParaRPr>
          </a:p>
        </p:txBody>
      </p:sp>
      <p:sp>
        <p:nvSpPr>
          <p:cNvPr id="9" name="Flèche vers la droite 8"/>
          <p:cNvSpPr/>
          <p:nvPr/>
        </p:nvSpPr>
        <p:spPr>
          <a:xfrm rot="20385769">
            <a:off x="7879785" y="2107009"/>
            <a:ext cx="373530" cy="301457"/>
          </a:xfrm>
          <a:prstGeom prst="rightArrow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8000"/>
              </a:solidFill>
            </a:endParaRPr>
          </a:p>
        </p:txBody>
      </p:sp>
      <p:sp>
        <p:nvSpPr>
          <p:cNvPr id="10" name="Flèche vers la droite 9"/>
          <p:cNvSpPr/>
          <p:nvPr/>
        </p:nvSpPr>
        <p:spPr>
          <a:xfrm rot="20385769">
            <a:off x="5291973" y="2465436"/>
            <a:ext cx="373530" cy="301457"/>
          </a:xfrm>
          <a:prstGeom prst="rightArrow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8000"/>
              </a:solidFill>
            </a:endParaRPr>
          </a:p>
        </p:txBody>
      </p:sp>
      <p:sp>
        <p:nvSpPr>
          <p:cNvPr id="11" name="Flèche vers la droite 10"/>
          <p:cNvSpPr/>
          <p:nvPr/>
        </p:nvSpPr>
        <p:spPr>
          <a:xfrm>
            <a:off x="6627716" y="2453642"/>
            <a:ext cx="373530" cy="301457"/>
          </a:xfrm>
          <a:prstGeom prst="rightArrow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8000"/>
              </a:solidFill>
            </a:endParaRPr>
          </a:p>
        </p:txBody>
      </p:sp>
      <p:sp>
        <p:nvSpPr>
          <p:cNvPr id="12" name="Flèche vers la droite 11"/>
          <p:cNvSpPr/>
          <p:nvPr/>
        </p:nvSpPr>
        <p:spPr>
          <a:xfrm>
            <a:off x="7900691" y="2471573"/>
            <a:ext cx="373530" cy="301457"/>
          </a:xfrm>
          <a:prstGeom prst="rightArrow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8000"/>
              </a:solidFill>
            </a:endParaRPr>
          </a:p>
        </p:txBody>
      </p:sp>
      <p:sp>
        <p:nvSpPr>
          <p:cNvPr id="13" name="Flèche vers la droite 12"/>
          <p:cNvSpPr/>
          <p:nvPr/>
        </p:nvSpPr>
        <p:spPr>
          <a:xfrm rot="810905">
            <a:off x="5309904" y="2991519"/>
            <a:ext cx="373530" cy="301457"/>
          </a:xfrm>
          <a:prstGeom prst="rightArrow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8000"/>
              </a:solidFill>
            </a:endParaRPr>
          </a:p>
        </p:txBody>
      </p:sp>
      <p:sp>
        <p:nvSpPr>
          <p:cNvPr id="14" name="Flèche vers la droite 13"/>
          <p:cNvSpPr/>
          <p:nvPr/>
        </p:nvSpPr>
        <p:spPr>
          <a:xfrm rot="1228641">
            <a:off x="6642638" y="2991520"/>
            <a:ext cx="373530" cy="301457"/>
          </a:xfrm>
          <a:prstGeom prst="rightArrow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8000"/>
              </a:solidFill>
            </a:endParaRPr>
          </a:p>
        </p:txBody>
      </p:sp>
      <p:sp>
        <p:nvSpPr>
          <p:cNvPr id="15" name="Flèche vers la droite 14"/>
          <p:cNvSpPr/>
          <p:nvPr/>
        </p:nvSpPr>
        <p:spPr>
          <a:xfrm rot="2340903">
            <a:off x="7869229" y="2991519"/>
            <a:ext cx="373530" cy="301457"/>
          </a:xfrm>
          <a:prstGeom prst="rightArrow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443448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-3717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Moyennes des notes 2013 et différentiel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smtClean="0">
                <a:solidFill>
                  <a:schemeClr val="bg1"/>
                </a:solidFill>
              </a:rPr>
              <a:t>par </a:t>
            </a:r>
            <a:r>
              <a:rPr lang="fr-FR" dirty="0">
                <a:solidFill>
                  <a:schemeClr val="bg1"/>
                </a:solidFill>
              </a:rPr>
              <a:t>CP*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043068"/>
              </p:ext>
            </p:extLst>
          </p:nvPr>
        </p:nvGraphicFramePr>
        <p:xfrm>
          <a:off x="358584" y="1494118"/>
          <a:ext cx="8382003" cy="50351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44735"/>
                <a:gridCol w="1744735"/>
                <a:gridCol w="1744735"/>
                <a:gridCol w="1744735"/>
                <a:gridCol w="1403063"/>
              </a:tblGrid>
              <a:tr h="711844">
                <a:tc>
                  <a:txBody>
                    <a:bodyPr/>
                    <a:lstStyle/>
                    <a:p>
                      <a:pPr algn="ctr" fontAlgn="b"/>
                      <a:endParaRPr lang="fr-FR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 smtClean="0">
                          <a:effectLst/>
                          <a:latin typeface="Arial"/>
                        </a:rPr>
                        <a:t>Moyenne</a:t>
                      </a:r>
                      <a:endParaRPr lang="fr-FR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u="none" strike="noStrike" dirty="0">
                          <a:effectLst/>
                        </a:rPr>
                        <a:t>G</a:t>
                      </a:r>
                      <a:endParaRPr lang="fr-FR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4EAFB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u="none" strike="noStrike" dirty="0">
                          <a:effectLst/>
                        </a:rPr>
                        <a:t>F</a:t>
                      </a:r>
                      <a:endParaRPr lang="fr-FR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F2AD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solidFill>
                            <a:schemeClr val="tx2"/>
                          </a:solidFill>
                        </a:rPr>
                        <a:t>Différentiel de moyenne</a:t>
                      </a:r>
                    </a:p>
                  </a:txBody>
                  <a:tcPr marL="0" marR="0" marT="0" marB="0" anchor="ctr"/>
                </a:tc>
              </a:tr>
              <a:tr h="864667"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u="none" strike="noStrike" dirty="0" smtClean="0">
                          <a:effectLst/>
                        </a:rPr>
                        <a:t>CP1**</a:t>
                      </a:r>
                    </a:p>
                    <a:p>
                      <a:pPr algn="ctr" fontAlgn="b"/>
                      <a:r>
                        <a:rPr lang="fr-FR" sz="1600" b="1" i="1" u="none" strike="noStrike" dirty="0" smtClean="0">
                          <a:solidFill>
                            <a:srgbClr val="3366FF"/>
                          </a:solidFill>
                          <a:effectLst/>
                          <a:latin typeface="Arial"/>
                        </a:rPr>
                        <a:t>CP1 2012</a:t>
                      </a:r>
                      <a:endParaRPr lang="fr-FR" sz="1600" b="1" i="1" u="none" strike="noStrike" dirty="0">
                        <a:solidFill>
                          <a:srgbClr val="3366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/>
                        <a:t>13,3</a:t>
                      </a:r>
                    </a:p>
                    <a:p>
                      <a:pPr algn="ctr"/>
                      <a:r>
                        <a:rPr lang="fr-FR" sz="1600" b="1" i="1" dirty="0" smtClean="0">
                          <a:solidFill>
                            <a:srgbClr val="3366FF"/>
                          </a:solidFill>
                        </a:rPr>
                        <a:t>13,72</a:t>
                      </a:r>
                      <a:endParaRPr lang="fr-FR" sz="1600" b="1" i="1" dirty="0">
                        <a:solidFill>
                          <a:srgbClr val="3366FF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/>
                        <a:t>13,72</a:t>
                      </a:r>
                    </a:p>
                    <a:p>
                      <a:pPr algn="ctr"/>
                      <a:r>
                        <a:rPr lang="fr-FR" sz="1600" b="1" i="1" dirty="0" smtClean="0">
                          <a:solidFill>
                            <a:srgbClr val="3366FF"/>
                          </a:solidFill>
                        </a:rPr>
                        <a:t>14,23</a:t>
                      </a:r>
                      <a:endParaRPr lang="fr-FR" sz="1600" b="1" i="1" dirty="0">
                        <a:solidFill>
                          <a:srgbClr val="3366FF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4EAFB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/>
                        <a:t>12,88</a:t>
                      </a:r>
                    </a:p>
                    <a:p>
                      <a:pPr algn="ctr"/>
                      <a:r>
                        <a:rPr lang="fr-FR" sz="1600" b="1" i="1" dirty="0" smtClean="0">
                          <a:solidFill>
                            <a:srgbClr val="3366FF"/>
                          </a:solidFill>
                        </a:rPr>
                        <a:t>13,23</a:t>
                      </a:r>
                      <a:endParaRPr lang="fr-FR" sz="1600" b="1" i="1" dirty="0">
                        <a:solidFill>
                          <a:srgbClr val="3366FF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2ADA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rgbClr val="FF6600"/>
                          </a:solidFill>
                        </a:rPr>
                        <a:t>-0,84</a:t>
                      </a:r>
                    </a:p>
                    <a:p>
                      <a:pPr algn="ctr"/>
                      <a:r>
                        <a:rPr lang="fr-FR" sz="1600" b="1" i="1" dirty="0" smtClean="0">
                          <a:solidFill>
                            <a:srgbClr val="3366FF"/>
                          </a:solidFill>
                        </a:rPr>
                        <a:t>-1,00</a:t>
                      </a:r>
                      <a:endParaRPr lang="fr-FR" sz="1600" b="1" i="1" dirty="0">
                        <a:solidFill>
                          <a:srgbClr val="3366FF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64667"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u="none" strike="noStrike" dirty="0" smtClean="0">
                          <a:effectLst/>
                        </a:rPr>
                        <a:t>CP2***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1" u="none" strike="noStrike" dirty="0" smtClean="0">
                          <a:solidFill>
                            <a:srgbClr val="3366FF"/>
                          </a:solidFill>
                          <a:effectLst/>
                          <a:latin typeface="Arial"/>
                        </a:rPr>
                        <a:t>CP2 2012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rgbClr val="008000"/>
                          </a:solidFill>
                        </a:rPr>
                        <a:t>13,72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1" kern="1200" dirty="0" smtClean="0">
                          <a:solidFill>
                            <a:srgbClr val="3366FF"/>
                          </a:solidFill>
                          <a:latin typeface="+mn-lt"/>
                          <a:ea typeface="+mn-ea"/>
                          <a:cs typeface="+mn-cs"/>
                        </a:rPr>
                        <a:t>13,13</a:t>
                      </a: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/>
                        <a:t>13,91</a:t>
                      </a:r>
                    </a:p>
                    <a:p>
                      <a:pPr algn="ctr"/>
                      <a:r>
                        <a:rPr lang="fr-FR" sz="1600" b="1" i="1" kern="1200" dirty="0" smtClean="0">
                          <a:solidFill>
                            <a:srgbClr val="3366FF"/>
                          </a:solidFill>
                          <a:latin typeface="+mn-lt"/>
                          <a:ea typeface="+mn-ea"/>
                          <a:cs typeface="+mn-cs"/>
                        </a:rPr>
                        <a:t>13,54</a:t>
                      </a:r>
                      <a:endParaRPr lang="fr-FR" sz="1600" b="1" i="1" kern="1200" dirty="0">
                        <a:solidFill>
                          <a:srgbClr val="33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4EAFB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/>
                        <a:t>13,51</a:t>
                      </a:r>
                    </a:p>
                    <a:p>
                      <a:pPr algn="ctr"/>
                      <a:r>
                        <a:rPr lang="fr-FR" sz="1600" b="1" i="1" dirty="0" smtClean="0">
                          <a:solidFill>
                            <a:srgbClr val="3366FF"/>
                          </a:solidFill>
                        </a:rPr>
                        <a:t>12,70</a:t>
                      </a:r>
                      <a:endParaRPr lang="fr-FR" sz="1600" b="1" i="1" dirty="0">
                        <a:solidFill>
                          <a:srgbClr val="3366FF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2ADA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rgbClr val="008000"/>
                          </a:solidFill>
                        </a:rPr>
                        <a:t>-0,40</a:t>
                      </a:r>
                      <a:endParaRPr lang="fr-FR" sz="2400" b="1" dirty="0">
                        <a:solidFill>
                          <a:srgbClr val="00800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64667"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u="none" strike="noStrike" dirty="0" smtClean="0">
                          <a:effectLst/>
                        </a:rPr>
                        <a:t>CP3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1" u="none" strike="noStrike" dirty="0" smtClean="0">
                          <a:solidFill>
                            <a:srgbClr val="3366FF"/>
                          </a:solidFill>
                          <a:effectLst/>
                          <a:latin typeface="Arial"/>
                        </a:rPr>
                        <a:t>CP3 2012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rgbClr val="008000"/>
                          </a:solidFill>
                        </a:rPr>
                        <a:t>13,51</a:t>
                      </a:r>
                    </a:p>
                    <a:p>
                      <a:pPr algn="ctr"/>
                      <a:r>
                        <a:rPr lang="fr-FR" sz="1600" b="1" i="1" dirty="0" smtClean="0">
                          <a:solidFill>
                            <a:srgbClr val="3366FF"/>
                          </a:solidFill>
                        </a:rPr>
                        <a:t>13,39</a:t>
                      </a:r>
                      <a:endParaRPr lang="fr-FR" sz="1600" b="1" i="1" dirty="0">
                        <a:solidFill>
                          <a:srgbClr val="3366FF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/>
                        <a:t>13,10</a:t>
                      </a:r>
                    </a:p>
                    <a:p>
                      <a:pPr algn="ctr"/>
                      <a:r>
                        <a:rPr lang="fr-FR" sz="1600" b="1" i="1" dirty="0" smtClean="0">
                          <a:solidFill>
                            <a:srgbClr val="3366FF"/>
                          </a:solidFill>
                        </a:rPr>
                        <a:t>12,82</a:t>
                      </a:r>
                      <a:endParaRPr lang="fr-FR" sz="1600" b="1" i="1" dirty="0">
                        <a:solidFill>
                          <a:srgbClr val="3366FF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4EAFB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/>
                        <a:t>13,74</a:t>
                      </a:r>
                    </a:p>
                    <a:p>
                      <a:pPr algn="ctr"/>
                      <a:r>
                        <a:rPr lang="fr-FR" sz="1600" b="1" i="1" dirty="0" smtClean="0">
                          <a:solidFill>
                            <a:srgbClr val="3366FF"/>
                          </a:solidFill>
                        </a:rPr>
                        <a:t>13,61</a:t>
                      </a:r>
                      <a:endParaRPr lang="fr-FR" sz="1600" b="1" i="1" dirty="0">
                        <a:solidFill>
                          <a:srgbClr val="3366FF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2ADA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rgbClr val="008000"/>
                          </a:solidFill>
                        </a:rPr>
                        <a:t>+0,64</a:t>
                      </a:r>
                      <a:endParaRPr lang="fr-FR" sz="2400" b="1" dirty="0">
                        <a:solidFill>
                          <a:srgbClr val="00800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64667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u="none" strike="noStrike" dirty="0" smtClean="0">
                          <a:effectLst/>
                        </a:rPr>
                        <a:t>CP4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1" u="none" strike="noStrike" dirty="0" smtClean="0">
                          <a:solidFill>
                            <a:srgbClr val="3366FF"/>
                          </a:solidFill>
                          <a:effectLst/>
                          <a:latin typeface="Arial"/>
                        </a:rPr>
                        <a:t>CP4 2012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rgbClr val="FF0000"/>
                          </a:solidFill>
                        </a:rPr>
                        <a:t>12,84</a:t>
                      </a:r>
                    </a:p>
                    <a:p>
                      <a:pPr algn="ctr"/>
                      <a:r>
                        <a:rPr lang="fr-FR" sz="1600" b="1" i="1" dirty="0" smtClean="0">
                          <a:solidFill>
                            <a:srgbClr val="3366FF"/>
                          </a:solidFill>
                        </a:rPr>
                        <a:t>12,73</a:t>
                      </a:r>
                      <a:endParaRPr lang="fr-FR" sz="1600" b="1" i="1" dirty="0">
                        <a:solidFill>
                          <a:srgbClr val="3366FF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/>
                        <a:t>13,85</a:t>
                      </a:r>
                    </a:p>
                    <a:p>
                      <a:pPr algn="ctr"/>
                      <a:r>
                        <a:rPr lang="fr-FR" sz="1600" b="1" i="1" dirty="0" smtClean="0">
                          <a:solidFill>
                            <a:srgbClr val="3366FF"/>
                          </a:solidFill>
                        </a:rPr>
                        <a:t>13,64</a:t>
                      </a:r>
                      <a:endParaRPr lang="fr-FR" sz="1600" b="1" i="1" dirty="0">
                        <a:solidFill>
                          <a:srgbClr val="3366FF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4EAFB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/>
                        <a:t>11,98</a:t>
                      </a:r>
                    </a:p>
                    <a:p>
                      <a:pPr algn="ctr"/>
                      <a:r>
                        <a:rPr lang="fr-FR" sz="1600" b="1" i="1" dirty="0" smtClean="0">
                          <a:solidFill>
                            <a:srgbClr val="3366FF"/>
                          </a:solidFill>
                        </a:rPr>
                        <a:t>11,85</a:t>
                      </a:r>
                      <a:endParaRPr lang="fr-FR" sz="1600" b="1" i="1" dirty="0">
                        <a:solidFill>
                          <a:srgbClr val="3366FF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2ADA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rgbClr val="FF0000"/>
                          </a:solidFill>
                        </a:rPr>
                        <a:t>-1,87</a:t>
                      </a:r>
                      <a:endParaRPr lang="fr-FR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64667"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u="none" strike="noStrike" dirty="0" smtClean="0">
                          <a:effectLst/>
                        </a:rPr>
                        <a:t>CP5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1" u="none" strike="noStrike" dirty="0" smtClean="0">
                          <a:solidFill>
                            <a:srgbClr val="3366FF"/>
                          </a:solidFill>
                          <a:effectLst/>
                          <a:latin typeface="Arial"/>
                        </a:rPr>
                        <a:t>CP5 2012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rgbClr val="008000"/>
                          </a:solidFill>
                        </a:rPr>
                        <a:t>14,09</a:t>
                      </a:r>
                    </a:p>
                    <a:p>
                      <a:pPr algn="ctr"/>
                      <a:r>
                        <a:rPr lang="fr-FR" sz="1600" b="1" i="1" dirty="0" smtClean="0">
                          <a:solidFill>
                            <a:srgbClr val="3366FF"/>
                          </a:solidFill>
                        </a:rPr>
                        <a:t>13,90</a:t>
                      </a:r>
                      <a:endParaRPr lang="fr-FR" sz="1600" b="1" i="1" dirty="0">
                        <a:solidFill>
                          <a:srgbClr val="3366FF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/>
                        <a:t>14,03</a:t>
                      </a:r>
                    </a:p>
                    <a:p>
                      <a:pPr algn="ctr"/>
                      <a:r>
                        <a:rPr lang="fr-FR" sz="1600" b="1" i="1" dirty="0" smtClean="0">
                          <a:solidFill>
                            <a:srgbClr val="3366FF"/>
                          </a:solidFill>
                        </a:rPr>
                        <a:t>13,84</a:t>
                      </a:r>
                      <a:endParaRPr lang="fr-FR" sz="1600" b="1" i="1" dirty="0">
                        <a:solidFill>
                          <a:srgbClr val="3366FF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4EAFB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/>
                        <a:t>14,13</a:t>
                      </a:r>
                    </a:p>
                    <a:p>
                      <a:pPr algn="ctr"/>
                      <a:r>
                        <a:rPr lang="fr-FR" sz="1600" b="1" i="1" dirty="0" smtClean="0">
                          <a:solidFill>
                            <a:srgbClr val="3366FF"/>
                          </a:solidFill>
                        </a:rPr>
                        <a:t>13,94</a:t>
                      </a:r>
                      <a:endParaRPr lang="fr-FR" sz="1600" b="1" i="1" dirty="0">
                        <a:solidFill>
                          <a:srgbClr val="3366FF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2ADA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rgbClr val="008000"/>
                          </a:solidFill>
                        </a:rPr>
                        <a:t>+0,10</a:t>
                      </a:r>
                      <a:endParaRPr lang="fr-FR" sz="2400" b="1" dirty="0">
                        <a:solidFill>
                          <a:srgbClr val="00800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9230454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 txBox="1">
            <a:spLocks/>
          </p:cNvSpPr>
          <p:nvPr/>
        </p:nvSpPr>
        <p:spPr>
          <a:xfrm>
            <a:off x="0" y="4136065"/>
            <a:ext cx="9144000" cy="21424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fr-FR" dirty="0">
              <a:solidFill>
                <a:schemeClr val="bg1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702003"/>
              </p:ext>
            </p:extLst>
          </p:nvPr>
        </p:nvGraphicFramePr>
        <p:xfrm>
          <a:off x="149411" y="784992"/>
          <a:ext cx="8845176" cy="59699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589"/>
                <a:gridCol w="1494118"/>
                <a:gridCol w="1198464"/>
                <a:gridCol w="1072594"/>
                <a:gridCol w="1329765"/>
                <a:gridCol w="1195294"/>
                <a:gridCol w="1359647"/>
                <a:gridCol w="836705"/>
              </a:tblGrid>
              <a:tr h="634420"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 smtClean="0"/>
                        <a:t>CP</a:t>
                      </a:r>
                      <a:endParaRPr lang="fr-FR" sz="1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 smtClean="0"/>
                        <a:t>APSA</a:t>
                      </a:r>
                      <a:endParaRPr lang="fr-FR" sz="1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 smtClean="0"/>
                        <a:t>Note moyenne</a:t>
                      </a:r>
                      <a:endParaRPr lang="fr-FR" sz="1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baseline="0" dirty="0" err="1" smtClean="0"/>
                        <a:t>Moy</a:t>
                      </a:r>
                      <a:endParaRPr lang="fr-FR" sz="1800" b="0" baseline="0" dirty="0" smtClean="0"/>
                    </a:p>
                    <a:p>
                      <a:pPr algn="ctr"/>
                      <a:r>
                        <a:rPr lang="fr-FR" sz="1800" b="0" baseline="0" dirty="0" smtClean="0"/>
                        <a:t>Filles</a:t>
                      </a:r>
                      <a:endParaRPr lang="fr-FR" sz="1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 smtClean="0"/>
                        <a:t>Effectifs </a:t>
                      </a:r>
                    </a:p>
                    <a:p>
                      <a:pPr algn="ctr"/>
                      <a:r>
                        <a:rPr lang="fr-FR" sz="1800" b="0" dirty="0" smtClean="0"/>
                        <a:t>Filles </a:t>
                      </a:r>
                      <a:endParaRPr lang="fr-FR" sz="1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 err="1" smtClean="0"/>
                        <a:t>Moy</a:t>
                      </a:r>
                      <a:endParaRPr lang="fr-FR" sz="1800" b="0" dirty="0" smtClean="0"/>
                    </a:p>
                    <a:p>
                      <a:pPr algn="ctr"/>
                      <a:r>
                        <a:rPr lang="fr-FR" sz="1800" b="0" baseline="0" dirty="0" smtClean="0"/>
                        <a:t>Garçons </a:t>
                      </a:r>
                      <a:endParaRPr lang="fr-FR" sz="1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 smtClean="0"/>
                        <a:t>Effectifs</a:t>
                      </a:r>
                    </a:p>
                    <a:p>
                      <a:pPr algn="ctr"/>
                      <a:r>
                        <a:rPr lang="fr-FR" sz="1800" b="0" dirty="0" smtClean="0"/>
                        <a:t> Garçons</a:t>
                      </a:r>
                      <a:endParaRPr lang="fr-FR" sz="1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 err="1" smtClean="0"/>
                        <a:t>Diff</a:t>
                      </a:r>
                      <a:r>
                        <a:rPr lang="fr-FR" sz="1800" b="0" dirty="0" smtClean="0"/>
                        <a:t>.</a:t>
                      </a:r>
                      <a:endParaRPr lang="fr-FR" sz="1800" b="0" dirty="0"/>
                    </a:p>
                  </a:txBody>
                  <a:tcPr anchor="ctr"/>
                </a:tc>
              </a:tr>
              <a:tr h="390849">
                <a:tc rowSpan="2"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 smtClean="0">
                          <a:effectLst/>
                          <a:latin typeface="+mn-lt"/>
                          <a:cs typeface="Arial"/>
                        </a:rPr>
                        <a:t>1</a:t>
                      </a:r>
                      <a:endParaRPr lang="fr-FR" sz="1600" b="1" i="0" u="none" strike="noStrike" dirty="0">
                        <a:effectLst/>
                        <a:latin typeface="+mn-lt"/>
                        <a:cs typeface="Arial"/>
                      </a:endParaRPr>
                    </a:p>
                  </a:txBody>
                  <a:tcPr marL="12700" marR="12700" marT="1270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 smtClean="0">
                          <a:effectLst/>
                          <a:latin typeface="+mn-lt"/>
                          <a:cs typeface="Arial"/>
                        </a:rPr>
                        <a:t>Javelot </a:t>
                      </a:r>
                      <a:endParaRPr lang="fr-FR" sz="1600" b="0" i="0" u="none" strike="noStrike" dirty="0">
                        <a:effectLst/>
                        <a:latin typeface="+mn-lt"/>
                        <a:cs typeface="Arial"/>
                      </a:endParaRPr>
                    </a:p>
                  </a:txBody>
                  <a:tcPr marL="12700" marR="12700" marT="1270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11,65</a:t>
                      </a:r>
                    </a:p>
                    <a:p>
                      <a:pPr algn="ctr"/>
                      <a:r>
                        <a:rPr lang="fr-FR" sz="1200" b="1" i="1" dirty="0" smtClean="0">
                          <a:solidFill>
                            <a:srgbClr val="3366FF"/>
                          </a:solidFill>
                        </a:rPr>
                        <a:t>13,1</a:t>
                      </a:r>
                      <a:endParaRPr lang="fr-FR" sz="1200" b="1" i="1" dirty="0">
                        <a:solidFill>
                          <a:srgbClr val="3366FF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9,80</a:t>
                      </a:r>
                    </a:p>
                    <a:p>
                      <a:pPr algn="ctr"/>
                      <a:r>
                        <a:rPr lang="fr-FR" sz="1200" b="1" i="1" dirty="0" smtClean="0">
                          <a:solidFill>
                            <a:srgbClr val="3366FF"/>
                          </a:solidFill>
                        </a:rPr>
                        <a:t>11,6</a:t>
                      </a:r>
                      <a:endParaRPr lang="fr-FR" sz="1200" b="1" i="1" dirty="0">
                        <a:solidFill>
                          <a:srgbClr val="3366FF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342</a:t>
                      </a:r>
                      <a:endParaRPr lang="fr-FR" sz="16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12,88</a:t>
                      </a:r>
                    </a:p>
                    <a:p>
                      <a:pPr algn="ctr"/>
                      <a:r>
                        <a:rPr lang="fr-FR" sz="1200" b="1" i="1" dirty="0" smtClean="0">
                          <a:solidFill>
                            <a:srgbClr val="3366FF"/>
                          </a:solidFill>
                        </a:rPr>
                        <a:t>14,00</a:t>
                      </a:r>
                      <a:endParaRPr lang="fr-FR" sz="1200" b="1" i="1" dirty="0">
                        <a:solidFill>
                          <a:srgbClr val="3366FF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501</a:t>
                      </a:r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-3,07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52457">
                <a:tc vMerge="1">
                  <a:txBody>
                    <a:bodyPr/>
                    <a:lstStyle/>
                    <a:p>
                      <a:pPr algn="r" fontAlgn="b"/>
                      <a:endParaRPr lang="fr-FR" sz="1800" b="0" i="0" u="none" strike="noStrike" dirty="0">
                        <a:effectLst/>
                        <a:latin typeface="Calibri"/>
                        <a:cs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 smtClean="0">
                          <a:effectLst/>
                          <a:latin typeface="Calibri"/>
                          <a:cs typeface="Calibri"/>
                        </a:rPr>
                        <a:t>½ fond</a:t>
                      </a:r>
                      <a:endParaRPr lang="fr-FR" sz="1600" b="0" i="0" u="none" strike="noStrike" dirty="0">
                        <a:effectLst/>
                        <a:latin typeface="Calibri"/>
                        <a:cs typeface="Calibri"/>
                      </a:endParaRPr>
                    </a:p>
                  </a:txBody>
                  <a:tcPr marL="12700" marR="12700" marT="1270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u="none" strike="noStrike" kern="1200" dirty="0" smtClean="0">
                          <a:solidFill>
                            <a:srgbClr val="008000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13,67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u="none" strike="noStrike" kern="1200" dirty="0" smtClean="0">
                          <a:solidFill>
                            <a:srgbClr val="008000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13,51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3067</a:t>
                      </a:r>
                      <a:endParaRPr lang="fr-FR" sz="16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13,83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301</a:t>
                      </a:r>
                      <a:r>
                        <a:rPr lang="fr-FR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fr-FR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-0,31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18353">
                <a:tc rowSpan="2">
                  <a:txBody>
                    <a:bodyPr/>
                    <a:lstStyle/>
                    <a:p>
                      <a:pPr algn="r"/>
                      <a:r>
                        <a:rPr lang="fr-FR" sz="1600" b="1" dirty="0" smtClean="0">
                          <a:latin typeface="+mn-lt"/>
                          <a:cs typeface="Arial"/>
                        </a:rPr>
                        <a:t>2</a:t>
                      </a:r>
                      <a:endParaRPr lang="fr-FR" sz="1600" b="1" dirty="0">
                        <a:latin typeface="+mn-lt"/>
                        <a:cs typeface="Arial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latin typeface="+mn-lt"/>
                          <a:cs typeface="Arial"/>
                        </a:rPr>
                        <a:t>CO</a:t>
                      </a:r>
                      <a:endParaRPr lang="fr-FR" sz="1600" b="0" dirty="0">
                        <a:latin typeface="+mn-lt"/>
                        <a:cs typeface="Arial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6600"/>
                          </a:solidFill>
                        </a:rPr>
                        <a:t>13,00</a:t>
                      </a:r>
                    </a:p>
                    <a:p>
                      <a:pPr algn="ctr"/>
                      <a:r>
                        <a:rPr lang="fr-FR" sz="1200" b="1" i="1" dirty="0" smtClean="0">
                          <a:solidFill>
                            <a:srgbClr val="3366FF"/>
                          </a:solidFill>
                        </a:rPr>
                        <a:t>12,08</a:t>
                      </a:r>
                      <a:endParaRPr lang="fr-FR" sz="1200" b="1" i="1" dirty="0">
                        <a:solidFill>
                          <a:srgbClr val="3366FF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6600"/>
                          </a:solidFill>
                        </a:rPr>
                        <a:t>12,54 </a:t>
                      </a:r>
                    </a:p>
                    <a:p>
                      <a:pPr algn="ctr"/>
                      <a:r>
                        <a:rPr lang="fr-FR" sz="1200" b="1" i="1" dirty="0" smtClean="0">
                          <a:solidFill>
                            <a:srgbClr val="3366FF"/>
                          </a:solidFill>
                        </a:rPr>
                        <a:t>11,29</a:t>
                      </a:r>
                      <a:endParaRPr lang="fr-FR" sz="1200" b="1" i="1" dirty="0">
                        <a:solidFill>
                          <a:srgbClr val="3366FF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696</a:t>
                      </a:r>
                      <a:endParaRPr lang="fr-FR" sz="16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13,40</a:t>
                      </a:r>
                    </a:p>
                    <a:p>
                      <a:pPr algn="ctr"/>
                      <a:r>
                        <a:rPr lang="fr-FR" sz="1200" b="1" i="1" dirty="0" smtClean="0">
                          <a:solidFill>
                            <a:srgbClr val="3366FF"/>
                          </a:solidFill>
                        </a:rPr>
                        <a:t>13,9</a:t>
                      </a:r>
                      <a:endParaRPr lang="fr-FR" sz="1200" b="1" i="1" dirty="0">
                        <a:solidFill>
                          <a:srgbClr val="3366FF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784</a:t>
                      </a:r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6600"/>
                          </a:solidFill>
                        </a:rPr>
                        <a:t>- 0,86</a:t>
                      </a:r>
                      <a:endParaRPr lang="fr-FR" sz="1600" b="1" dirty="0">
                        <a:solidFill>
                          <a:srgbClr val="FF66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51765">
                <a:tc vMerge="1">
                  <a:txBody>
                    <a:bodyPr/>
                    <a:lstStyle/>
                    <a:p>
                      <a:pPr algn="r"/>
                      <a:endParaRPr lang="fr-FR" sz="1600" b="0" dirty="0">
                        <a:latin typeface="+mn-lt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latin typeface="+mn-lt"/>
                          <a:cs typeface="Arial"/>
                        </a:rPr>
                        <a:t>Escalade</a:t>
                      </a:r>
                      <a:endParaRPr lang="fr-FR" sz="1600" b="0" dirty="0">
                        <a:latin typeface="+mn-lt"/>
                        <a:cs typeface="Arial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13,99</a:t>
                      </a:r>
                    </a:p>
                    <a:p>
                      <a:pPr algn="ctr"/>
                      <a:r>
                        <a:rPr lang="fr-FR" sz="1200" b="1" i="1" dirty="0" smtClean="0">
                          <a:solidFill>
                            <a:srgbClr val="3366FF"/>
                          </a:solidFill>
                        </a:rPr>
                        <a:t>13,1</a:t>
                      </a:r>
                      <a:endParaRPr lang="fr-FR" sz="1200" b="1" i="1" dirty="0">
                        <a:solidFill>
                          <a:srgbClr val="3366FF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13,91</a:t>
                      </a:r>
                    </a:p>
                    <a:p>
                      <a:pPr algn="ctr"/>
                      <a:r>
                        <a:rPr lang="fr-FR" sz="1200" b="1" i="1" dirty="0" smtClean="0">
                          <a:solidFill>
                            <a:srgbClr val="3366FF"/>
                          </a:solidFill>
                        </a:rPr>
                        <a:t>13,05</a:t>
                      </a:r>
                      <a:endParaRPr lang="fr-FR" sz="1200" b="1" i="1" dirty="0">
                        <a:solidFill>
                          <a:srgbClr val="3366FF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1359</a:t>
                      </a:r>
                      <a:endParaRPr lang="fr-FR" sz="16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14,07</a:t>
                      </a:r>
                    </a:p>
                    <a:p>
                      <a:pPr algn="ctr"/>
                      <a:r>
                        <a:rPr lang="fr-FR" sz="1200" b="1" i="1" dirty="0" smtClean="0">
                          <a:solidFill>
                            <a:srgbClr val="3366FF"/>
                          </a:solidFill>
                        </a:rPr>
                        <a:t>13,2</a:t>
                      </a:r>
                      <a:endParaRPr lang="fr-FR" sz="1200" b="1" i="1" dirty="0">
                        <a:solidFill>
                          <a:srgbClr val="3366FF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1484</a:t>
                      </a:r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-0,17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58871">
                <a:tc rowSpan="2">
                  <a:txBody>
                    <a:bodyPr/>
                    <a:lstStyle/>
                    <a:p>
                      <a:pPr algn="r"/>
                      <a:r>
                        <a:rPr lang="fr-FR" sz="1600" b="1" dirty="0" smtClean="0">
                          <a:latin typeface="+mn-lt"/>
                          <a:cs typeface="Arial"/>
                        </a:rPr>
                        <a:t>3</a:t>
                      </a:r>
                      <a:endParaRPr lang="fr-FR" sz="1600" b="1" dirty="0">
                        <a:latin typeface="+mn-lt"/>
                        <a:cs typeface="Arial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latin typeface="+mn-lt"/>
                          <a:cs typeface="Arial"/>
                        </a:rPr>
                        <a:t>Acrosport</a:t>
                      </a:r>
                      <a:endParaRPr lang="fr-FR" sz="1600" b="0" dirty="0">
                        <a:latin typeface="+mn-lt"/>
                        <a:cs typeface="Arial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13,61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13,86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2026</a:t>
                      </a:r>
                      <a:endParaRPr lang="fr-FR" sz="16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6600"/>
                          </a:solidFill>
                        </a:rPr>
                        <a:t>13,20</a:t>
                      </a:r>
                      <a:endParaRPr lang="fr-FR" sz="1600" b="1" dirty="0">
                        <a:solidFill>
                          <a:srgbClr val="FF66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1219</a:t>
                      </a:r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+0,65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58965">
                <a:tc vMerge="1">
                  <a:txBody>
                    <a:bodyPr/>
                    <a:lstStyle/>
                    <a:p>
                      <a:pPr algn="r"/>
                      <a:endParaRPr lang="fr-FR" sz="1600" b="0" dirty="0">
                        <a:latin typeface="+mn-lt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latin typeface="+mn-lt"/>
                          <a:cs typeface="Arial"/>
                        </a:rPr>
                        <a:t>Gym</a:t>
                      </a:r>
                      <a:endParaRPr lang="fr-FR" sz="1600" b="0" dirty="0">
                        <a:latin typeface="+mn-lt"/>
                        <a:cs typeface="Arial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13,28</a:t>
                      </a:r>
                      <a:endParaRPr lang="fr-FR" sz="16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13,49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1733</a:t>
                      </a:r>
                      <a:endParaRPr lang="fr-FR" sz="16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12,94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1055</a:t>
                      </a:r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+0,54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51765">
                <a:tc rowSpan="4">
                  <a:txBody>
                    <a:bodyPr/>
                    <a:lstStyle/>
                    <a:p>
                      <a:pPr algn="r"/>
                      <a:r>
                        <a:rPr lang="fr-FR" sz="1600" b="1" dirty="0" smtClean="0">
                          <a:latin typeface="+mn-lt"/>
                          <a:cs typeface="Arial"/>
                        </a:rPr>
                        <a:t>4</a:t>
                      </a:r>
                      <a:endParaRPr lang="fr-FR" sz="1600" b="1" dirty="0">
                        <a:latin typeface="+mn-lt"/>
                        <a:cs typeface="Arial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latin typeface="+mn-lt"/>
                          <a:cs typeface="Arial"/>
                        </a:rPr>
                        <a:t>Volley</a:t>
                      </a:r>
                      <a:endParaRPr lang="fr-FR" sz="1600" b="0" dirty="0">
                        <a:latin typeface="+mn-lt"/>
                        <a:cs typeface="Arial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12,51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11,16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836</a:t>
                      </a:r>
                      <a:endParaRPr lang="fr-FR" sz="16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6600"/>
                          </a:solidFill>
                        </a:rPr>
                        <a:t>13,57</a:t>
                      </a:r>
                      <a:endParaRPr lang="fr-FR" sz="1600" b="1" dirty="0">
                        <a:solidFill>
                          <a:srgbClr val="FF66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1065</a:t>
                      </a:r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-2,40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45395">
                <a:tc vMerge="1">
                  <a:txBody>
                    <a:bodyPr/>
                    <a:lstStyle/>
                    <a:p>
                      <a:pPr algn="r"/>
                      <a:endParaRPr lang="fr-FR" sz="1600" b="0" dirty="0">
                        <a:latin typeface="+mn-lt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latin typeface="+mn-lt"/>
                          <a:cs typeface="Arial"/>
                        </a:rPr>
                        <a:t>Rugby</a:t>
                      </a:r>
                      <a:endParaRPr lang="fr-FR" sz="1600" b="0" dirty="0">
                        <a:latin typeface="+mn-lt"/>
                        <a:cs typeface="Arial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13,80</a:t>
                      </a:r>
                    </a:p>
                    <a:p>
                      <a:pPr algn="ctr"/>
                      <a:r>
                        <a:rPr lang="fr-FR" sz="1200" b="1" i="1" dirty="0" smtClean="0">
                          <a:solidFill>
                            <a:srgbClr val="3366FF"/>
                          </a:solidFill>
                        </a:rPr>
                        <a:t>13,2</a:t>
                      </a:r>
                      <a:endParaRPr lang="fr-FR" sz="1200" b="1" i="1" dirty="0">
                        <a:solidFill>
                          <a:srgbClr val="3366FF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13,3</a:t>
                      </a:r>
                    </a:p>
                    <a:p>
                      <a:pPr algn="ctr"/>
                      <a:r>
                        <a:rPr lang="fr-FR" sz="1200" b="1" i="1" dirty="0" smtClean="0">
                          <a:solidFill>
                            <a:srgbClr val="3366FF"/>
                          </a:solidFill>
                        </a:rPr>
                        <a:t>12,7</a:t>
                      </a:r>
                      <a:endParaRPr lang="fr-FR" sz="1200" b="1" i="1" dirty="0">
                        <a:solidFill>
                          <a:srgbClr val="3366FF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502</a:t>
                      </a:r>
                      <a:endParaRPr lang="fr-FR" sz="16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14,23</a:t>
                      </a:r>
                    </a:p>
                    <a:p>
                      <a:pPr algn="ctr"/>
                      <a:r>
                        <a:rPr lang="fr-FR" sz="1200" b="1" i="1" dirty="0" smtClean="0">
                          <a:solidFill>
                            <a:srgbClr val="3366FF"/>
                          </a:solidFill>
                        </a:rPr>
                        <a:t>13,7</a:t>
                      </a:r>
                      <a:endParaRPr lang="fr-FR" sz="1200" b="1" i="1" dirty="0">
                        <a:solidFill>
                          <a:srgbClr val="3366FF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622</a:t>
                      </a:r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6600"/>
                          </a:solidFill>
                        </a:rPr>
                        <a:t>-0,98</a:t>
                      </a:r>
                      <a:endParaRPr lang="fr-FR" sz="1600" b="1" dirty="0">
                        <a:solidFill>
                          <a:srgbClr val="FF66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51765">
                <a:tc vMerge="1">
                  <a:txBody>
                    <a:bodyPr/>
                    <a:lstStyle/>
                    <a:p>
                      <a:pPr algn="r"/>
                      <a:endParaRPr lang="fr-FR" sz="1600" b="0" dirty="0">
                        <a:latin typeface="+mn-lt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latin typeface="+mn-lt"/>
                          <a:cs typeface="Arial"/>
                        </a:rPr>
                        <a:t>Badminton</a:t>
                      </a:r>
                      <a:endParaRPr lang="fr-FR" sz="1600" b="0" dirty="0">
                        <a:latin typeface="+mn-lt"/>
                        <a:cs typeface="Arial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12,63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11,82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3263</a:t>
                      </a:r>
                      <a:endParaRPr lang="fr-FR" sz="16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13,97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1965</a:t>
                      </a:r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-2,14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51765">
                <a:tc vMerge="1">
                  <a:txBody>
                    <a:bodyPr/>
                    <a:lstStyle/>
                    <a:p>
                      <a:pPr algn="r"/>
                      <a:endParaRPr lang="fr-FR" sz="1600" b="1" dirty="0">
                        <a:latin typeface="+mn-lt"/>
                        <a:cs typeface="Arial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latin typeface="+mn-lt"/>
                          <a:cs typeface="Arial"/>
                        </a:rPr>
                        <a:t>Handball</a:t>
                      </a:r>
                      <a:endParaRPr lang="fr-FR" sz="1600" b="0" dirty="0">
                        <a:latin typeface="+mn-lt"/>
                        <a:cs typeface="Arial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6600"/>
                          </a:solidFill>
                        </a:rPr>
                        <a:t>13,0</a:t>
                      </a:r>
                      <a:endParaRPr lang="fr-FR" sz="1600" b="1" dirty="0">
                        <a:solidFill>
                          <a:srgbClr val="FF66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6600"/>
                          </a:solidFill>
                        </a:rPr>
                        <a:t>12,2</a:t>
                      </a:r>
                      <a:endParaRPr lang="fr-FR" sz="1600" b="1" dirty="0">
                        <a:solidFill>
                          <a:srgbClr val="FF66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1444</a:t>
                      </a:r>
                      <a:endParaRPr lang="fr-FR" sz="16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13,8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1562</a:t>
                      </a:r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-1,5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51765">
                <a:tc rowSpan="3">
                  <a:txBody>
                    <a:bodyPr/>
                    <a:lstStyle/>
                    <a:p>
                      <a:pPr algn="r"/>
                      <a:r>
                        <a:rPr lang="fr-FR" sz="1600" b="1" dirty="0" smtClean="0">
                          <a:latin typeface="+mn-lt"/>
                          <a:cs typeface="Arial"/>
                        </a:rPr>
                        <a:t>5</a:t>
                      </a:r>
                      <a:endParaRPr lang="fr-FR" sz="1600" b="1" dirty="0">
                        <a:latin typeface="+mn-lt"/>
                        <a:cs typeface="Arial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latin typeface="+mn-lt"/>
                          <a:cs typeface="Arial"/>
                        </a:rPr>
                        <a:t>Musculation</a:t>
                      </a:r>
                      <a:endParaRPr lang="fr-FR" sz="1600" b="0" dirty="0">
                        <a:latin typeface="+mn-lt"/>
                        <a:cs typeface="Arial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14,08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13,93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1676</a:t>
                      </a:r>
                      <a:endParaRPr lang="fr-FR" sz="16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14,19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2158</a:t>
                      </a:r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-0,25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51765">
                <a:tc vMerge="1">
                  <a:txBody>
                    <a:bodyPr/>
                    <a:lstStyle/>
                    <a:p>
                      <a:pPr algn="r"/>
                      <a:endParaRPr lang="fr-FR" sz="1600" b="0" dirty="0">
                        <a:latin typeface="+mn-lt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latin typeface="+mn-lt"/>
                          <a:cs typeface="Arial"/>
                        </a:rPr>
                        <a:t>STEP</a:t>
                      </a:r>
                      <a:endParaRPr lang="fr-FR" sz="1600" b="0" dirty="0">
                        <a:latin typeface="+mn-lt"/>
                        <a:cs typeface="Arial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14,12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14,40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1695</a:t>
                      </a:r>
                      <a:endParaRPr lang="fr-FR" sz="16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6600"/>
                          </a:solidFill>
                        </a:rPr>
                        <a:t>13,22</a:t>
                      </a:r>
                      <a:endParaRPr lang="fr-FR" sz="1600" b="1" dirty="0">
                        <a:solidFill>
                          <a:srgbClr val="FF66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549</a:t>
                      </a:r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+1,18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51765">
                <a:tc vMerge="1">
                  <a:txBody>
                    <a:bodyPr/>
                    <a:lstStyle/>
                    <a:p>
                      <a:pPr algn="r"/>
                      <a:endParaRPr lang="fr-FR" sz="1600" b="0" dirty="0">
                        <a:latin typeface="+mn-lt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err="1" smtClean="0">
                          <a:latin typeface="+mn-lt"/>
                          <a:cs typeface="Arial"/>
                        </a:rPr>
                        <a:t>Crse</a:t>
                      </a:r>
                      <a:r>
                        <a:rPr lang="fr-FR" sz="1600" b="0" baseline="0" dirty="0" smtClean="0">
                          <a:latin typeface="+mn-lt"/>
                          <a:cs typeface="Arial"/>
                        </a:rPr>
                        <a:t> en durée</a:t>
                      </a:r>
                      <a:endParaRPr lang="fr-FR" sz="1600" b="0" dirty="0">
                        <a:latin typeface="+mn-lt"/>
                        <a:cs typeface="Arial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14,1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13,90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589</a:t>
                      </a:r>
                      <a:endParaRPr lang="fr-FR" sz="16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14,20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618</a:t>
                      </a:r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-0,30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18353"/>
          </a:xfrm>
        </p:spPr>
        <p:txBody>
          <a:bodyPr>
            <a:normAutofit fontScale="90000"/>
          </a:bodyPr>
          <a:lstStyle/>
          <a:p>
            <a:r>
              <a:rPr lang="fr-FR" sz="3400" dirty="0" smtClean="0">
                <a:solidFill>
                  <a:schemeClr val="bg1"/>
                </a:solidFill>
              </a:rPr>
              <a:t>ZOOM SUR LES APSA</a:t>
            </a:r>
            <a:endParaRPr lang="fr-FR" sz="3400" dirty="0">
              <a:solidFill>
                <a:schemeClr val="bg1"/>
              </a:solidFill>
            </a:endParaRPr>
          </a:p>
        </p:txBody>
      </p:sp>
      <p:sp>
        <p:nvSpPr>
          <p:cNvPr id="2" name="Vague 1"/>
          <p:cNvSpPr/>
          <p:nvPr/>
        </p:nvSpPr>
        <p:spPr>
          <a:xfrm>
            <a:off x="2076824" y="418358"/>
            <a:ext cx="1016000" cy="475407"/>
          </a:xfrm>
          <a:prstGeom prst="wav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13,34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7" name="Vague 6"/>
          <p:cNvSpPr/>
          <p:nvPr/>
        </p:nvSpPr>
        <p:spPr>
          <a:xfrm>
            <a:off x="3245224" y="433299"/>
            <a:ext cx="1016000" cy="475407"/>
          </a:xfrm>
          <a:prstGeom prst="wav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12,98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8" name="Vague 7"/>
          <p:cNvSpPr/>
          <p:nvPr/>
        </p:nvSpPr>
        <p:spPr>
          <a:xfrm>
            <a:off x="5713506" y="448240"/>
            <a:ext cx="1016000" cy="475407"/>
          </a:xfrm>
          <a:prstGeom prst="wav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13,76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11" name="Vague 10"/>
          <p:cNvSpPr/>
          <p:nvPr/>
        </p:nvSpPr>
        <p:spPr>
          <a:xfrm>
            <a:off x="8053295" y="403417"/>
            <a:ext cx="1016000" cy="475407"/>
          </a:xfrm>
          <a:prstGeom prst="wav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-0,77</a:t>
            </a:r>
            <a:endParaRPr lang="fr-F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44370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0664822"/>
              </p:ext>
            </p:extLst>
          </p:nvPr>
        </p:nvGraphicFramePr>
        <p:xfrm>
          <a:off x="239059" y="1378656"/>
          <a:ext cx="8635967" cy="35348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5853"/>
                <a:gridCol w="773465"/>
                <a:gridCol w="1317653"/>
                <a:gridCol w="1541343"/>
                <a:gridCol w="1317653"/>
              </a:tblGrid>
              <a:tr h="608783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Type</a:t>
                      </a:r>
                      <a:r>
                        <a:rPr lang="fr-FR" b="1" baseline="0" dirty="0" smtClean="0"/>
                        <a:t> de candidat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Sexe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2011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2012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2013</a:t>
                      </a:r>
                      <a:endParaRPr lang="fr-FR" b="1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Inaptes Totaux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M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smtClean="0">
                          <a:solidFill>
                            <a:srgbClr val="008000"/>
                          </a:solidFill>
                        </a:rPr>
                        <a:t>2,44 %</a:t>
                      </a:r>
                      <a:endParaRPr lang="fr-FR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smtClean="0">
                          <a:solidFill>
                            <a:srgbClr val="FF0000"/>
                          </a:solidFill>
                        </a:rPr>
                        <a:t>2,97 %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smtClean="0">
                          <a:solidFill>
                            <a:srgbClr val="FF0000"/>
                          </a:solidFill>
                        </a:rPr>
                        <a:t>3,06 %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14705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Inaptes Totaux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F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smtClean="0">
                          <a:solidFill>
                            <a:srgbClr val="FF0000"/>
                          </a:solidFill>
                        </a:rPr>
                        <a:t>6,70 %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smtClean="0">
                          <a:solidFill>
                            <a:srgbClr val="FF0000"/>
                          </a:solidFill>
                        </a:rPr>
                        <a:t>6,52 %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smtClean="0">
                          <a:solidFill>
                            <a:srgbClr val="FF6600"/>
                          </a:solidFill>
                        </a:rPr>
                        <a:t>6,48 %</a:t>
                      </a:r>
                      <a:endParaRPr lang="fr-FR" b="1" dirty="0">
                        <a:solidFill>
                          <a:srgbClr val="FF6600"/>
                        </a:solidFill>
                      </a:endParaRPr>
                    </a:p>
                  </a:txBody>
                  <a:tcPr anchor="ctr"/>
                </a:tc>
              </a:tr>
              <a:tr h="229529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Inaptes</a:t>
                      </a:r>
                      <a:r>
                        <a:rPr lang="fr-FR" b="1" baseline="0" dirty="0" smtClean="0"/>
                        <a:t> partiels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M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smtClean="0"/>
                        <a:t>4,68 %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smtClean="0"/>
                        <a:t>4,29 %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smtClean="0">
                          <a:solidFill>
                            <a:srgbClr val="FF0000"/>
                          </a:solidFill>
                        </a:rPr>
                        <a:t>6,07 %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Inaptes</a:t>
                      </a:r>
                      <a:r>
                        <a:rPr lang="fr-FR" b="1" baseline="0" dirty="0" smtClean="0"/>
                        <a:t> partiels 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F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smtClean="0"/>
                        <a:t>6,62 %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smtClean="0">
                          <a:solidFill>
                            <a:srgbClr val="FF0000"/>
                          </a:solidFill>
                        </a:rPr>
                        <a:t>5,68 %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smtClean="0">
                          <a:solidFill>
                            <a:srgbClr val="FF0000"/>
                          </a:solidFill>
                        </a:rPr>
                        <a:t>8,24 %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Contrôle adapté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M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smtClean="0"/>
                        <a:t>0,12 %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smtClean="0"/>
                        <a:t>0,13 %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smtClean="0">
                          <a:solidFill>
                            <a:schemeClr val="tx1"/>
                          </a:solidFill>
                        </a:rPr>
                        <a:t>0,12 %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Contrôle adapté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F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smtClean="0"/>
                        <a:t>0,12 %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smtClean="0"/>
                        <a:t>0,22 %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smtClean="0">
                          <a:solidFill>
                            <a:schemeClr val="tx1"/>
                          </a:solidFill>
                        </a:rPr>
                        <a:t>0,13 %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Protocole standard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M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smtClean="0"/>
                        <a:t>92,82 %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smtClean="0"/>
                        <a:t>92,59 %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smtClean="0">
                          <a:solidFill>
                            <a:srgbClr val="FF0000"/>
                          </a:solidFill>
                        </a:rPr>
                        <a:t>90,74 %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Protocole standard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F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smtClean="0"/>
                        <a:t>86,52 %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87,50 %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85,15 %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99570" y="115675"/>
            <a:ext cx="8939841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 algn="ctr"/>
            <a:r>
              <a:rPr lang="fr-FR" sz="3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+mj-cs"/>
                <a:sym typeface="Wingdings"/>
              </a:rPr>
              <a:t>Un point de vigilance,</a:t>
            </a:r>
          </a:p>
          <a:p>
            <a:pPr marL="0" lvl="4" indent="0" algn="ctr">
              <a:buNone/>
            </a:pPr>
            <a:r>
              <a:rPr lang="fr-FR" sz="3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+mj-cs"/>
                <a:sym typeface="Wingdings"/>
              </a:rPr>
              <a:t>L’ÉVOLUTION DES INAPTITUDES* :</a:t>
            </a:r>
            <a:endParaRPr lang="fr-FR" sz="3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570" y="4857603"/>
            <a:ext cx="904443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sym typeface="Wingdings"/>
              </a:rPr>
              <a:t>Constats </a:t>
            </a:r>
            <a:r>
              <a:rPr lang="fr-FR" sz="24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sym typeface="Wingdings"/>
              </a:rPr>
              <a:t>: </a:t>
            </a:r>
            <a:endParaRPr lang="fr-FR" sz="2400" b="1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sym typeface="Wingdings"/>
            </a:endParaRPr>
          </a:p>
          <a:p>
            <a:pPr algn="just"/>
            <a:r>
              <a:rPr lang="fr-FR" sz="2000" dirty="0" smtClean="0">
                <a:solidFill>
                  <a:schemeClr val="bg1"/>
                </a:solidFill>
                <a:sym typeface="Wingdings"/>
              </a:rPr>
              <a:t>Des inaptes totaux qui se stabilisent avec 2 fois plus de filles que de garçons.</a:t>
            </a:r>
          </a:p>
          <a:p>
            <a:pPr algn="just"/>
            <a:r>
              <a:rPr lang="fr-FR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sym typeface="Wingdings"/>
              </a:rPr>
              <a:t>Des inaptes partiels qui augmentent de façon inquiétante.</a:t>
            </a:r>
          </a:p>
          <a:p>
            <a:pPr algn="just"/>
            <a:r>
              <a:rPr lang="fr-F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sym typeface="Wingdings"/>
              </a:rPr>
              <a:t>Cela n’est pas compensé par une augmentation des contrôles adaptés. </a:t>
            </a:r>
          </a:p>
          <a:p>
            <a:pPr algn="just"/>
            <a:r>
              <a:rPr lang="fr-FR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sym typeface="Wingdings"/>
              </a:rPr>
              <a:t>Des protocoles standards en retrait pour la session 2013</a:t>
            </a:r>
            <a:endParaRPr lang="fr-FR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sym typeface="Wingdings"/>
            </a:endParaRPr>
          </a:p>
        </p:txBody>
      </p:sp>
      <p:sp>
        <p:nvSpPr>
          <p:cNvPr id="3" name="Flèche vers la droite 2"/>
          <p:cNvSpPr/>
          <p:nvPr/>
        </p:nvSpPr>
        <p:spPr>
          <a:xfrm rot="20957529">
            <a:off x="3422976" y="2071636"/>
            <a:ext cx="373530" cy="254000"/>
          </a:xfrm>
          <a:prstGeom prst="rightArrow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a droite 5"/>
          <p:cNvSpPr/>
          <p:nvPr/>
        </p:nvSpPr>
        <p:spPr>
          <a:xfrm rot="1141372">
            <a:off x="3475200" y="2466938"/>
            <a:ext cx="373530" cy="254000"/>
          </a:xfrm>
          <a:prstGeom prst="rightArrow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 vers la droite 7"/>
          <p:cNvSpPr/>
          <p:nvPr/>
        </p:nvSpPr>
        <p:spPr>
          <a:xfrm rot="19354307">
            <a:off x="3482739" y="2800192"/>
            <a:ext cx="373530" cy="254000"/>
          </a:xfrm>
          <a:prstGeom prst="righ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lèche vers la droite 8"/>
          <p:cNvSpPr/>
          <p:nvPr/>
        </p:nvSpPr>
        <p:spPr>
          <a:xfrm rot="19354307">
            <a:off x="3485727" y="3176707"/>
            <a:ext cx="373530" cy="254000"/>
          </a:xfrm>
          <a:prstGeom prst="righ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lèche vers la droite 9"/>
          <p:cNvSpPr/>
          <p:nvPr/>
        </p:nvSpPr>
        <p:spPr>
          <a:xfrm>
            <a:off x="3470788" y="3518070"/>
            <a:ext cx="373530" cy="254000"/>
          </a:xfrm>
          <a:prstGeom prst="rightArrow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lèche vers la droite 10"/>
          <p:cNvSpPr/>
          <p:nvPr/>
        </p:nvSpPr>
        <p:spPr>
          <a:xfrm>
            <a:off x="3461710" y="3871591"/>
            <a:ext cx="373530" cy="254000"/>
          </a:xfrm>
          <a:prstGeom prst="rightArrow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lèche vers la droite 11"/>
          <p:cNvSpPr/>
          <p:nvPr/>
        </p:nvSpPr>
        <p:spPr>
          <a:xfrm rot="1863834">
            <a:off x="3451411" y="4203748"/>
            <a:ext cx="373530" cy="254000"/>
          </a:xfrm>
          <a:prstGeom prst="righ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lèche vers la droite 12"/>
          <p:cNvSpPr/>
          <p:nvPr/>
        </p:nvSpPr>
        <p:spPr>
          <a:xfrm rot="1520934">
            <a:off x="3427569" y="4603636"/>
            <a:ext cx="373530" cy="254000"/>
          </a:xfrm>
          <a:prstGeom prst="righ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5225765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93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FFFF"/>
                </a:solidFill>
              </a:rPr>
              <a:t>Moyennes  et effectifs par départements</a:t>
            </a:r>
            <a:endParaRPr lang="fr-FR" dirty="0">
              <a:solidFill>
                <a:srgbClr val="FFFFFF"/>
              </a:solidFill>
            </a:endParaRPr>
          </a:p>
        </p:txBody>
      </p:sp>
      <p:graphicFrame>
        <p:nvGraphicFramePr>
          <p:cNvPr id="5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8667908"/>
              </p:ext>
            </p:extLst>
          </p:nvPr>
        </p:nvGraphicFramePr>
        <p:xfrm>
          <a:off x="179294" y="1586768"/>
          <a:ext cx="8771031" cy="5019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71038044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6479" y="0"/>
            <a:ext cx="8748465" cy="672353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FFFF"/>
                </a:solidFill>
              </a:rPr>
              <a:t>Moyenne par établissement 45</a:t>
            </a:r>
            <a:endParaRPr lang="fr-FR" dirty="0">
              <a:solidFill>
                <a:srgbClr val="FFFFFF"/>
              </a:solidFill>
            </a:endParaRPr>
          </a:p>
        </p:txBody>
      </p:sp>
      <p:graphicFrame>
        <p:nvGraphicFramePr>
          <p:cNvPr id="5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8512857"/>
              </p:ext>
            </p:extLst>
          </p:nvPr>
        </p:nvGraphicFramePr>
        <p:xfrm>
          <a:off x="1" y="672353"/>
          <a:ext cx="9144000" cy="61856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01202643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400" dirty="0" smtClean="0"/>
              <a:t>Le </a:t>
            </a:r>
            <a:r>
              <a:rPr lang="fr-FR" sz="2400" dirty="0"/>
              <a:t>parcours de formation </a:t>
            </a:r>
            <a:r>
              <a:rPr lang="fr-FR" sz="2400" dirty="0" smtClean="0"/>
              <a:t>de l’ élève au </a:t>
            </a:r>
            <a:r>
              <a:rPr lang="fr-FR" sz="2400" dirty="0"/>
              <a:t>cours de </a:t>
            </a:r>
            <a:r>
              <a:rPr lang="fr-FR" sz="2400" dirty="0" smtClean="0"/>
              <a:t>sa scolarité </a:t>
            </a:r>
            <a:r>
              <a:rPr lang="fr-FR" sz="2400" dirty="0"/>
              <a:t>obligatoire en EPS </a:t>
            </a:r>
            <a:r>
              <a:rPr lang="fr-FR" sz="2400" dirty="0" smtClean="0"/>
              <a:t>: 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541220" y="5179587"/>
            <a:ext cx="8232793" cy="1188877"/>
          </a:xfrm>
        </p:spPr>
        <p:txBody>
          <a:bodyPr>
            <a:noAutofit/>
          </a:bodyPr>
          <a:lstStyle/>
          <a:p>
            <a:pPr marL="352425" indent="-352425" algn="just">
              <a:buFont typeface="Wingdings" pitchFamily="2" charset="2"/>
              <a:buChar char="Ø"/>
            </a:pPr>
            <a:r>
              <a:rPr lang="fr-FR" sz="1400" dirty="0" smtClean="0">
                <a:sym typeface="Wingdings"/>
              </a:rPr>
              <a:t>Les élèves n’arrivent donc pas débutants à l’entrée du lycée. </a:t>
            </a:r>
          </a:p>
          <a:p>
            <a:pPr marL="352425" indent="-352425" algn="just">
              <a:buFont typeface="Wingdings" pitchFamily="2" charset="2"/>
              <a:buChar char="Ø"/>
            </a:pPr>
            <a:r>
              <a:rPr lang="fr-FR" sz="1400" dirty="0" smtClean="0">
                <a:sym typeface="Wingdings"/>
              </a:rPr>
              <a:t>Cependant, de grandes hétérogénéités sont constatées. </a:t>
            </a:r>
          </a:p>
          <a:p>
            <a:pPr marL="352425" indent="-352425" algn="just">
              <a:buFont typeface="Wingdings" pitchFamily="2" charset="2"/>
              <a:buChar char="Ø"/>
            </a:pPr>
            <a:r>
              <a:rPr lang="fr-FR" sz="1400" dirty="0" smtClean="0">
                <a:sym typeface="Wingdings"/>
              </a:rPr>
              <a:t>Les programmes de lycée et de la voie professionnelle facilitent la réduction </a:t>
            </a:r>
            <a:r>
              <a:rPr lang="fr-FR" sz="1400" dirty="0">
                <a:sym typeface="Wingdings"/>
              </a:rPr>
              <a:t>de ces </a:t>
            </a:r>
            <a:r>
              <a:rPr lang="fr-FR" sz="1400" dirty="0" smtClean="0">
                <a:sym typeface="Wingdings"/>
              </a:rPr>
              <a:t>hétérogénéités au cours de l’année de seconde. (compétences attendues de niveau 3) </a:t>
            </a:r>
            <a:r>
              <a:rPr lang="fr-FR" sz="1400" dirty="0">
                <a:sym typeface="Wingdings"/>
              </a:rPr>
              <a:t>*</a:t>
            </a:r>
            <a:endParaRPr lang="fr-FR" sz="1400" dirty="0" smtClean="0">
              <a:sym typeface="Wingding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30456" y="1234261"/>
            <a:ext cx="2578393" cy="927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Collège</a:t>
            </a:r>
          </a:p>
          <a:p>
            <a:pPr algn="ctr"/>
            <a:endParaRPr lang="fr-FR" b="1" dirty="0" smtClean="0"/>
          </a:p>
          <a:p>
            <a:pPr algn="ctr"/>
            <a:endParaRPr lang="fr-FR" sz="1050" dirty="0" smtClean="0"/>
          </a:p>
        </p:txBody>
      </p:sp>
      <p:sp>
        <p:nvSpPr>
          <p:cNvPr id="9" name="ZoneTexte 8"/>
          <p:cNvSpPr txBox="1"/>
          <p:nvPr/>
        </p:nvSpPr>
        <p:spPr>
          <a:xfrm>
            <a:off x="4751425" y="1874953"/>
            <a:ext cx="6574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>
                <a:solidFill>
                  <a:schemeClr val="bg1"/>
                </a:solidFill>
              </a:rPr>
              <a:t>Niv</a:t>
            </a:r>
            <a:r>
              <a:rPr lang="fr-FR" sz="16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. </a:t>
            </a:r>
            <a:r>
              <a:rPr lang="fr-FR" sz="1600" b="1" dirty="0" smtClean="0">
                <a:solidFill>
                  <a:schemeClr val="bg1"/>
                </a:solidFill>
              </a:rPr>
              <a:t>2</a:t>
            </a:r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83421" y="1234261"/>
            <a:ext cx="3099142" cy="9278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Lycées</a:t>
            </a:r>
          </a:p>
          <a:p>
            <a:pPr algn="ctr"/>
            <a:endParaRPr lang="fr-FR" b="1" dirty="0" smtClean="0"/>
          </a:p>
          <a:p>
            <a:pPr algn="ctr"/>
            <a:endParaRPr lang="fr-FR" sz="1050" dirty="0" smtClean="0"/>
          </a:p>
        </p:txBody>
      </p:sp>
      <p:sp>
        <p:nvSpPr>
          <p:cNvPr id="11" name="ZoneTexte 10"/>
          <p:cNvSpPr txBox="1"/>
          <p:nvPr/>
        </p:nvSpPr>
        <p:spPr>
          <a:xfrm>
            <a:off x="5888040" y="1939006"/>
            <a:ext cx="5850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>
                <a:solidFill>
                  <a:schemeClr val="accent1">
                    <a:lumMod val="75000"/>
                  </a:schemeClr>
                </a:solidFill>
              </a:rPr>
              <a:t>Niv. 3</a:t>
            </a:r>
            <a:endParaRPr lang="fr-FR" sz="1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05280" y="1234261"/>
            <a:ext cx="1711841" cy="9278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École</a:t>
            </a:r>
          </a:p>
          <a:p>
            <a:pPr algn="ctr"/>
            <a:endParaRPr lang="fr-FR" b="1" dirty="0" smtClean="0"/>
          </a:p>
          <a:p>
            <a:pPr algn="ctr"/>
            <a:endParaRPr lang="fr-FR" sz="1050" dirty="0" smtClean="0"/>
          </a:p>
        </p:txBody>
      </p:sp>
      <p:sp>
        <p:nvSpPr>
          <p:cNvPr id="8" name="Flèche droite 7"/>
          <p:cNvSpPr/>
          <p:nvPr/>
        </p:nvSpPr>
        <p:spPr>
          <a:xfrm>
            <a:off x="905280" y="1534329"/>
            <a:ext cx="7877283" cy="478468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rgbClr val="FF0000"/>
                </a:solidFill>
              </a:rPr>
              <a:t>FORMATION E.P.S.</a:t>
            </a:r>
            <a:endParaRPr lang="fr-FR" sz="1600" b="1" dirty="0">
              <a:solidFill>
                <a:srgbClr val="FF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7858378" y="1909124"/>
            <a:ext cx="9156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/>
              <a:t>Niv. 4 /5</a:t>
            </a:r>
            <a:endParaRPr lang="fr-FR" sz="1600" b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3300179" y="1910019"/>
            <a:ext cx="5850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Niv. 1</a:t>
            </a:r>
            <a:endParaRPr lang="fr-FR" sz="1400" i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30456" y="2300835"/>
            <a:ext cx="2578393" cy="5265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r>
              <a:rPr lang="fr-FR" sz="1400" b="1" dirty="0" smtClean="0"/>
              <a:t>468 heures d’E.P.S</a:t>
            </a:r>
            <a:endParaRPr lang="fr-FR" sz="900" dirty="0" smtClean="0"/>
          </a:p>
        </p:txBody>
      </p:sp>
      <p:sp>
        <p:nvSpPr>
          <p:cNvPr id="17" name="Rectangle 16"/>
          <p:cNvSpPr/>
          <p:nvPr/>
        </p:nvSpPr>
        <p:spPr>
          <a:xfrm>
            <a:off x="810258" y="4285689"/>
            <a:ext cx="1711841" cy="675443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r>
              <a:rPr lang="fr-FR" sz="1400" b="1" dirty="0" smtClean="0">
                <a:solidFill>
                  <a:schemeClr val="tx1"/>
                </a:solidFill>
              </a:rPr>
              <a:t>Un niveau 2 de compétence attendue</a:t>
            </a:r>
            <a:endParaRPr lang="fr-FR" sz="900" dirty="0" smtClean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735875" y="4315571"/>
            <a:ext cx="1711841" cy="6754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r>
              <a:rPr lang="fr-FR" sz="1400" b="1" dirty="0" smtClean="0"/>
              <a:t>Dans au moins 1 APSA</a:t>
            </a:r>
            <a:endParaRPr lang="fr-FR" sz="900" dirty="0" smtClean="0"/>
          </a:p>
        </p:txBody>
      </p:sp>
      <p:sp>
        <p:nvSpPr>
          <p:cNvPr id="19" name="Rectangle 18"/>
          <p:cNvSpPr/>
          <p:nvPr/>
        </p:nvSpPr>
        <p:spPr>
          <a:xfrm>
            <a:off x="4721063" y="4315571"/>
            <a:ext cx="1711841" cy="6754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r>
              <a:rPr lang="fr-FR" sz="1400" b="1" dirty="0" smtClean="0"/>
              <a:t>De chacun des 8 groupes d’activités</a:t>
            </a:r>
            <a:endParaRPr lang="fr-FR" sz="900" dirty="0" smtClean="0"/>
          </a:p>
        </p:txBody>
      </p:sp>
      <p:sp>
        <p:nvSpPr>
          <p:cNvPr id="20" name="Rectangle 19"/>
          <p:cNvSpPr/>
          <p:nvPr/>
        </p:nvSpPr>
        <p:spPr>
          <a:xfrm>
            <a:off x="6645258" y="4315571"/>
            <a:ext cx="1711841" cy="6754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r>
              <a:rPr lang="fr-FR" sz="1400" b="1" dirty="0" smtClean="0"/>
              <a:t>Relevant de 4 compétences propres à l’EPS</a:t>
            </a:r>
            <a:endParaRPr lang="fr-FR" sz="900" dirty="0" smtClean="0"/>
          </a:p>
        </p:txBody>
      </p:sp>
      <p:sp>
        <p:nvSpPr>
          <p:cNvPr id="21" name="ZoneTexte 20"/>
          <p:cNvSpPr txBox="1"/>
          <p:nvPr/>
        </p:nvSpPr>
        <p:spPr>
          <a:xfrm>
            <a:off x="251411" y="3700422"/>
            <a:ext cx="5827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À la fin de la scolarité collège, les élèves doivent avoir : </a:t>
            </a:r>
            <a:endParaRPr lang="fr-F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684334" y="2330716"/>
            <a:ext cx="3098229" cy="11954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</a:pPr>
            <a:r>
              <a:rPr lang="fr-FR" sz="1400" b="1" dirty="0" smtClean="0"/>
              <a:t>Voie Pro : 224 heures d’E.P.S.</a:t>
            </a:r>
          </a:p>
          <a:p>
            <a:pPr>
              <a:spcBef>
                <a:spcPts val="600"/>
              </a:spcBef>
            </a:pPr>
            <a:r>
              <a:rPr lang="fr-FR" sz="1400" b="1" dirty="0" smtClean="0"/>
              <a:t>LGT : 216 heures d’E.P.S.</a:t>
            </a:r>
          </a:p>
          <a:p>
            <a:pPr>
              <a:spcBef>
                <a:spcPts val="600"/>
              </a:spcBef>
            </a:pPr>
            <a:r>
              <a:rPr lang="fr-FR" sz="1400" b="1" dirty="0" smtClean="0"/>
              <a:t>Ens Fac : 540 heures d’E.P.S.</a:t>
            </a:r>
          </a:p>
          <a:p>
            <a:pPr>
              <a:spcBef>
                <a:spcPts val="600"/>
              </a:spcBef>
            </a:pPr>
            <a:r>
              <a:rPr lang="fr-FR" sz="1400" b="1" dirty="0" smtClean="0"/>
              <a:t>Ens Explo / Comp : 684 heures d’E.P.S. </a:t>
            </a:r>
            <a:endParaRPr lang="fr-FR" sz="900" dirty="0" smtClean="0"/>
          </a:p>
        </p:txBody>
      </p:sp>
    </p:spTree>
    <p:extLst>
      <p:ext uri="{BB962C8B-B14F-4D97-AF65-F5344CB8AC3E}">
        <p14:creationId xmlns:p14="http://schemas.microsoft.com/office/powerpoint/2010/main" val="3018435789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  <p:bldP spid="9" grpId="0"/>
      <p:bldP spid="10" grpId="0" animBg="1"/>
      <p:bldP spid="11" grpId="0"/>
      <p:bldP spid="12" grpId="0" animBg="1"/>
      <p:bldP spid="8" grpId="0" animBg="1"/>
      <p:bldP spid="13" grpId="0"/>
      <p:bldP spid="14" grpId="0"/>
      <p:bldP spid="15" grpId="0" animBg="1"/>
      <p:bldP spid="17" grpId="0" animBg="1"/>
      <p:bldP spid="18" grpId="0" animBg="1"/>
      <p:bldP spid="19" grpId="0" animBg="1"/>
      <p:bldP spid="20" grpId="0" animBg="1"/>
      <p:bldP spid="2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119529" y="84053"/>
            <a:ext cx="8904942" cy="737713"/>
          </a:xfrm>
        </p:spPr>
        <p:txBody>
          <a:bodyPr>
            <a:norm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Évolution des moyennes des lycées du 45 : 1</a:t>
            </a:r>
            <a:endParaRPr lang="fr-FR" sz="2800" dirty="0">
              <a:solidFill>
                <a:schemeClr val="bg1"/>
              </a:solidFill>
            </a:endParaRPr>
          </a:p>
        </p:txBody>
      </p:sp>
      <p:graphicFrame>
        <p:nvGraphicFramePr>
          <p:cNvPr id="6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1804459"/>
              </p:ext>
            </p:extLst>
          </p:nvPr>
        </p:nvGraphicFramePr>
        <p:xfrm>
          <a:off x="1" y="806824"/>
          <a:ext cx="9144000" cy="6051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24870394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119529" y="39230"/>
            <a:ext cx="8904942" cy="737713"/>
          </a:xfrm>
        </p:spPr>
        <p:txBody>
          <a:bodyPr>
            <a:normAutofit/>
          </a:bodyPr>
          <a:lstStyle/>
          <a:p>
            <a:r>
              <a:rPr lang="fr-FR" sz="2800" smtClean="0">
                <a:solidFill>
                  <a:schemeClr val="bg1"/>
                </a:solidFill>
              </a:rPr>
              <a:t>Évolution </a:t>
            </a:r>
            <a:r>
              <a:rPr lang="fr-FR" sz="2800" dirty="0" smtClean="0">
                <a:solidFill>
                  <a:schemeClr val="bg1"/>
                </a:solidFill>
              </a:rPr>
              <a:t>des moyennes des lycées du 45 : 2</a:t>
            </a:r>
            <a:endParaRPr lang="fr-FR" sz="2800" dirty="0">
              <a:solidFill>
                <a:schemeClr val="bg1"/>
              </a:solidFill>
            </a:endParaRPr>
          </a:p>
        </p:txBody>
      </p:sp>
      <p:graphicFrame>
        <p:nvGraphicFramePr>
          <p:cNvPr id="7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4561301"/>
              </p:ext>
            </p:extLst>
          </p:nvPr>
        </p:nvGraphicFramePr>
        <p:xfrm>
          <a:off x="1" y="806824"/>
          <a:ext cx="9144000" cy="6051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76286046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395535" y="54171"/>
            <a:ext cx="8748465" cy="1143000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FFFF"/>
                </a:solidFill>
              </a:rPr>
              <a:t>Moyenne </a:t>
            </a:r>
            <a:r>
              <a:rPr lang="fr-FR" smtClean="0">
                <a:solidFill>
                  <a:srgbClr val="FFFFFF"/>
                </a:solidFill>
              </a:rPr>
              <a:t>par établissement 18</a:t>
            </a:r>
            <a:endParaRPr lang="fr-FR" dirty="0">
              <a:solidFill>
                <a:srgbClr val="FFFFFF"/>
              </a:solidFill>
            </a:endParaRPr>
          </a:p>
        </p:txBody>
      </p:sp>
      <p:graphicFrame>
        <p:nvGraphicFramePr>
          <p:cNvPr id="5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5274571"/>
              </p:ext>
            </p:extLst>
          </p:nvPr>
        </p:nvGraphicFramePr>
        <p:xfrm>
          <a:off x="0" y="1197171"/>
          <a:ext cx="9144000" cy="5601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43351160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9529" y="188640"/>
            <a:ext cx="8904942" cy="737713"/>
          </a:xfrm>
        </p:spPr>
        <p:txBody>
          <a:bodyPr>
            <a:normAutofit/>
          </a:bodyPr>
          <a:lstStyle/>
          <a:p>
            <a:r>
              <a:rPr lang="fr-FR" sz="2800" smtClean="0">
                <a:solidFill>
                  <a:schemeClr val="bg1"/>
                </a:solidFill>
              </a:rPr>
              <a:t>Évolution </a:t>
            </a:r>
            <a:r>
              <a:rPr lang="fr-FR" sz="2800" dirty="0" smtClean="0">
                <a:solidFill>
                  <a:schemeClr val="bg1"/>
                </a:solidFill>
              </a:rPr>
              <a:t>des moyennes des lycées du 18 :</a:t>
            </a:r>
            <a:endParaRPr lang="fr-FR" sz="2800" dirty="0">
              <a:solidFill>
                <a:schemeClr val="bg1"/>
              </a:solidFill>
            </a:endParaRPr>
          </a:p>
        </p:txBody>
      </p:sp>
      <p:graphicFrame>
        <p:nvGraphicFramePr>
          <p:cNvPr id="4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4345483"/>
              </p:ext>
            </p:extLst>
          </p:nvPr>
        </p:nvGraphicFramePr>
        <p:xfrm>
          <a:off x="1" y="926354"/>
          <a:ext cx="9144000" cy="59316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28441269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395535" y="54171"/>
            <a:ext cx="8748465" cy="1143000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FFFF"/>
                </a:solidFill>
              </a:rPr>
              <a:t>Moyenne </a:t>
            </a:r>
            <a:r>
              <a:rPr lang="fr-FR" smtClean="0">
                <a:solidFill>
                  <a:srgbClr val="FFFFFF"/>
                </a:solidFill>
              </a:rPr>
              <a:t>par établissement 36</a:t>
            </a:r>
            <a:endParaRPr lang="fr-FR" dirty="0">
              <a:solidFill>
                <a:srgbClr val="FFFFFF"/>
              </a:solidFill>
            </a:endParaRPr>
          </a:p>
        </p:txBody>
      </p:sp>
      <p:graphicFrame>
        <p:nvGraphicFramePr>
          <p:cNvPr id="5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6533739"/>
              </p:ext>
            </p:extLst>
          </p:nvPr>
        </p:nvGraphicFramePr>
        <p:xfrm>
          <a:off x="0" y="1060824"/>
          <a:ext cx="9144000" cy="57738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25372220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19529" y="188640"/>
            <a:ext cx="8904942" cy="737713"/>
          </a:xfrm>
        </p:spPr>
        <p:txBody>
          <a:bodyPr>
            <a:normAutofit/>
          </a:bodyPr>
          <a:lstStyle/>
          <a:p>
            <a:r>
              <a:rPr lang="fr-FR" sz="2800" smtClean="0">
                <a:solidFill>
                  <a:schemeClr val="bg1"/>
                </a:solidFill>
              </a:rPr>
              <a:t>Évolution </a:t>
            </a:r>
            <a:r>
              <a:rPr lang="fr-FR" sz="2800" dirty="0" smtClean="0">
                <a:solidFill>
                  <a:schemeClr val="bg1"/>
                </a:solidFill>
              </a:rPr>
              <a:t>des moyennes des lycées du 36 :</a:t>
            </a:r>
            <a:endParaRPr lang="fr-FR" sz="2800" dirty="0">
              <a:solidFill>
                <a:schemeClr val="bg1"/>
              </a:solidFill>
            </a:endParaRPr>
          </a:p>
        </p:txBody>
      </p:sp>
      <p:graphicFrame>
        <p:nvGraphicFramePr>
          <p:cNvPr id="5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2933766"/>
              </p:ext>
            </p:extLst>
          </p:nvPr>
        </p:nvGraphicFramePr>
        <p:xfrm>
          <a:off x="1" y="968374"/>
          <a:ext cx="9144000" cy="5889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11406952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395535" y="54171"/>
            <a:ext cx="8748465" cy="1143000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FFFF"/>
                </a:solidFill>
              </a:rPr>
              <a:t>Moyenne </a:t>
            </a:r>
            <a:r>
              <a:rPr lang="fr-FR" smtClean="0">
                <a:solidFill>
                  <a:srgbClr val="FFFFFF"/>
                </a:solidFill>
              </a:rPr>
              <a:t>par établissement 37</a:t>
            </a:r>
            <a:endParaRPr lang="fr-FR" dirty="0">
              <a:solidFill>
                <a:srgbClr val="FFFFFF"/>
              </a:solidFill>
            </a:endParaRPr>
          </a:p>
        </p:txBody>
      </p:sp>
      <p:graphicFrame>
        <p:nvGraphicFramePr>
          <p:cNvPr id="5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3411643"/>
              </p:ext>
            </p:extLst>
          </p:nvPr>
        </p:nvGraphicFramePr>
        <p:xfrm>
          <a:off x="0" y="1197171"/>
          <a:ext cx="9144000" cy="56608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98452672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19529" y="188640"/>
            <a:ext cx="8904942" cy="737713"/>
          </a:xfrm>
        </p:spPr>
        <p:txBody>
          <a:bodyPr>
            <a:normAutofit/>
          </a:bodyPr>
          <a:lstStyle/>
          <a:p>
            <a:r>
              <a:rPr lang="fr-FR" sz="2800" smtClean="0">
                <a:solidFill>
                  <a:schemeClr val="bg1"/>
                </a:solidFill>
              </a:rPr>
              <a:t>Évolution </a:t>
            </a:r>
            <a:r>
              <a:rPr lang="fr-FR" sz="2800" dirty="0" smtClean="0">
                <a:solidFill>
                  <a:schemeClr val="bg1"/>
                </a:solidFill>
              </a:rPr>
              <a:t>des moyennes des lycées du 37 :</a:t>
            </a:r>
            <a:endParaRPr lang="fr-FR" sz="2800" dirty="0">
              <a:solidFill>
                <a:schemeClr val="bg1"/>
              </a:solidFill>
            </a:endParaRPr>
          </a:p>
        </p:txBody>
      </p:sp>
      <p:graphicFrame>
        <p:nvGraphicFramePr>
          <p:cNvPr id="5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8026509"/>
              </p:ext>
            </p:extLst>
          </p:nvPr>
        </p:nvGraphicFramePr>
        <p:xfrm>
          <a:off x="1" y="926353"/>
          <a:ext cx="9144000" cy="5931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23849370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395535" y="54171"/>
            <a:ext cx="8748465" cy="1143000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FFFF"/>
                </a:solidFill>
              </a:rPr>
              <a:t>Moyenne </a:t>
            </a:r>
            <a:r>
              <a:rPr lang="fr-FR" smtClean="0">
                <a:solidFill>
                  <a:srgbClr val="FFFFFF"/>
                </a:solidFill>
              </a:rPr>
              <a:t>par établissement 41</a:t>
            </a:r>
            <a:endParaRPr lang="fr-FR" dirty="0">
              <a:solidFill>
                <a:srgbClr val="FFFFFF"/>
              </a:solidFill>
            </a:endParaRPr>
          </a:p>
        </p:txBody>
      </p:sp>
      <p:graphicFrame>
        <p:nvGraphicFramePr>
          <p:cNvPr id="5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3537479"/>
              </p:ext>
            </p:extLst>
          </p:nvPr>
        </p:nvGraphicFramePr>
        <p:xfrm>
          <a:off x="0" y="1197171"/>
          <a:ext cx="9144000" cy="56608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86504628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119529" y="188640"/>
            <a:ext cx="8904942" cy="737713"/>
          </a:xfrm>
        </p:spPr>
        <p:txBody>
          <a:bodyPr>
            <a:normAutofit/>
          </a:bodyPr>
          <a:lstStyle/>
          <a:p>
            <a:r>
              <a:rPr lang="fr-FR" sz="2800" smtClean="0">
                <a:solidFill>
                  <a:schemeClr val="bg1"/>
                </a:solidFill>
              </a:rPr>
              <a:t>Évolution </a:t>
            </a:r>
            <a:r>
              <a:rPr lang="fr-FR" sz="2800" dirty="0" smtClean="0">
                <a:solidFill>
                  <a:schemeClr val="bg1"/>
                </a:solidFill>
              </a:rPr>
              <a:t>des moyennes des lycées du 41 :</a:t>
            </a:r>
            <a:endParaRPr lang="fr-FR" sz="2800" dirty="0">
              <a:solidFill>
                <a:schemeClr val="bg1"/>
              </a:solidFill>
            </a:endParaRPr>
          </a:p>
        </p:txBody>
      </p:sp>
      <p:graphicFrame>
        <p:nvGraphicFramePr>
          <p:cNvPr id="6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8098795"/>
              </p:ext>
            </p:extLst>
          </p:nvPr>
        </p:nvGraphicFramePr>
        <p:xfrm>
          <a:off x="1" y="926354"/>
          <a:ext cx="9144000" cy="59316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62191384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title"/>
          </p:nvPr>
        </p:nvSpPr>
        <p:spPr>
          <a:xfrm>
            <a:off x="0" y="0"/>
            <a:ext cx="9017000" cy="1411560"/>
          </a:xfrm>
        </p:spPr>
        <p:txBody>
          <a:bodyPr>
            <a:normAutofit/>
          </a:bodyPr>
          <a:lstStyle/>
          <a:p>
            <a:r>
              <a:rPr lang="fr-FR" sz="2400" b="1" dirty="0" smtClean="0">
                <a:solidFill>
                  <a:schemeClr val="bg1"/>
                </a:solidFill>
              </a:rPr>
              <a:t>À tous les niveaux de scolarité, les</a:t>
            </a:r>
            <a:r>
              <a:rPr lang="fr-FR" sz="2400" dirty="0" smtClean="0"/>
              <a:t> </a:t>
            </a:r>
            <a:r>
              <a:rPr lang="fr-FR" sz="2400" b="1" dirty="0" smtClean="0">
                <a:solidFill>
                  <a:schemeClr val="bg1"/>
                </a:solidFill>
              </a:rPr>
              <a:t>compétences attendues restent au centre </a:t>
            </a:r>
            <a:r>
              <a:rPr lang="fr-FR" sz="2400" b="1" dirty="0">
                <a:solidFill>
                  <a:schemeClr val="bg1"/>
                </a:solidFill>
              </a:rPr>
              <a:t>de l’articulation </a:t>
            </a:r>
            <a:r>
              <a:rPr lang="fr-FR" sz="2400" b="1" dirty="0" smtClean="0">
                <a:solidFill>
                  <a:schemeClr val="bg1"/>
                </a:solidFill>
              </a:rPr>
              <a:t>formation/évaluation</a:t>
            </a:r>
            <a:endParaRPr lang="fr-FR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0052195"/>
              </p:ext>
            </p:extLst>
          </p:nvPr>
        </p:nvGraphicFramePr>
        <p:xfrm>
          <a:off x="1367195" y="3803764"/>
          <a:ext cx="7573605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8405"/>
                <a:gridCol w="2167467"/>
                <a:gridCol w="38777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Niveau</a:t>
                      </a:r>
                      <a:r>
                        <a:rPr lang="fr-FR" sz="1400" baseline="0" dirty="0" smtClean="0">
                          <a:solidFill>
                            <a:schemeClr val="tx1"/>
                          </a:solidFill>
                        </a:rPr>
                        <a:t> d’acquisition 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Étapes de la scolarité</a:t>
                      </a:r>
                      <a:endParaRPr lang="fr-FR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Exigibles</a:t>
                      </a:r>
                      <a:endParaRPr lang="fr-FR" sz="1400" dirty="0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Niveau 1</a:t>
                      </a:r>
                      <a:endParaRPr lang="fr-FR" sz="14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cours du cursus collège</a:t>
                      </a:r>
                      <a:endParaRPr lang="fr-FR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-</a:t>
                      </a:r>
                      <a:endParaRPr lang="fr-FR" sz="1400" dirty="0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Niveau 2</a:t>
                      </a:r>
                      <a:endParaRPr lang="fr-FR" sz="14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Verdana" charset="0"/>
                        </a:rPr>
                        <a:t>Au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Verdana" charset="0"/>
                        </a:rPr>
                        <a:t> cours du cursus </a:t>
                      </a:r>
                      <a:r>
                        <a:rPr lang="en-US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Verdana" charset="0"/>
                        </a:rPr>
                        <a:t>collège</a:t>
                      </a:r>
                      <a:endParaRPr lang="en-US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Verdan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Au DNB</a:t>
                      </a:r>
                      <a:endParaRPr lang="fr-FR" sz="1400" dirty="0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b="1" smtClean="0"/>
                        <a:t>Niveau 3</a:t>
                      </a:r>
                      <a:endParaRPr lang="fr-FR" sz="14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En classe</a:t>
                      </a:r>
                      <a:r>
                        <a:rPr lang="fr-FR" sz="1400" baseline="0" dirty="0" smtClean="0"/>
                        <a:t> de 2</a:t>
                      </a:r>
                      <a:r>
                        <a:rPr lang="fr-FR" sz="1400" baseline="30000" dirty="0" smtClean="0"/>
                        <a:t>nde</a:t>
                      </a:r>
                      <a:r>
                        <a:rPr lang="fr-FR" sz="1400" baseline="0" dirty="0" smtClean="0"/>
                        <a:t> ou 1ère </a:t>
                      </a:r>
                      <a:endParaRPr lang="fr-FR" sz="1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Au CAP/BEP</a:t>
                      </a:r>
                      <a:endParaRPr lang="fr-FR" sz="1400" dirty="0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b="1" smtClean="0"/>
                        <a:t>Niveau 4</a:t>
                      </a:r>
                      <a:endParaRPr lang="fr-FR" sz="14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En classe de 1</a:t>
                      </a:r>
                      <a:r>
                        <a:rPr lang="fr-FR" sz="1400" baseline="30000" dirty="0" smtClean="0"/>
                        <a:t>ère</a:t>
                      </a:r>
                      <a:r>
                        <a:rPr lang="fr-FR" sz="1400" dirty="0" smtClean="0"/>
                        <a:t> et Terminale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Au Bac GT et Bac Pro</a:t>
                      </a:r>
                      <a:endParaRPr lang="fr-FR" sz="1400" dirty="0"/>
                    </a:p>
                  </a:txBody>
                  <a:tcPr anchor="ctr" anchorCtr="1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400" b="1" smtClean="0"/>
                        <a:t>Niveau 5</a:t>
                      </a:r>
                      <a:endParaRPr lang="fr-FR" sz="14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En</a:t>
                      </a:r>
                      <a:r>
                        <a:rPr lang="fr-FR" sz="1400" baseline="0" dirty="0" smtClean="0"/>
                        <a:t> classe de 1</a:t>
                      </a:r>
                      <a:r>
                        <a:rPr lang="fr-FR" sz="1400" baseline="30000" dirty="0" smtClean="0"/>
                        <a:t>ère</a:t>
                      </a:r>
                      <a:r>
                        <a:rPr lang="fr-FR" sz="1400" baseline="0" dirty="0" smtClean="0"/>
                        <a:t> et Terminale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Au Bac GT</a:t>
                      </a:r>
                      <a:r>
                        <a:rPr lang="fr-FR" sz="1400" baseline="0" dirty="0" smtClean="0"/>
                        <a:t> </a:t>
                      </a:r>
                      <a:r>
                        <a:rPr lang="fr-FR" sz="1400" dirty="0" smtClean="0"/>
                        <a:t>dans le cadre de </a:t>
                      </a:r>
                      <a:r>
                        <a:rPr lang="fr-FR" sz="1400" b="1" dirty="0" smtClean="0"/>
                        <a:t>l’enseignement de complément </a:t>
                      </a:r>
                      <a:r>
                        <a:rPr lang="fr-FR" sz="1400" dirty="0" smtClean="0"/>
                        <a:t>et de</a:t>
                      </a:r>
                      <a:r>
                        <a:rPr lang="fr-FR" sz="1400" b="1" dirty="0" smtClean="0"/>
                        <a:t> l’enseignement facultatif </a:t>
                      </a:r>
                      <a:r>
                        <a:rPr lang="fr-FR" sz="1400" dirty="0" smtClean="0"/>
                        <a:t>EPS</a:t>
                      </a:r>
                      <a:endParaRPr lang="fr-FR" sz="1400" dirty="0"/>
                    </a:p>
                  </a:txBody>
                  <a:tcPr anchor="ctr" anchorCtr="1"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3165602" y="1411559"/>
            <a:ext cx="3235197" cy="1815882"/>
          </a:xfrm>
          <a:prstGeom prst="chevron">
            <a:avLst>
              <a:gd name="adj" fmla="val 22234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fr-FR" sz="2800" b="1" dirty="0" smtClean="0"/>
          </a:p>
          <a:p>
            <a:pPr algn="ctr"/>
            <a:r>
              <a:rPr lang="fr-FR" sz="2800" b="1" dirty="0" smtClean="0"/>
              <a:t>Compétences</a:t>
            </a:r>
          </a:p>
          <a:p>
            <a:pPr algn="ctr"/>
            <a:r>
              <a:rPr lang="fr-FR" sz="2800" b="1" dirty="0" smtClean="0"/>
              <a:t>Attendues</a:t>
            </a:r>
          </a:p>
          <a:p>
            <a:pPr algn="ctr"/>
            <a:endParaRPr lang="fr-FR" sz="2800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304800" y="1411560"/>
            <a:ext cx="2476499" cy="70788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b="1" dirty="0" smtClean="0"/>
              <a:t>Compétences</a:t>
            </a:r>
          </a:p>
          <a:p>
            <a:pPr algn="ctr"/>
            <a:r>
              <a:rPr lang="fr-FR" sz="2000" b="1" dirty="0" smtClean="0"/>
              <a:t>Propres</a:t>
            </a:r>
            <a:endParaRPr lang="fr-FR" sz="20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304801" y="2286490"/>
            <a:ext cx="2476498" cy="1015663"/>
          </a:xfrm>
          <a:prstGeom prst="homePlate">
            <a:avLst>
              <a:gd name="adj" fmla="val 334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b="1" dirty="0" smtClean="0"/>
              <a:t>Compétences Méthodologiques et sociales</a:t>
            </a:r>
            <a:endParaRPr lang="fr-FR" sz="2000" b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6705600" y="1411559"/>
            <a:ext cx="2164048" cy="400110"/>
          </a:xfrm>
          <a:prstGeom prst="chevr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b="1" dirty="0" smtClean="0"/>
              <a:t>Connaissances</a:t>
            </a:r>
            <a:endParaRPr lang="fr-FR" sz="2000" b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6705600" y="2113001"/>
            <a:ext cx="2164048" cy="400110"/>
          </a:xfrm>
          <a:prstGeom prst="chevr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b="1" dirty="0" smtClean="0"/>
              <a:t>Capacités</a:t>
            </a:r>
            <a:endParaRPr lang="fr-FR" sz="2000" b="1" dirty="0"/>
          </a:p>
        </p:txBody>
      </p:sp>
      <p:sp>
        <p:nvSpPr>
          <p:cNvPr id="15" name="ZoneTexte 14"/>
          <p:cNvSpPr txBox="1"/>
          <p:nvPr/>
        </p:nvSpPr>
        <p:spPr>
          <a:xfrm>
            <a:off x="6705600" y="2840488"/>
            <a:ext cx="2164048" cy="400110"/>
          </a:xfrm>
          <a:prstGeom prst="chevr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b="1" dirty="0" smtClean="0"/>
              <a:t>Attitudes</a:t>
            </a:r>
            <a:endParaRPr lang="fr-FR" sz="2000" b="1" dirty="0"/>
          </a:p>
        </p:txBody>
      </p:sp>
      <p:sp>
        <p:nvSpPr>
          <p:cNvPr id="18" name="ZoneTexte 17"/>
          <p:cNvSpPr txBox="1"/>
          <p:nvPr/>
        </p:nvSpPr>
        <p:spPr>
          <a:xfrm rot="16200000">
            <a:off x="-565747" y="4646105"/>
            <a:ext cx="2695208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Compétences</a:t>
            </a:r>
          </a:p>
          <a:p>
            <a:pPr algn="ctr"/>
            <a:r>
              <a:rPr lang="fr-FR" sz="2800" b="1" dirty="0" smtClean="0"/>
              <a:t>Attendues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4054893055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3" grpId="0" animBg="1"/>
      <p:bldP spid="14" grpId="0" animBg="1"/>
      <p:bldP spid="15" grpId="0" animBg="1"/>
      <p:bldP spid="1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395535" y="54171"/>
            <a:ext cx="8748465" cy="1143000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FFFF"/>
                </a:solidFill>
              </a:rPr>
              <a:t>Moyenne </a:t>
            </a:r>
            <a:r>
              <a:rPr lang="fr-FR" smtClean="0">
                <a:solidFill>
                  <a:srgbClr val="FFFFFF"/>
                </a:solidFill>
              </a:rPr>
              <a:t>par établissement 28</a:t>
            </a:r>
            <a:endParaRPr lang="fr-FR" dirty="0">
              <a:solidFill>
                <a:srgbClr val="FFFFFF"/>
              </a:solidFill>
            </a:endParaRPr>
          </a:p>
        </p:txBody>
      </p:sp>
      <p:graphicFrame>
        <p:nvGraphicFramePr>
          <p:cNvPr id="5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6439664"/>
              </p:ext>
            </p:extLst>
          </p:nvPr>
        </p:nvGraphicFramePr>
        <p:xfrm>
          <a:off x="0" y="1139824"/>
          <a:ext cx="9144000" cy="5718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7698110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19529" y="188640"/>
            <a:ext cx="8904942" cy="737713"/>
          </a:xfrm>
        </p:spPr>
        <p:txBody>
          <a:bodyPr>
            <a:normAutofit/>
          </a:bodyPr>
          <a:lstStyle/>
          <a:p>
            <a:r>
              <a:rPr lang="fr-FR" sz="2800" smtClean="0">
                <a:solidFill>
                  <a:schemeClr val="bg1"/>
                </a:solidFill>
              </a:rPr>
              <a:t>Évolution </a:t>
            </a:r>
            <a:r>
              <a:rPr lang="fr-FR" sz="2800" dirty="0" smtClean="0">
                <a:solidFill>
                  <a:schemeClr val="bg1"/>
                </a:solidFill>
              </a:rPr>
              <a:t>des moyennes des lycées du 28 :</a:t>
            </a:r>
            <a:endParaRPr lang="fr-FR" sz="2800" dirty="0">
              <a:solidFill>
                <a:schemeClr val="bg1"/>
              </a:solidFill>
            </a:endParaRPr>
          </a:p>
        </p:txBody>
      </p:sp>
      <p:graphicFrame>
        <p:nvGraphicFramePr>
          <p:cNvPr id="5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9109317"/>
              </p:ext>
            </p:extLst>
          </p:nvPr>
        </p:nvGraphicFramePr>
        <p:xfrm>
          <a:off x="1" y="806823"/>
          <a:ext cx="9144000" cy="60511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00713383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Zoom sur les épreuves ponctuelles obligatoires</a:t>
            </a:r>
            <a:endParaRPr lang="fr-FR" dirty="0">
              <a:solidFill>
                <a:schemeClr val="bg1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4753063"/>
              </p:ext>
            </p:extLst>
          </p:nvPr>
        </p:nvGraphicFramePr>
        <p:xfrm>
          <a:off x="395535" y="2603499"/>
          <a:ext cx="8430965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3397"/>
                <a:gridCol w="1429029"/>
                <a:gridCol w="1429029"/>
                <a:gridCol w="1644755"/>
                <a:gridCol w="1644755"/>
              </a:tblGrid>
              <a:tr h="1165974">
                <a:tc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Nb Candidats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Moyenne Filles 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Moyenne </a:t>
                      </a:r>
                    </a:p>
                    <a:p>
                      <a:pPr algn="ctr"/>
                      <a:r>
                        <a:rPr lang="fr-FR" b="1" dirty="0" smtClean="0"/>
                        <a:t>Garçons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Moyenne Globale</a:t>
                      </a:r>
                      <a:endParaRPr lang="fr-FR" b="1" dirty="0"/>
                    </a:p>
                  </a:txBody>
                  <a:tcPr anchor="ctr"/>
                </a:tc>
              </a:tr>
              <a:tr h="690391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Bac Général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470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10,72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11,26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11,05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1191635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Bac Technologique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430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10,41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10,60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10,49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7333919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Zoom sur les épreuves Fac :</a:t>
            </a:r>
            <a:endParaRPr lang="fr-FR" dirty="0">
              <a:solidFill>
                <a:schemeClr val="bg1"/>
              </a:solidFill>
            </a:endParaRPr>
          </a:p>
        </p:txBody>
      </p:sp>
      <p:graphicFrame>
        <p:nvGraphicFramePr>
          <p:cNvPr id="4" name="Graphiqu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5101949"/>
              </p:ext>
            </p:extLst>
          </p:nvPr>
        </p:nvGraphicFramePr>
        <p:xfrm>
          <a:off x="395537" y="1331640"/>
          <a:ext cx="8509404" cy="5332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6308128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Zoom sur les épreuves Fac :</a:t>
            </a:r>
            <a:endParaRPr lang="fr-FR" dirty="0">
              <a:solidFill>
                <a:schemeClr val="bg1"/>
              </a:solidFill>
            </a:endParaRPr>
          </a:p>
        </p:txBody>
      </p:sp>
      <p:graphicFrame>
        <p:nvGraphicFramePr>
          <p:cNvPr id="5" name="Graphiqu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1869991"/>
              </p:ext>
            </p:extLst>
          </p:nvPr>
        </p:nvGraphicFramePr>
        <p:xfrm>
          <a:off x="395536" y="1331640"/>
          <a:ext cx="8524346" cy="53918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920512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Zoom sur l’enseignement de complément </a:t>
            </a:r>
            <a:endParaRPr lang="fr-FR" dirty="0">
              <a:solidFill>
                <a:schemeClr val="bg1"/>
              </a:solidFill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8446318"/>
              </p:ext>
            </p:extLst>
          </p:nvPr>
        </p:nvGraphicFramePr>
        <p:xfrm>
          <a:off x="4226703" y="1395987"/>
          <a:ext cx="4654174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3753"/>
                <a:gridCol w="774544"/>
                <a:gridCol w="189587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Filles 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Garçons</a:t>
                      </a:r>
                      <a:endParaRPr lang="fr-FR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Nb Candidats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38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92</a:t>
                      </a:r>
                      <a:endParaRPr lang="fr-FR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Notes moyennes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15,42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15,83</a:t>
                      </a:r>
                      <a:endParaRPr lang="fr-FR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Vague 4"/>
          <p:cNvSpPr/>
          <p:nvPr/>
        </p:nvSpPr>
        <p:spPr>
          <a:xfrm>
            <a:off x="474040" y="1701583"/>
            <a:ext cx="3092824" cy="475407"/>
          </a:xfrm>
          <a:prstGeom prst="wav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Moyenne académique  = 15,71</a:t>
            </a:r>
            <a:endParaRPr lang="fr-FR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Graphique 5"/>
          <p:cNvGraphicFramePr/>
          <p:nvPr>
            <p:extLst>
              <p:ext uri="{D42A27DB-BD31-4B8C-83A1-F6EECF244321}">
                <p14:modId xmlns:p14="http://schemas.microsoft.com/office/powerpoint/2010/main" val="1383223037"/>
              </p:ext>
            </p:extLst>
          </p:nvPr>
        </p:nvGraphicFramePr>
        <p:xfrm>
          <a:off x="0" y="2785534"/>
          <a:ext cx="9144001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75649067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" y="5097836"/>
            <a:ext cx="91439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 indent="0" algn="ctr">
              <a:buNone/>
            </a:pPr>
            <a:r>
              <a:rPr lang="fr-F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+mj-cs"/>
                <a:sym typeface="Wingdings"/>
              </a:rPr>
              <a:t>Comment utiliser ce moment d’analyse des résultats des élèves aux examens pour auto-évaluer l’offre de formation et l’offre de certification à l’échelle d’un établissement scolaire ?</a:t>
            </a:r>
            <a:endParaRPr lang="fr-F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-3717"/>
            <a:ext cx="9144000" cy="1143000"/>
          </a:xfrm>
        </p:spPr>
        <p:txBody>
          <a:bodyPr>
            <a:noAutofit/>
          </a:bodyPr>
          <a:lstStyle/>
          <a:p>
            <a:r>
              <a:rPr lang="fr-FR" sz="4200" b="1" dirty="0" smtClean="0">
                <a:solidFill>
                  <a:srgbClr val="FFFF00"/>
                </a:solidFill>
              </a:rPr>
              <a:t>D’une analyse macroscopique à l’analyse microscopique :*</a:t>
            </a:r>
            <a:endParaRPr lang="fr-FR" sz="4200" b="1" dirty="0">
              <a:solidFill>
                <a:srgbClr val="FFFF00"/>
              </a:solidFill>
            </a:endParaRPr>
          </a:p>
        </p:txBody>
      </p:sp>
      <p:sp>
        <p:nvSpPr>
          <p:cNvPr id="6" name="Oval 1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89674" y="1457109"/>
            <a:ext cx="6985000" cy="3529012"/>
          </a:xfrm>
          <a:prstGeom prst="ellipse">
            <a:avLst/>
          </a:prstGeom>
          <a:solidFill>
            <a:schemeClr val="accent1"/>
          </a:solidFill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FR" sz="2800" dirty="0" smtClean="0"/>
              <a:t>Nationale</a:t>
            </a:r>
            <a:endParaRPr lang="fr-FR" sz="2800" dirty="0"/>
          </a:p>
          <a:p>
            <a:pPr algn="ctr"/>
            <a:endParaRPr lang="fr-FR" sz="2800" dirty="0"/>
          </a:p>
          <a:p>
            <a:pPr algn="ctr"/>
            <a:endParaRPr lang="fr-FR" sz="2800" dirty="0"/>
          </a:p>
          <a:p>
            <a:pPr algn="ctr"/>
            <a:endParaRPr lang="fr-FR" sz="2800" dirty="0"/>
          </a:p>
          <a:p>
            <a:pPr algn="ctr"/>
            <a:endParaRPr lang="fr-FR" sz="2800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7" name="Oval 1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753274" y="2322296"/>
            <a:ext cx="5256212" cy="2663825"/>
          </a:xfrm>
          <a:prstGeom prst="ellipse">
            <a:avLst/>
          </a:prstGeom>
          <a:solidFill>
            <a:srgbClr val="FF9933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FR" sz="2400" dirty="0" smtClean="0"/>
              <a:t>Académique </a:t>
            </a:r>
            <a:endParaRPr lang="fr-FR" sz="2400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8" name="Oval 12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77236" y="3474821"/>
            <a:ext cx="2663825" cy="15113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FR" sz="2000" dirty="0" smtClean="0"/>
              <a:t>EPLE</a:t>
            </a:r>
            <a:endParaRPr lang="fr-FR" sz="2000" dirty="0"/>
          </a:p>
        </p:txBody>
      </p:sp>
      <p:sp>
        <p:nvSpPr>
          <p:cNvPr id="9" name="Line 1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4601882" y="1509058"/>
            <a:ext cx="3780118" cy="3197412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0" name="Text Box 1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 rot="19182127">
            <a:off x="4191688" y="2603575"/>
            <a:ext cx="4720744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fr-FR" sz="2400" b="1" smtClean="0">
                <a:solidFill>
                  <a:schemeClr val="bg1"/>
                </a:solidFill>
              </a:rPr>
              <a:t>Cohérence  Académique/nationale </a:t>
            </a:r>
            <a:endParaRPr lang="fr-FR" sz="2400" b="1" dirty="0">
              <a:solidFill>
                <a:schemeClr val="bg1"/>
              </a:solidFill>
            </a:endParaRPr>
          </a:p>
          <a:p>
            <a:pPr algn="ctr"/>
            <a:r>
              <a:rPr lang="fr-FR" sz="2400" b="1" dirty="0" smtClean="0">
                <a:solidFill>
                  <a:schemeClr val="bg1"/>
                </a:solidFill>
              </a:rPr>
              <a:t>Ajustements locaux  </a:t>
            </a:r>
            <a:endParaRPr lang="fr-FR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584349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3"/>
          <p:cNvSpPr>
            <a:spLocks noGrp="1"/>
          </p:cNvSpPr>
          <p:nvPr>
            <p:ph type="title"/>
          </p:nvPr>
        </p:nvSpPr>
        <p:spPr>
          <a:xfrm>
            <a:off x="318903" y="643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rgbClr val="FFFFFF"/>
                </a:solidFill>
              </a:rPr>
              <a:t>Proposition d’une démarche </a:t>
            </a:r>
            <a:r>
              <a:rPr lang="fr-FR" dirty="0" smtClean="0">
                <a:solidFill>
                  <a:srgbClr val="FFFFFF"/>
                </a:solidFill>
              </a:rPr>
              <a:t>d’analyse.</a:t>
            </a:r>
            <a:endParaRPr lang="fr-FR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2268" y="1204868"/>
            <a:ext cx="60526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Lucida Grande"/>
              <a:buChar char="➮"/>
            </a:pPr>
            <a:r>
              <a:rPr lang="fr-FR" dirty="0" smtClean="0">
                <a:solidFill>
                  <a:schemeClr val="bg1"/>
                </a:solidFill>
              </a:rPr>
              <a:t>À exploiter lors d’un prochain conseil d’enseignement EPS. 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7" name="Espace réservé du contenu 3"/>
          <p:cNvSpPr>
            <a:spLocks noGrp="1"/>
          </p:cNvSpPr>
          <p:nvPr>
            <p:ph idx="1"/>
          </p:nvPr>
        </p:nvSpPr>
        <p:spPr>
          <a:xfrm>
            <a:off x="109477" y="1545454"/>
            <a:ext cx="8922310" cy="5177055"/>
          </a:xfrm>
        </p:spPr>
        <p:txBody>
          <a:bodyPr>
            <a:noAutofit/>
          </a:bodyPr>
          <a:lstStyle/>
          <a:p>
            <a:r>
              <a:rPr lang="fr-FR" sz="1300" dirty="0" smtClean="0">
                <a:solidFill>
                  <a:schemeClr val="bg1"/>
                </a:solidFill>
              </a:rPr>
              <a:t>Quantifier le </a:t>
            </a:r>
            <a:r>
              <a:rPr lang="fr-FR" sz="1300" dirty="0">
                <a:solidFill>
                  <a:schemeClr val="bg1"/>
                </a:solidFill>
              </a:rPr>
              <a:t>nombre d’heures effectives de formation sur le cursus lycée par CP et par APSA en fonction des différentes </a:t>
            </a:r>
            <a:r>
              <a:rPr lang="fr-FR" sz="1300" dirty="0" smtClean="0">
                <a:solidFill>
                  <a:schemeClr val="bg1"/>
                </a:solidFill>
              </a:rPr>
              <a:t>filières/séries</a:t>
            </a:r>
            <a:r>
              <a:rPr lang="fr-FR" sz="1300" dirty="0">
                <a:solidFill>
                  <a:schemeClr val="bg1"/>
                </a:solidFill>
              </a:rPr>
              <a:t>. </a:t>
            </a:r>
          </a:p>
          <a:p>
            <a:r>
              <a:rPr lang="fr-FR" sz="1300" dirty="0" smtClean="0">
                <a:solidFill>
                  <a:schemeClr val="bg1"/>
                </a:solidFill>
                <a:sym typeface="Wingdings"/>
              </a:rPr>
              <a:t>Analyser </a:t>
            </a:r>
            <a:r>
              <a:rPr lang="fr-FR" sz="1300" dirty="0">
                <a:solidFill>
                  <a:schemeClr val="bg1"/>
                </a:solidFill>
                <a:sym typeface="Wingdings"/>
              </a:rPr>
              <a:t>l</a:t>
            </a:r>
            <a:r>
              <a:rPr lang="fr-FR" sz="1300" dirty="0" smtClean="0">
                <a:solidFill>
                  <a:schemeClr val="bg1"/>
                </a:solidFill>
                <a:sym typeface="Wingdings"/>
              </a:rPr>
              <a:t>es notes aux examens en fonction des différentes filières, séries et en ayant un regard particulier sur le </a:t>
            </a:r>
            <a:r>
              <a:rPr lang="fr-FR" sz="1300" dirty="0">
                <a:solidFill>
                  <a:schemeClr val="bg1"/>
                </a:solidFill>
                <a:sym typeface="Wingdings"/>
              </a:rPr>
              <a:t>différentiel de </a:t>
            </a:r>
            <a:r>
              <a:rPr lang="fr-FR" sz="1300" dirty="0" smtClean="0">
                <a:solidFill>
                  <a:schemeClr val="bg1"/>
                </a:solidFill>
                <a:sym typeface="Wingdings"/>
              </a:rPr>
              <a:t>notes entre les Garçons et les </a:t>
            </a:r>
            <a:r>
              <a:rPr lang="fr-FR" sz="1300" dirty="0">
                <a:solidFill>
                  <a:schemeClr val="bg1"/>
                </a:solidFill>
                <a:sym typeface="Wingdings"/>
              </a:rPr>
              <a:t>Filles.</a:t>
            </a:r>
          </a:p>
          <a:p>
            <a:pPr marL="0" indent="0">
              <a:buNone/>
            </a:pPr>
            <a:endParaRPr lang="fr-FR" sz="1300" dirty="0" smtClean="0">
              <a:solidFill>
                <a:schemeClr val="bg1"/>
              </a:solidFill>
              <a:sym typeface="Wingdings"/>
            </a:endParaRPr>
          </a:p>
          <a:p>
            <a:endParaRPr lang="fr-FR" sz="1300" dirty="0">
              <a:solidFill>
                <a:schemeClr val="bg1"/>
              </a:solidFill>
              <a:sym typeface="Wingdings"/>
            </a:endParaRPr>
          </a:p>
          <a:p>
            <a:endParaRPr lang="fr-FR" sz="1300" dirty="0">
              <a:solidFill>
                <a:schemeClr val="bg1"/>
              </a:solidFill>
              <a:sym typeface="Wingdings"/>
            </a:endParaRPr>
          </a:p>
          <a:p>
            <a:endParaRPr lang="fr-FR" sz="1300" dirty="0" smtClean="0">
              <a:solidFill>
                <a:schemeClr val="bg1"/>
              </a:solidFill>
              <a:sym typeface="Wingdings"/>
            </a:endParaRPr>
          </a:p>
          <a:p>
            <a:endParaRPr lang="fr-FR" sz="1300" dirty="0">
              <a:solidFill>
                <a:schemeClr val="bg1"/>
              </a:solidFill>
              <a:sym typeface="Wingdings"/>
            </a:endParaRPr>
          </a:p>
          <a:p>
            <a:endParaRPr lang="fr-FR" sz="1300" dirty="0" smtClean="0">
              <a:solidFill>
                <a:schemeClr val="bg1"/>
              </a:solidFill>
              <a:sym typeface="Wingdings"/>
            </a:endParaRPr>
          </a:p>
          <a:p>
            <a:endParaRPr lang="fr-FR" sz="1300" dirty="0">
              <a:solidFill>
                <a:schemeClr val="bg1"/>
              </a:solidFill>
              <a:sym typeface="Wingdings"/>
            </a:endParaRPr>
          </a:p>
          <a:p>
            <a:endParaRPr lang="fr-FR" sz="1300" dirty="0" smtClean="0">
              <a:solidFill>
                <a:schemeClr val="bg1"/>
              </a:solidFill>
              <a:sym typeface="Wingdings"/>
            </a:endParaRPr>
          </a:p>
          <a:p>
            <a:pPr marL="180975" indent="0" defTabSz="1346200">
              <a:buNone/>
            </a:pPr>
            <a:r>
              <a:rPr lang="fr-FR" sz="1600" dirty="0" smtClean="0">
                <a:solidFill>
                  <a:schemeClr val="bg1"/>
                </a:solidFill>
                <a:sym typeface="Wingdings"/>
              </a:rPr>
              <a:t>Dans le cas de ce Lycée  : Écart global entre les filles et les garçons =  </a:t>
            </a:r>
            <a:r>
              <a:rPr lang="fr-FR" sz="1600" b="1" dirty="0" smtClean="0">
                <a:solidFill>
                  <a:srgbClr val="FFFF00"/>
                </a:solidFill>
                <a:sym typeface="Wingdings"/>
              </a:rPr>
              <a:t>-1,65 point </a:t>
            </a:r>
          </a:p>
          <a:p>
            <a:pPr marL="180975" indent="0" defTabSz="1346200">
              <a:buNone/>
            </a:pPr>
            <a:r>
              <a:rPr lang="fr-FR" sz="1600" b="1" dirty="0" smtClean="0">
                <a:solidFill>
                  <a:srgbClr val="FFFF00"/>
                </a:solidFill>
                <a:sym typeface="Wingdings"/>
              </a:rPr>
              <a:t> </a:t>
            </a:r>
            <a:r>
              <a:rPr lang="fr-FR" sz="1600" dirty="0" smtClean="0">
                <a:solidFill>
                  <a:srgbClr val="FFFF00"/>
                </a:solidFill>
                <a:sym typeface="Wingdings"/>
              </a:rPr>
              <a:t> c’est plus du double du différentiel académique à - 0,77</a:t>
            </a:r>
          </a:p>
          <a:p>
            <a:pPr marL="898525" indent="0" defTabSz="1346200">
              <a:buNone/>
            </a:pPr>
            <a:endParaRPr lang="fr-FR" sz="1300" b="1" dirty="0" smtClean="0">
              <a:solidFill>
                <a:srgbClr val="FFFF00"/>
              </a:solidFill>
              <a:sym typeface="Wingdings"/>
            </a:endParaRPr>
          </a:p>
          <a:p>
            <a:pPr marL="898525" indent="0" algn="ctr" defTabSz="1346200">
              <a:buNone/>
            </a:pPr>
            <a:r>
              <a:rPr lang="fr-FR" sz="1600" b="1" u="sng" dirty="0" smtClean="0">
                <a:solidFill>
                  <a:srgbClr val="FFFF00"/>
                </a:solidFill>
                <a:sym typeface="Wingdings"/>
              </a:rPr>
              <a:t>Qu’est-ce qui peut expliquer un tel écart? </a:t>
            </a:r>
            <a:endParaRPr lang="fr-FR" sz="1600" b="1" u="sng" dirty="0">
              <a:solidFill>
                <a:srgbClr val="FFFF00"/>
              </a:solidFill>
              <a:sym typeface="Wingdings"/>
            </a:endParaRPr>
          </a:p>
          <a:p>
            <a:pPr marL="898525" indent="0" algn="ctr" defTabSz="1346200">
              <a:buNone/>
            </a:pPr>
            <a:r>
              <a:rPr lang="fr-FR" sz="1600" b="1" u="sng" dirty="0" smtClean="0">
                <a:solidFill>
                  <a:srgbClr val="FFFF00"/>
                </a:solidFill>
                <a:sym typeface="Wingdings"/>
              </a:rPr>
              <a:t>Quelles pratiques d’évaluation en EPS au sein de l’établissement ?</a:t>
            </a:r>
          </a:p>
          <a:p>
            <a:pPr marL="898525" indent="0" algn="ctr" defTabSz="1346200">
              <a:buNone/>
            </a:pPr>
            <a:endParaRPr lang="fr-FR" sz="1300" b="1" u="sng" dirty="0" smtClean="0">
              <a:solidFill>
                <a:srgbClr val="FFFF00"/>
              </a:solidFill>
              <a:sym typeface="Wingdings"/>
            </a:endParaRPr>
          </a:p>
          <a:p>
            <a:pPr marL="1588" indent="0" defTabSz="1346200">
              <a:buNone/>
            </a:pPr>
            <a:r>
              <a:rPr lang="fr-FR" sz="1400" b="1" dirty="0" smtClean="0">
                <a:solidFill>
                  <a:srgbClr val="FFFF00"/>
                </a:solidFill>
              </a:rPr>
              <a:t> Autant </a:t>
            </a:r>
            <a:r>
              <a:rPr lang="fr-FR" sz="1400" b="1" dirty="0">
                <a:solidFill>
                  <a:srgbClr val="FFFF00"/>
                </a:solidFill>
              </a:rPr>
              <a:t>de questions que les membres de l'équipe doivent se poser pour préserver l'ÉQUITÉ au sein </a:t>
            </a:r>
            <a:r>
              <a:rPr lang="fr-FR" sz="1400" b="1" dirty="0" smtClean="0">
                <a:solidFill>
                  <a:srgbClr val="FFFF00"/>
                </a:solidFill>
              </a:rPr>
              <a:t>du lycée</a:t>
            </a:r>
            <a:r>
              <a:rPr lang="fr-FR" sz="1300" b="1" dirty="0" smtClean="0">
                <a:solidFill>
                  <a:srgbClr val="FFFF00"/>
                </a:solidFill>
                <a:sym typeface="Wingdings"/>
              </a:rPr>
              <a:t>.</a:t>
            </a:r>
          </a:p>
          <a:p>
            <a:pPr marL="1184275" indent="-285750" defTabSz="1346200">
              <a:buFont typeface="Wingdings" charset="0"/>
              <a:buChar char="à"/>
            </a:pPr>
            <a:r>
              <a:rPr lang="fr-FR" sz="1300" b="1" dirty="0" smtClean="0">
                <a:solidFill>
                  <a:srgbClr val="FFFF00"/>
                </a:solidFill>
                <a:sym typeface="Wingdings"/>
              </a:rPr>
              <a:t>Cela nécessite une analyse de l’offre de certification proposée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2589" y="2479147"/>
            <a:ext cx="5936876" cy="1714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676612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89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Analyse de l’offre de certification de ce Lycée</a:t>
            </a:r>
            <a:endParaRPr lang="fr-FR" dirty="0">
              <a:solidFill>
                <a:srgbClr val="FFFF00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505" y="1249087"/>
            <a:ext cx="5365604" cy="4488326"/>
          </a:xfrm>
          <a:prstGeom prst="rect">
            <a:avLst/>
          </a:prstGeom>
        </p:spPr>
      </p:pic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2820739"/>
              </p:ext>
            </p:extLst>
          </p:nvPr>
        </p:nvGraphicFramePr>
        <p:xfrm>
          <a:off x="5169648" y="3984814"/>
          <a:ext cx="3940898" cy="2768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963"/>
                <a:gridCol w="795418"/>
                <a:gridCol w="1172405"/>
                <a:gridCol w="1483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CP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NB APSA EPLE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Moyenne Académique de la CP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Différentiel académique</a:t>
                      </a:r>
                    </a:p>
                    <a:p>
                      <a:pPr algn="ctr"/>
                      <a:r>
                        <a:rPr lang="fr-FR" sz="1400" dirty="0" smtClean="0"/>
                        <a:t> de la CP</a:t>
                      </a:r>
                      <a:endParaRPr lang="fr-FR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fr-FR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rgbClr val="FF6600"/>
                          </a:solidFill>
                        </a:rPr>
                        <a:t>13,3</a:t>
                      </a:r>
                      <a:endParaRPr lang="fr-FR" sz="2400" b="1" dirty="0">
                        <a:solidFill>
                          <a:srgbClr val="FF66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rgbClr val="FF6600"/>
                          </a:solidFill>
                        </a:rPr>
                        <a:t>-0,84</a:t>
                      </a:r>
                      <a:endParaRPr lang="fr-FR" sz="2400" b="1" dirty="0">
                        <a:solidFill>
                          <a:srgbClr val="FF66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fr-FR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1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rgbClr val="008000"/>
                          </a:solidFill>
                        </a:rPr>
                        <a:t>13,72</a:t>
                      </a:r>
                      <a:endParaRPr lang="fr-FR" sz="2400" b="1" dirty="0">
                        <a:solidFill>
                          <a:srgbClr val="008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rgbClr val="008000"/>
                          </a:solidFill>
                        </a:rPr>
                        <a:t>-0,40</a:t>
                      </a:r>
                      <a:endParaRPr lang="fr-FR" sz="2400" b="1" dirty="0">
                        <a:solidFill>
                          <a:srgbClr val="008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00FF"/>
                          </a:solidFill>
                        </a:rPr>
                        <a:t>3</a:t>
                      </a:r>
                      <a:endParaRPr lang="fr-FR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1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rgbClr val="008000"/>
                          </a:solidFill>
                        </a:rPr>
                        <a:t>13,51</a:t>
                      </a:r>
                      <a:endParaRPr lang="fr-FR" sz="2400" b="1" dirty="0">
                        <a:solidFill>
                          <a:srgbClr val="008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rgbClr val="008000"/>
                          </a:solidFill>
                        </a:rPr>
                        <a:t>+0,64</a:t>
                      </a:r>
                      <a:endParaRPr lang="fr-FR" sz="2400" b="1" dirty="0">
                        <a:solidFill>
                          <a:srgbClr val="008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00FF"/>
                          </a:solidFill>
                        </a:rPr>
                        <a:t>4</a:t>
                      </a:r>
                      <a:endParaRPr lang="fr-FR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rgbClr val="FF0000"/>
                          </a:solidFill>
                        </a:rPr>
                        <a:t>12,84</a:t>
                      </a:r>
                      <a:endParaRPr lang="fr-FR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rgbClr val="FF0000"/>
                          </a:solidFill>
                        </a:rPr>
                        <a:t>-1,87</a:t>
                      </a:r>
                      <a:endParaRPr lang="fr-FR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00FF"/>
                          </a:solidFill>
                        </a:rPr>
                        <a:t>5</a:t>
                      </a:r>
                      <a:endParaRPr lang="fr-FR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rgbClr val="008000"/>
                          </a:solidFill>
                        </a:rPr>
                        <a:t>14,09</a:t>
                      </a:r>
                      <a:endParaRPr lang="fr-FR" sz="2400" b="1" dirty="0">
                        <a:solidFill>
                          <a:srgbClr val="008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rgbClr val="008000"/>
                          </a:solidFill>
                        </a:rPr>
                        <a:t>+0,10</a:t>
                      </a:r>
                      <a:endParaRPr lang="fr-FR" sz="2400" b="1" dirty="0">
                        <a:solidFill>
                          <a:srgbClr val="008000"/>
                        </a:solidFill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7081160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3"/>
          <p:cNvSpPr>
            <a:spLocks noGrp="1"/>
          </p:cNvSpPr>
          <p:nvPr>
            <p:ph type="title"/>
          </p:nvPr>
        </p:nvSpPr>
        <p:spPr>
          <a:xfrm>
            <a:off x="318903" y="643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FFFF"/>
                </a:solidFill>
              </a:rPr>
              <a:t>Ajoutons un plus de finesse dans l’analyse </a:t>
            </a:r>
            <a:endParaRPr lang="fr-FR" dirty="0">
              <a:solidFill>
                <a:srgbClr val="FFFFFF"/>
              </a:solidFill>
            </a:endParaRPr>
          </a:p>
        </p:txBody>
      </p:sp>
      <p:sp>
        <p:nvSpPr>
          <p:cNvPr id="7" name="Espace réservé du contenu 3"/>
          <p:cNvSpPr>
            <a:spLocks noGrp="1"/>
          </p:cNvSpPr>
          <p:nvPr>
            <p:ph idx="1"/>
          </p:nvPr>
        </p:nvSpPr>
        <p:spPr>
          <a:xfrm>
            <a:off x="109477" y="1344706"/>
            <a:ext cx="8922310" cy="53778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1400" dirty="0" smtClean="0">
                <a:solidFill>
                  <a:schemeClr val="bg1"/>
                </a:solidFill>
                <a:sym typeface="Wingdings"/>
              </a:rPr>
              <a:t>Identification </a:t>
            </a:r>
            <a:r>
              <a:rPr lang="fr-FR" sz="1400" dirty="0">
                <a:solidFill>
                  <a:schemeClr val="bg1"/>
                </a:solidFill>
                <a:sym typeface="Wingdings"/>
              </a:rPr>
              <a:t>d’une CP ou d’une APSA qui </a:t>
            </a:r>
            <a:r>
              <a:rPr lang="fr-FR" sz="1400" dirty="0" smtClean="0">
                <a:solidFill>
                  <a:schemeClr val="bg1"/>
                </a:solidFill>
                <a:sym typeface="Wingdings"/>
              </a:rPr>
              <a:t>nécessiterait </a:t>
            </a:r>
            <a:r>
              <a:rPr lang="fr-FR" sz="1400" dirty="0">
                <a:solidFill>
                  <a:schemeClr val="bg1"/>
                </a:solidFill>
                <a:sym typeface="Wingdings"/>
              </a:rPr>
              <a:t>de « muscler » l’offre de formation pour permettre aux élèves de mieux </a:t>
            </a:r>
            <a:r>
              <a:rPr lang="fr-FR" sz="1400" dirty="0" smtClean="0">
                <a:solidFill>
                  <a:schemeClr val="bg1"/>
                </a:solidFill>
                <a:sym typeface="Wingdings"/>
              </a:rPr>
              <a:t>y réussir</a:t>
            </a:r>
            <a:r>
              <a:rPr lang="fr-FR" sz="1400" dirty="0">
                <a:solidFill>
                  <a:schemeClr val="bg1"/>
                </a:solidFill>
                <a:sym typeface="Wingdings"/>
              </a:rPr>
              <a:t>. </a:t>
            </a:r>
            <a:r>
              <a:rPr lang="fr-FR" sz="1400" dirty="0" smtClean="0">
                <a:solidFill>
                  <a:schemeClr val="bg1"/>
                </a:solidFill>
                <a:sym typeface="Wingdings"/>
              </a:rPr>
              <a:t>( Nb Cycles/Longueur du cycle/temps de pratique) </a:t>
            </a:r>
          </a:p>
          <a:p>
            <a:endParaRPr lang="fr-FR" sz="1300" dirty="0" smtClean="0">
              <a:solidFill>
                <a:schemeClr val="bg1"/>
              </a:solidFill>
              <a:sym typeface="Wingdings"/>
            </a:endParaRPr>
          </a:p>
          <a:p>
            <a:endParaRPr lang="fr-FR" sz="1300" dirty="0">
              <a:solidFill>
                <a:schemeClr val="bg1"/>
              </a:solidFill>
              <a:sym typeface="Wingdings"/>
            </a:endParaRPr>
          </a:p>
          <a:p>
            <a:endParaRPr lang="fr-FR" sz="1300" dirty="0">
              <a:solidFill>
                <a:schemeClr val="bg1"/>
              </a:solidFill>
              <a:sym typeface="Wingdings"/>
            </a:endParaRPr>
          </a:p>
          <a:p>
            <a:endParaRPr lang="fr-FR" sz="1300" dirty="0" smtClean="0">
              <a:solidFill>
                <a:schemeClr val="bg1"/>
              </a:solidFill>
              <a:sym typeface="Wingdings"/>
            </a:endParaRPr>
          </a:p>
          <a:p>
            <a:endParaRPr lang="fr-FR" sz="1300" dirty="0">
              <a:solidFill>
                <a:schemeClr val="bg1"/>
              </a:solidFill>
              <a:sym typeface="Wingdings"/>
            </a:endParaRPr>
          </a:p>
          <a:p>
            <a:endParaRPr lang="fr-FR" sz="1300" dirty="0" smtClean="0">
              <a:solidFill>
                <a:schemeClr val="bg1"/>
              </a:solidFill>
              <a:sym typeface="Wingdings"/>
            </a:endParaRPr>
          </a:p>
          <a:p>
            <a:endParaRPr lang="fr-FR" sz="1300" dirty="0">
              <a:solidFill>
                <a:schemeClr val="bg1"/>
              </a:solidFill>
              <a:sym typeface="Wingdings"/>
            </a:endParaRPr>
          </a:p>
          <a:p>
            <a:endParaRPr lang="fr-FR" sz="1300" dirty="0" smtClean="0">
              <a:solidFill>
                <a:schemeClr val="bg1"/>
              </a:solidFill>
              <a:sym typeface="Wingdings"/>
            </a:endParaRPr>
          </a:p>
          <a:p>
            <a:endParaRPr lang="fr-FR" sz="1300" dirty="0" smtClean="0">
              <a:solidFill>
                <a:schemeClr val="bg1"/>
              </a:solidFill>
              <a:sym typeface="Wingdings"/>
            </a:endParaRPr>
          </a:p>
          <a:p>
            <a:endParaRPr lang="fr-FR" sz="1300" dirty="0">
              <a:solidFill>
                <a:schemeClr val="bg1"/>
              </a:solidFill>
              <a:sym typeface="Wingdings"/>
            </a:endParaRPr>
          </a:p>
          <a:p>
            <a:endParaRPr lang="fr-FR" sz="1300" dirty="0" smtClean="0">
              <a:solidFill>
                <a:schemeClr val="bg1"/>
              </a:solidFill>
              <a:sym typeface="Wingdings"/>
            </a:endParaRPr>
          </a:p>
          <a:p>
            <a:pPr marL="0" indent="0">
              <a:buNone/>
            </a:pPr>
            <a:endParaRPr lang="fr-FR" sz="1300" dirty="0" smtClean="0">
              <a:solidFill>
                <a:schemeClr val="bg1"/>
              </a:solidFill>
              <a:sym typeface="Wingdings"/>
            </a:endParaRPr>
          </a:p>
          <a:p>
            <a:r>
              <a:rPr lang="fr-FR" sz="1400" b="1" u="sng" dirty="0" smtClean="0">
                <a:solidFill>
                  <a:srgbClr val="FFFF00"/>
                </a:solidFill>
                <a:sym typeface="Wingdings"/>
              </a:rPr>
              <a:t> Qu’est-ce qui peut expliquer un tel écart ? Sur plus de 120 candidats </a:t>
            </a:r>
            <a:r>
              <a:rPr lang="fr-FR" sz="1400" b="1" u="sng" dirty="0">
                <a:solidFill>
                  <a:srgbClr val="FFFF00"/>
                </a:solidFill>
                <a:sym typeface="Wingdings"/>
              </a:rPr>
              <a:t>cela n’est pas lié à un effet </a:t>
            </a:r>
            <a:r>
              <a:rPr lang="fr-FR" sz="1400" b="1" u="sng" dirty="0" smtClean="0">
                <a:solidFill>
                  <a:srgbClr val="FFFF00"/>
                </a:solidFill>
                <a:sym typeface="Wingdings"/>
              </a:rPr>
              <a:t>statistique </a:t>
            </a:r>
          </a:p>
          <a:p>
            <a:pPr lvl="1"/>
            <a:r>
              <a:rPr lang="fr-FR" sz="1400" dirty="0" smtClean="0">
                <a:solidFill>
                  <a:schemeClr val="bg1"/>
                </a:solidFill>
                <a:sym typeface="Wingdings"/>
              </a:rPr>
              <a:t>Est-ce lié </a:t>
            </a:r>
            <a:r>
              <a:rPr lang="fr-FR" sz="1400" dirty="0">
                <a:solidFill>
                  <a:schemeClr val="bg1"/>
                </a:solidFill>
                <a:sym typeface="Wingdings"/>
              </a:rPr>
              <a:t>à une cohorte particulière qui n’a pas eu un temps de formation suffisant sur </a:t>
            </a:r>
            <a:r>
              <a:rPr lang="fr-FR" sz="1400" dirty="0" smtClean="0">
                <a:solidFill>
                  <a:schemeClr val="bg1"/>
                </a:solidFill>
                <a:sym typeface="Wingdings"/>
              </a:rPr>
              <a:t>ces 2 </a:t>
            </a:r>
            <a:r>
              <a:rPr lang="fr-FR" sz="1400" dirty="0">
                <a:solidFill>
                  <a:schemeClr val="bg1"/>
                </a:solidFill>
                <a:sym typeface="Wingdings"/>
              </a:rPr>
              <a:t>APSA?  </a:t>
            </a:r>
            <a:endParaRPr lang="fr-FR" sz="1400" dirty="0" smtClean="0">
              <a:solidFill>
                <a:schemeClr val="bg1"/>
              </a:solidFill>
              <a:sym typeface="Wingdings"/>
            </a:endParaRPr>
          </a:p>
          <a:p>
            <a:pPr lvl="1">
              <a:buFont typeface="Wingdings" charset="0"/>
              <a:buChar char="à"/>
            </a:pPr>
            <a:r>
              <a:rPr lang="fr-FR" sz="1400" dirty="0" smtClean="0">
                <a:solidFill>
                  <a:schemeClr val="bg1"/>
                </a:solidFill>
                <a:sym typeface="Wingdings"/>
              </a:rPr>
              <a:t>Est-ce </a:t>
            </a:r>
            <a:r>
              <a:rPr lang="fr-FR" sz="1400" dirty="0">
                <a:solidFill>
                  <a:schemeClr val="bg1"/>
                </a:solidFill>
                <a:sym typeface="Wingdings"/>
              </a:rPr>
              <a:t>lié à une série particulière </a:t>
            </a:r>
            <a:r>
              <a:rPr lang="fr-FR" sz="1400" dirty="0" smtClean="0">
                <a:solidFill>
                  <a:schemeClr val="bg1"/>
                </a:solidFill>
                <a:sym typeface="Wingdings"/>
              </a:rPr>
              <a:t>?  </a:t>
            </a:r>
            <a:r>
              <a:rPr lang="fr-FR" sz="1400" dirty="0">
                <a:solidFill>
                  <a:schemeClr val="bg1"/>
                </a:solidFill>
                <a:sym typeface="Wingdings"/>
              </a:rPr>
              <a:t>Si oui, </a:t>
            </a:r>
            <a:r>
              <a:rPr lang="fr-FR" sz="1400" dirty="0" smtClean="0">
                <a:solidFill>
                  <a:schemeClr val="bg1"/>
                </a:solidFill>
                <a:sym typeface="Wingdings"/>
              </a:rPr>
              <a:t>est-ce </a:t>
            </a:r>
            <a:r>
              <a:rPr lang="fr-FR" sz="1400" dirty="0">
                <a:solidFill>
                  <a:schemeClr val="bg1"/>
                </a:solidFill>
                <a:sym typeface="Wingdings"/>
              </a:rPr>
              <a:t>judicieux de proposer </a:t>
            </a:r>
            <a:r>
              <a:rPr lang="fr-FR" sz="1400" dirty="0" smtClean="0">
                <a:solidFill>
                  <a:schemeClr val="bg1"/>
                </a:solidFill>
                <a:sym typeface="Wingdings"/>
              </a:rPr>
              <a:t>ces sports collectifs </a:t>
            </a:r>
            <a:r>
              <a:rPr lang="fr-FR" sz="1400" dirty="0">
                <a:solidFill>
                  <a:schemeClr val="bg1"/>
                </a:solidFill>
                <a:sym typeface="Wingdings"/>
              </a:rPr>
              <a:t>pour cette série? </a:t>
            </a:r>
          </a:p>
          <a:p>
            <a:pPr lvl="1">
              <a:buFont typeface="Wingdings" charset="0"/>
              <a:buChar char="à"/>
            </a:pPr>
            <a:r>
              <a:rPr lang="fr-FR" sz="1400" b="1" dirty="0" smtClean="0">
                <a:solidFill>
                  <a:srgbClr val="FFFF00"/>
                </a:solidFill>
                <a:sym typeface="Wingdings"/>
              </a:rPr>
              <a:t>Dans les 2 cas il est indispensable de ré interroger la </a:t>
            </a:r>
            <a:r>
              <a:rPr lang="fr-FR" sz="1400" b="1" dirty="0">
                <a:solidFill>
                  <a:srgbClr val="FFFF00"/>
                </a:solidFill>
                <a:sym typeface="Wingdings"/>
              </a:rPr>
              <a:t>programmation </a:t>
            </a:r>
            <a:endParaRPr lang="fr-FR" sz="1400" b="1" dirty="0" smtClean="0">
              <a:solidFill>
                <a:srgbClr val="FFFF00"/>
              </a:solidFill>
              <a:sym typeface="Wingdings"/>
            </a:endParaRPr>
          </a:p>
          <a:p>
            <a:pPr lvl="1">
              <a:buFontTx/>
              <a:buChar char="-"/>
            </a:pPr>
            <a:r>
              <a:rPr lang="fr-FR" sz="1400" dirty="0" smtClean="0">
                <a:solidFill>
                  <a:schemeClr val="bg1"/>
                </a:solidFill>
                <a:sym typeface="Wingdings"/>
              </a:rPr>
              <a:t>Est-ce </a:t>
            </a:r>
            <a:r>
              <a:rPr lang="fr-FR" sz="1400" dirty="0">
                <a:solidFill>
                  <a:schemeClr val="bg1"/>
                </a:solidFill>
                <a:sym typeface="Wingdings"/>
              </a:rPr>
              <a:t>lié à une pratique d’évaluation </a:t>
            </a:r>
            <a:r>
              <a:rPr lang="fr-FR" sz="1400" dirty="0" smtClean="0">
                <a:solidFill>
                  <a:schemeClr val="bg1"/>
                </a:solidFill>
                <a:sym typeface="Wingdings"/>
              </a:rPr>
              <a:t>? </a:t>
            </a:r>
          </a:p>
          <a:p>
            <a:pPr marL="447675" lvl="1" indent="0">
              <a:spcBef>
                <a:spcPts val="300"/>
              </a:spcBef>
              <a:buNone/>
            </a:pPr>
            <a:r>
              <a:rPr lang="fr-FR" sz="1400" b="1" dirty="0" smtClean="0">
                <a:solidFill>
                  <a:srgbClr val="FFFF00"/>
                </a:solidFill>
                <a:sym typeface="Wingdings"/>
              </a:rPr>
              <a:t> </a:t>
            </a:r>
            <a:r>
              <a:rPr lang="fr-FR" sz="1400" b="1" dirty="0">
                <a:solidFill>
                  <a:srgbClr val="FFFF00"/>
                </a:solidFill>
              </a:rPr>
              <a:t>Analyser les notes par binômes de </a:t>
            </a:r>
            <a:r>
              <a:rPr lang="fr-FR" sz="1400" b="1" dirty="0" err="1">
                <a:solidFill>
                  <a:srgbClr val="FFFF00"/>
                </a:solidFill>
              </a:rPr>
              <a:t>co</a:t>
            </a:r>
            <a:r>
              <a:rPr lang="fr-FR" sz="1400" b="1" dirty="0">
                <a:solidFill>
                  <a:srgbClr val="FFFF00"/>
                </a:solidFill>
              </a:rPr>
              <a:t>-évaluateurs. </a:t>
            </a:r>
            <a:br>
              <a:rPr lang="fr-FR" sz="1400" b="1" dirty="0">
                <a:solidFill>
                  <a:srgbClr val="FFFF00"/>
                </a:solidFill>
              </a:rPr>
            </a:br>
            <a:r>
              <a:rPr lang="fr-FR" sz="1400" b="1" dirty="0" smtClean="0">
                <a:solidFill>
                  <a:srgbClr val="FFFF00"/>
                </a:solidFill>
                <a:sym typeface="Wingdings"/>
              </a:rPr>
              <a:t> </a:t>
            </a:r>
            <a:r>
              <a:rPr lang="fr-FR" sz="1400" b="1" dirty="0" smtClean="0">
                <a:solidFill>
                  <a:srgbClr val="FFFF00"/>
                </a:solidFill>
              </a:rPr>
              <a:t>Revisiter vos </a:t>
            </a:r>
            <a:r>
              <a:rPr lang="fr-FR" sz="1400" b="1" dirty="0">
                <a:solidFill>
                  <a:srgbClr val="FFFF00"/>
                </a:solidFill>
              </a:rPr>
              <a:t>outils d'évaluation ( il </a:t>
            </a:r>
            <a:r>
              <a:rPr lang="fr-FR" sz="1400" b="1" dirty="0" smtClean="0">
                <a:solidFill>
                  <a:srgbClr val="FFFF00"/>
                </a:solidFill>
              </a:rPr>
              <a:t> </a:t>
            </a:r>
            <a:r>
              <a:rPr lang="fr-FR" sz="1400" b="1" dirty="0">
                <a:solidFill>
                  <a:srgbClr val="FFFF00"/>
                </a:solidFill>
              </a:rPr>
              <a:t>s'agit de certifier un niveau de compétence en </a:t>
            </a:r>
            <a:r>
              <a:rPr lang="fr-FR" sz="1400" b="1" dirty="0" smtClean="0">
                <a:solidFill>
                  <a:srgbClr val="FFFF00"/>
                </a:solidFill>
              </a:rPr>
              <a:t>EPS </a:t>
            </a:r>
            <a:r>
              <a:rPr lang="fr-FR" sz="1400" b="1" dirty="0">
                <a:solidFill>
                  <a:srgbClr val="FFFF00"/>
                </a:solidFill>
              </a:rPr>
              <a:t>)</a:t>
            </a:r>
          </a:p>
          <a:p>
            <a:pPr marL="538163" lvl="1" indent="-80963">
              <a:spcBef>
                <a:spcPts val="300"/>
              </a:spcBef>
              <a:buNone/>
            </a:pPr>
            <a:r>
              <a:rPr lang="fr-FR" sz="1400" b="1" dirty="0" smtClean="0">
                <a:solidFill>
                  <a:srgbClr val="FFFF00"/>
                </a:solidFill>
                <a:sym typeface="Wingdings"/>
              </a:rPr>
              <a:t> </a:t>
            </a:r>
            <a:r>
              <a:rPr lang="fr-FR" sz="1400" b="1" dirty="0" smtClean="0">
                <a:solidFill>
                  <a:srgbClr val="FFFF00"/>
                </a:solidFill>
              </a:rPr>
              <a:t>Utiliser </a:t>
            </a:r>
            <a:r>
              <a:rPr lang="fr-FR" sz="1400" b="1" dirty="0">
                <a:solidFill>
                  <a:srgbClr val="FFFF00"/>
                </a:solidFill>
              </a:rPr>
              <a:t>la vidéo pour échanger sur les productions des élèves avec </a:t>
            </a:r>
            <a:r>
              <a:rPr lang="fr-FR" sz="1400" b="1" dirty="0" smtClean="0">
                <a:solidFill>
                  <a:srgbClr val="FFFF00"/>
                </a:solidFill>
              </a:rPr>
              <a:t>les collègues </a:t>
            </a:r>
            <a:r>
              <a:rPr lang="fr-FR" sz="1400" b="1" dirty="0">
                <a:solidFill>
                  <a:srgbClr val="FFFF00"/>
                </a:solidFill>
              </a:rPr>
              <a:t>du </a:t>
            </a:r>
            <a:r>
              <a:rPr lang="fr-FR" sz="1400" b="1" dirty="0" smtClean="0">
                <a:solidFill>
                  <a:srgbClr val="FFFF00"/>
                </a:solidFill>
              </a:rPr>
              <a:t>lycée </a:t>
            </a:r>
            <a:r>
              <a:rPr lang="fr-FR" sz="1400" b="1" dirty="0">
                <a:solidFill>
                  <a:srgbClr val="FFFF00"/>
                </a:solidFill>
              </a:rPr>
              <a:t>ou d</a:t>
            </a:r>
            <a:r>
              <a:rPr lang="ja-JP" altLang="fr-FR" sz="1400" b="1" dirty="0">
                <a:solidFill>
                  <a:srgbClr val="FFFF00"/>
                </a:solidFill>
              </a:rPr>
              <a:t>’</a:t>
            </a:r>
            <a:r>
              <a:rPr lang="fr-FR" sz="1400" b="1" dirty="0">
                <a:solidFill>
                  <a:srgbClr val="FFFF00"/>
                </a:solidFill>
              </a:rPr>
              <a:t>autres EPLE .</a:t>
            </a:r>
            <a:endParaRPr lang="fr-FR" sz="1400" b="1" dirty="0" smtClean="0">
              <a:solidFill>
                <a:srgbClr val="FFFF00"/>
              </a:solidFill>
              <a:sym typeface="Wingdings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5412" y="1880761"/>
            <a:ext cx="7067176" cy="1356588"/>
          </a:xfrm>
          <a:prstGeom prst="rect">
            <a:avLst/>
          </a:prstGeom>
        </p:spPr>
      </p:pic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5059142"/>
              </p:ext>
            </p:extLst>
          </p:nvPr>
        </p:nvGraphicFramePr>
        <p:xfrm>
          <a:off x="2659530" y="3267230"/>
          <a:ext cx="4488402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824"/>
                <a:gridCol w="1423810"/>
                <a:gridCol w="1101248"/>
                <a:gridCol w="1156520"/>
              </a:tblGrid>
              <a:tr h="576881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APSA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Moyenne</a:t>
                      </a:r>
                      <a:r>
                        <a:rPr lang="fr-FR" baseline="0" dirty="0" smtClean="0"/>
                        <a:t> EPLE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Moyenne académique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Différentiel Note</a:t>
                      </a:r>
                      <a:endParaRPr lang="fr-FR" sz="1400" dirty="0"/>
                    </a:p>
                  </a:txBody>
                  <a:tcPr anchor="ctr"/>
                </a:tc>
              </a:tr>
              <a:tr h="334225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Volley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9,05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12,51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-3,46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34225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HAND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10,75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13,04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-2,29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1936254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31640"/>
          </a:xfrm>
        </p:spPr>
        <p:txBody>
          <a:bodyPr>
            <a:noAutofit/>
          </a:bodyPr>
          <a:lstStyle/>
          <a:p>
            <a:r>
              <a:rPr lang="fr-FR" sz="3200" dirty="0" smtClean="0"/>
              <a:t>L’offre de formation en EPS au collège dans l’académie </a:t>
            </a:r>
            <a:endParaRPr lang="fr-FR" sz="3200" dirty="0">
              <a:effectLst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348075"/>
            <a:ext cx="8446911" cy="4905022"/>
          </a:xfrm>
        </p:spPr>
        <p:txBody>
          <a:bodyPr>
            <a:noAutofit/>
          </a:bodyPr>
          <a:lstStyle/>
          <a:p>
            <a:pPr>
              <a:buFont typeface="Lucida Grande"/>
              <a:buChar char="➮"/>
            </a:pPr>
            <a:r>
              <a:rPr lang="fr-FR" sz="2400" dirty="0" smtClean="0">
                <a:solidFill>
                  <a:schemeClr val="bg1"/>
                </a:solidFill>
              </a:rPr>
              <a:t>Un équilibre encore perfectible</a:t>
            </a:r>
            <a:endParaRPr lang="fr-FR" sz="18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fr-FR" sz="2400" u="sng" dirty="0" smtClean="0">
              <a:solidFill>
                <a:schemeClr val="bg1"/>
              </a:solidFill>
            </a:endParaRPr>
          </a:p>
        </p:txBody>
      </p:sp>
      <p:graphicFrame>
        <p:nvGraphicFramePr>
          <p:cNvPr id="5" name="Graphiqu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9658138"/>
              </p:ext>
            </p:extLst>
          </p:nvPr>
        </p:nvGraphicFramePr>
        <p:xfrm>
          <a:off x="696258" y="1792941"/>
          <a:ext cx="8029390" cy="4830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99525091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91713"/>
          </a:xfrm>
        </p:spPr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Au niveau d’une APSA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8821" y="4517289"/>
            <a:ext cx="8606119" cy="1769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fr-FR" sz="1600" b="1" u="sng" dirty="0" smtClean="0">
                <a:solidFill>
                  <a:srgbClr val="FFFF00"/>
                </a:solidFill>
                <a:sym typeface="Wingdings"/>
              </a:rPr>
              <a:t>Qu’est-ce qui peut justifier de tels écarts  ?</a:t>
            </a:r>
          </a:p>
          <a:p>
            <a:pPr marL="628650" lvl="1" indent="-171450">
              <a:buFontTx/>
              <a:buChar char="-"/>
            </a:pPr>
            <a:r>
              <a:rPr lang="fr-FR" sz="1600" dirty="0">
                <a:solidFill>
                  <a:schemeClr val="bg1"/>
                </a:solidFill>
                <a:sym typeface="Wingdings"/>
              </a:rPr>
              <a:t>Niveau initial des élèves </a:t>
            </a:r>
            <a:r>
              <a:rPr lang="fr-FR" sz="1600" dirty="0" smtClean="0">
                <a:solidFill>
                  <a:schemeClr val="bg1"/>
                </a:solidFill>
                <a:sym typeface="Wingdings"/>
              </a:rPr>
              <a:t> </a:t>
            </a:r>
            <a:r>
              <a:rPr lang="fr-FR" sz="1600" dirty="0" smtClean="0">
                <a:solidFill>
                  <a:srgbClr val="FFFF00"/>
                </a:solidFill>
                <a:sym typeface="Wingdings"/>
              </a:rPr>
              <a:t> lien avec les collèges ( études des chiffres DNB)</a:t>
            </a:r>
            <a:endParaRPr lang="fr-FR" sz="1600" dirty="0">
              <a:solidFill>
                <a:srgbClr val="FFFF00"/>
              </a:solidFill>
              <a:sym typeface="Wingdings"/>
            </a:endParaRPr>
          </a:p>
          <a:p>
            <a:pPr marL="628650" lvl="1" indent="-171450">
              <a:buFontTx/>
              <a:buChar char="-"/>
            </a:pPr>
            <a:r>
              <a:rPr lang="fr-FR" sz="1600" dirty="0" smtClean="0">
                <a:solidFill>
                  <a:schemeClr val="bg1"/>
                </a:solidFill>
                <a:sym typeface="Wingdings"/>
              </a:rPr>
              <a:t>Temps de formation au sein du lycée ( Nb Cycles, Nb séances, temps de pratique effective)</a:t>
            </a:r>
          </a:p>
          <a:p>
            <a:pPr marL="628650" lvl="1" indent="-171450">
              <a:buFontTx/>
              <a:buChar char="-"/>
            </a:pPr>
            <a:r>
              <a:rPr lang="fr-FR" sz="1600" dirty="0" smtClean="0">
                <a:solidFill>
                  <a:schemeClr val="bg1"/>
                </a:solidFill>
                <a:sym typeface="Wingdings"/>
              </a:rPr>
              <a:t>Décalage entre contenus enseignés et compétences attendues ?</a:t>
            </a:r>
          </a:p>
          <a:p>
            <a:pPr marL="628650" lvl="1" indent="-171450">
              <a:buFontTx/>
              <a:buChar char="-"/>
            </a:pPr>
            <a:r>
              <a:rPr lang="fr-FR" sz="1600" dirty="0" smtClean="0">
                <a:solidFill>
                  <a:schemeClr val="bg1"/>
                </a:solidFill>
                <a:sym typeface="Wingdings"/>
              </a:rPr>
              <a:t>Pratique d’évaluation ?</a:t>
            </a:r>
          </a:p>
          <a:p>
            <a:pPr marL="628650" lvl="1" indent="-171450">
              <a:buFontTx/>
              <a:buChar char="-"/>
            </a:pPr>
            <a:r>
              <a:rPr lang="fr-FR" sz="1600" dirty="0" smtClean="0">
                <a:solidFill>
                  <a:schemeClr val="bg1"/>
                </a:solidFill>
                <a:sym typeface="Wingdings"/>
              </a:rPr>
              <a:t>Choix de l’APSA ?</a:t>
            </a:r>
          </a:p>
          <a:p>
            <a:endParaRPr lang="fr-FR" sz="1300" dirty="0" smtClean="0">
              <a:solidFill>
                <a:schemeClr val="bg1"/>
              </a:solidFill>
              <a:sym typeface="Wingdings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879" y="1617486"/>
            <a:ext cx="8098118" cy="1155700"/>
          </a:xfrm>
          <a:prstGeom prst="rect">
            <a:avLst/>
          </a:prstGeom>
        </p:spPr>
      </p:pic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818767"/>
              </p:ext>
            </p:extLst>
          </p:nvPr>
        </p:nvGraphicFramePr>
        <p:xfrm>
          <a:off x="679416" y="3087590"/>
          <a:ext cx="782211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7911"/>
                <a:gridCol w="2353212"/>
                <a:gridCol w="1945707"/>
                <a:gridCol w="173528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APSA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Moyenne</a:t>
                      </a:r>
                      <a:r>
                        <a:rPr lang="fr-FR" baseline="0" dirty="0" smtClean="0"/>
                        <a:t> EPLE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Moyenne </a:t>
                      </a:r>
                      <a:r>
                        <a:rPr lang="fr-FR" dirty="0" err="1" smtClean="0"/>
                        <a:t>acad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mtClean="0"/>
                        <a:t>EPLE</a:t>
                      </a:r>
                      <a:r>
                        <a:rPr lang="fr-FR" baseline="0" smtClean="0"/>
                        <a:t> /ACAD</a:t>
                      </a:r>
                      <a:endParaRPr lang="fr-F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Volley Filles 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7,78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11,16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-3,38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/>
                        <a:t>Volley Garçons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12,04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13,57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-1,53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1863484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FFFF"/>
                </a:solidFill>
              </a:rPr>
              <a:t>Analyser pour arbitrer et faire des choix :</a:t>
            </a:r>
            <a:endParaRPr lang="fr-FR" dirty="0">
              <a:solidFill>
                <a:srgbClr val="FFFFFF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-1" y="1331640"/>
            <a:ext cx="9024471" cy="55263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1400" dirty="0">
                <a:solidFill>
                  <a:schemeClr val="bg1"/>
                </a:solidFill>
                <a:sym typeface="Wingdings"/>
              </a:rPr>
              <a:t>Cette même </a:t>
            </a:r>
            <a:r>
              <a:rPr lang="fr-FR" sz="1400" dirty="0" smtClean="0">
                <a:solidFill>
                  <a:schemeClr val="bg1"/>
                </a:solidFill>
                <a:sym typeface="Wingdings"/>
              </a:rPr>
              <a:t>analyse doit </a:t>
            </a:r>
            <a:r>
              <a:rPr lang="fr-FR" sz="1400" dirty="0">
                <a:solidFill>
                  <a:schemeClr val="bg1"/>
                </a:solidFill>
                <a:sym typeface="Wingdings"/>
              </a:rPr>
              <a:t>être menée au sein de chaque équipe en autonomie  : </a:t>
            </a:r>
          </a:p>
          <a:p>
            <a:pPr marL="0" indent="0">
              <a:buNone/>
            </a:pPr>
            <a:r>
              <a:rPr lang="fr-FR" sz="1400" dirty="0" smtClean="0">
                <a:solidFill>
                  <a:schemeClr val="bg1"/>
                </a:solidFill>
                <a:sym typeface="Wingdings"/>
              </a:rPr>
              <a:t>	Liste </a:t>
            </a:r>
            <a:r>
              <a:rPr lang="fr-FR" sz="1400" dirty="0">
                <a:solidFill>
                  <a:schemeClr val="bg1"/>
                </a:solidFill>
                <a:sym typeface="Wingdings"/>
              </a:rPr>
              <a:t>d’indicateurs à </a:t>
            </a:r>
            <a:r>
              <a:rPr lang="fr-FR" sz="1400" dirty="0" smtClean="0">
                <a:solidFill>
                  <a:schemeClr val="bg1"/>
                </a:solidFill>
                <a:sym typeface="Wingdings"/>
              </a:rPr>
              <a:t>analyser et </a:t>
            </a:r>
            <a:r>
              <a:rPr lang="fr-FR" sz="1400" dirty="0">
                <a:solidFill>
                  <a:schemeClr val="bg1"/>
                </a:solidFill>
                <a:sym typeface="Wingdings"/>
              </a:rPr>
              <a:t>à comparer par rapport aux données académiques :</a:t>
            </a:r>
          </a:p>
          <a:p>
            <a:pPr marL="1344613" indent="0">
              <a:buNone/>
            </a:pPr>
            <a:r>
              <a:rPr lang="fr-FR" sz="1400" dirty="0">
                <a:solidFill>
                  <a:schemeClr val="bg1"/>
                </a:solidFill>
                <a:sym typeface="Wingdings"/>
              </a:rPr>
              <a:t>- Les résultats de chaque filière et </a:t>
            </a:r>
            <a:r>
              <a:rPr lang="fr-FR" sz="1400" dirty="0" smtClean="0">
                <a:solidFill>
                  <a:schemeClr val="bg1"/>
                </a:solidFill>
                <a:sym typeface="Wingdings"/>
              </a:rPr>
              <a:t>chaque série </a:t>
            </a:r>
            <a:endParaRPr lang="fr-FR" sz="1400" dirty="0">
              <a:solidFill>
                <a:schemeClr val="bg1"/>
              </a:solidFill>
              <a:sym typeface="Wingdings"/>
            </a:endParaRPr>
          </a:p>
          <a:p>
            <a:pPr marL="1344613" indent="0">
              <a:buNone/>
            </a:pPr>
            <a:r>
              <a:rPr lang="fr-FR" sz="1400" dirty="0">
                <a:solidFill>
                  <a:schemeClr val="bg1"/>
                </a:solidFill>
                <a:sym typeface="Wingdings"/>
              </a:rPr>
              <a:t>- Les résultats dans </a:t>
            </a:r>
            <a:r>
              <a:rPr lang="fr-FR" sz="1400" dirty="0" smtClean="0">
                <a:solidFill>
                  <a:schemeClr val="bg1"/>
                </a:solidFill>
                <a:sym typeface="Wingdings"/>
              </a:rPr>
              <a:t>chaque CP </a:t>
            </a:r>
            <a:endParaRPr lang="fr-FR" sz="1400" dirty="0">
              <a:solidFill>
                <a:schemeClr val="bg1"/>
              </a:solidFill>
              <a:sym typeface="Wingdings"/>
            </a:endParaRPr>
          </a:p>
          <a:p>
            <a:pPr marL="1344613" indent="0">
              <a:buNone/>
            </a:pPr>
            <a:r>
              <a:rPr lang="fr-FR" sz="1400" dirty="0">
                <a:solidFill>
                  <a:schemeClr val="bg1"/>
                </a:solidFill>
                <a:sym typeface="Wingdings"/>
              </a:rPr>
              <a:t>- Les résultats dans chaque APSA </a:t>
            </a:r>
          </a:p>
          <a:p>
            <a:pPr marL="1344613" indent="0">
              <a:buNone/>
            </a:pPr>
            <a:r>
              <a:rPr lang="fr-FR" sz="1400" dirty="0" smtClean="0">
                <a:solidFill>
                  <a:schemeClr val="bg1"/>
                </a:solidFill>
                <a:sym typeface="Wingdings"/>
              </a:rPr>
              <a:t>- Le </a:t>
            </a:r>
            <a:r>
              <a:rPr lang="fr-FR" sz="1400" dirty="0">
                <a:solidFill>
                  <a:schemeClr val="bg1"/>
                </a:solidFill>
                <a:sym typeface="Wingdings"/>
              </a:rPr>
              <a:t>différentiel de </a:t>
            </a:r>
            <a:r>
              <a:rPr lang="fr-FR" sz="1400" dirty="0" smtClean="0">
                <a:solidFill>
                  <a:schemeClr val="bg1"/>
                </a:solidFill>
                <a:sym typeface="Wingdings"/>
              </a:rPr>
              <a:t>notes Garçons/Filles </a:t>
            </a:r>
            <a:r>
              <a:rPr lang="fr-FR" sz="1400" dirty="0">
                <a:solidFill>
                  <a:schemeClr val="bg1"/>
                </a:solidFill>
                <a:sym typeface="Wingdings"/>
              </a:rPr>
              <a:t>sur chaque APSA</a:t>
            </a:r>
            <a:r>
              <a:rPr lang="fr-FR" sz="1400" dirty="0" smtClean="0">
                <a:solidFill>
                  <a:schemeClr val="bg1"/>
                </a:solidFill>
                <a:sym typeface="Wingdings"/>
              </a:rPr>
              <a:t>.</a:t>
            </a:r>
          </a:p>
          <a:p>
            <a:pPr marL="896938" indent="0">
              <a:buNone/>
            </a:pPr>
            <a:r>
              <a:rPr lang="fr-FR" sz="1400" dirty="0">
                <a:solidFill>
                  <a:schemeClr val="bg1"/>
                </a:solidFill>
                <a:sym typeface="Wingdings"/>
              </a:rPr>
              <a:t> </a:t>
            </a:r>
            <a:r>
              <a:rPr lang="fr-FR" sz="1400" b="1" dirty="0">
                <a:solidFill>
                  <a:srgbClr val="FFFF00"/>
                </a:solidFill>
                <a:sym typeface="Wingdings"/>
              </a:rPr>
              <a:t> </a:t>
            </a:r>
            <a:r>
              <a:rPr lang="fr-FR" sz="1400" b="1" dirty="0" smtClean="0">
                <a:solidFill>
                  <a:srgbClr val="FFFF00"/>
                </a:solidFill>
                <a:sym typeface="Wingdings"/>
              </a:rPr>
              <a:t>Quel positionnement de l’établissement par rapport aux moyennes académiques?  ÉQUITÉ</a:t>
            </a:r>
            <a:endParaRPr lang="fr-FR" sz="1400" b="1" dirty="0">
              <a:solidFill>
                <a:srgbClr val="FFFF00"/>
              </a:solidFill>
              <a:sym typeface="Wingdings"/>
            </a:endParaRPr>
          </a:p>
          <a:p>
            <a:pPr marL="0" indent="0">
              <a:buNone/>
            </a:pPr>
            <a:r>
              <a:rPr lang="fr-FR" sz="1400" dirty="0">
                <a:solidFill>
                  <a:schemeClr val="bg1"/>
                </a:solidFill>
                <a:sym typeface="Wingdings"/>
              </a:rPr>
              <a:t> </a:t>
            </a:r>
          </a:p>
          <a:p>
            <a:pPr marL="0" indent="0" defTabSz="88900">
              <a:buNone/>
            </a:pPr>
            <a:r>
              <a:rPr lang="fr-FR" sz="1400" dirty="0" smtClean="0">
                <a:solidFill>
                  <a:schemeClr val="bg1"/>
                </a:solidFill>
                <a:sym typeface="Wingdings"/>
              </a:rPr>
              <a:t> En interne, analyser un </a:t>
            </a:r>
            <a:r>
              <a:rPr lang="fr-FR" sz="1400" dirty="0">
                <a:solidFill>
                  <a:schemeClr val="bg1"/>
                </a:solidFill>
                <a:sym typeface="Wingdings"/>
              </a:rPr>
              <a:t>suivi de cohorte entre le niveau initial des élèves à l’entrée au lycée et les niveaux en fin de cursus.</a:t>
            </a:r>
          </a:p>
          <a:p>
            <a:pPr marL="896938" indent="0">
              <a:buNone/>
            </a:pPr>
            <a:r>
              <a:rPr lang="fr-FR" sz="1400" dirty="0">
                <a:solidFill>
                  <a:schemeClr val="bg1"/>
                </a:solidFill>
                <a:sym typeface="Wingdings"/>
              </a:rPr>
              <a:t> </a:t>
            </a:r>
            <a:r>
              <a:rPr lang="fr-FR" sz="1400" b="1" dirty="0">
                <a:solidFill>
                  <a:srgbClr val="FFFF00"/>
                </a:solidFill>
                <a:sym typeface="Wingdings"/>
              </a:rPr>
              <a:t> Quelle plus value de la formation EPS au sein de l’établissement  </a:t>
            </a:r>
            <a:r>
              <a:rPr lang="fr-FR" sz="1400" b="1" dirty="0" smtClean="0">
                <a:solidFill>
                  <a:srgbClr val="FFFF00"/>
                </a:solidFill>
                <a:sym typeface="Wingdings"/>
              </a:rPr>
              <a:t>QUALITÉ</a:t>
            </a:r>
          </a:p>
          <a:p>
            <a:pPr marL="0" indent="0">
              <a:buNone/>
            </a:pPr>
            <a:r>
              <a:rPr lang="fr-FR" sz="1400" dirty="0" smtClean="0">
                <a:solidFill>
                  <a:schemeClr val="bg1"/>
                </a:solidFill>
                <a:sym typeface="Wingdings"/>
              </a:rPr>
              <a:t> </a:t>
            </a:r>
            <a:r>
              <a:rPr lang="fr-FR" sz="1400" u="sng" dirty="0" smtClean="0">
                <a:solidFill>
                  <a:schemeClr val="bg1"/>
                </a:solidFill>
                <a:sym typeface="Wingdings"/>
              </a:rPr>
              <a:t>Réfléchir sur : </a:t>
            </a:r>
          </a:p>
          <a:p>
            <a:pPr>
              <a:buFontTx/>
              <a:buChar char="-"/>
            </a:pPr>
            <a:r>
              <a:rPr lang="fr-FR" sz="1400" dirty="0">
                <a:solidFill>
                  <a:schemeClr val="bg1"/>
                </a:solidFill>
                <a:sym typeface="Wingdings"/>
              </a:rPr>
              <a:t>L</a:t>
            </a:r>
            <a:r>
              <a:rPr lang="fr-FR" sz="1400" dirty="0" smtClean="0">
                <a:solidFill>
                  <a:schemeClr val="bg1"/>
                </a:solidFill>
                <a:sym typeface="Wingdings"/>
              </a:rPr>
              <a:t>es </a:t>
            </a:r>
            <a:r>
              <a:rPr lang="fr-FR" sz="1400" dirty="0">
                <a:solidFill>
                  <a:schemeClr val="bg1"/>
                </a:solidFill>
                <a:sym typeface="Wingdings"/>
              </a:rPr>
              <a:t>choix des APSA </a:t>
            </a:r>
            <a:r>
              <a:rPr lang="fr-FR" sz="1400" dirty="0" smtClean="0">
                <a:solidFill>
                  <a:schemeClr val="bg1"/>
                </a:solidFill>
                <a:sym typeface="Wingdings"/>
              </a:rPr>
              <a:t>retenues </a:t>
            </a:r>
            <a:r>
              <a:rPr lang="fr-FR" sz="1400" dirty="0">
                <a:solidFill>
                  <a:schemeClr val="bg1"/>
                </a:solidFill>
                <a:sym typeface="Wingdings"/>
              </a:rPr>
              <a:t>dans chaque CP au sein de l’offre de </a:t>
            </a:r>
            <a:r>
              <a:rPr lang="fr-FR" sz="1400" dirty="0" smtClean="0">
                <a:solidFill>
                  <a:schemeClr val="bg1"/>
                </a:solidFill>
                <a:sym typeface="Wingdings"/>
              </a:rPr>
              <a:t>formation</a:t>
            </a:r>
          </a:p>
          <a:p>
            <a:pPr>
              <a:buFontTx/>
              <a:buChar char="-"/>
            </a:pPr>
            <a:r>
              <a:rPr lang="fr-FR" sz="1400" dirty="0" smtClean="0">
                <a:solidFill>
                  <a:schemeClr val="bg1"/>
                </a:solidFill>
                <a:sym typeface="Wingdings"/>
              </a:rPr>
              <a:t>La </a:t>
            </a:r>
            <a:r>
              <a:rPr lang="fr-FR" sz="1400" dirty="0">
                <a:solidFill>
                  <a:schemeClr val="bg1"/>
                </a:solidFill>
                <a:sym typeface="Wingdings"/>
              </a:rPr>
              <a:t>cohérence entre l’offre de formation et l’offre de certification </a:t>
            </a:r>
            <a:r>
              <a:rPr lang="fr-FR" sz="1400" dirty="0" smtClean="0">
                <a:solidFill>
                  <a:schemeClr val="bg1"/>
                </a:solidFill>
                <a:sym typeface="Wingdings"/>
              </a:rPr>
              <a:t>proposée</a:t>
            </a:r>
          </a:p>
          <a:p>
            <a:pPr>
              <a:buFontTx/>
              <a:buChar char="-"/>
            </a:pPr>
            <a:r>
              <a:rPr lang="fr-FR" sz="1400" dirty="0" smtClean="0">
                <a:solidFill>
                  <a:schemeClr val="bg1"/>
                </a:solidFill>
                <a:sym typeface="Wingdings"/>
              </a:rPr>
              <a:t>Le </a:t>
            </a:r>
            <a:r>
              <a:rPr lang="fr-FR" sz="1400" dirty="0">
                <a:solidFill>
                  <a:schemeClr val="bg1"/>
                </a:solidFill>
                <a:sym typeface="Wingdings"/>
              </a:rPr>
              <a:t>choix des CP et des APSA  proposées dans les menus de certification. </a:t>
            </a:r>
          </a:p>
          <a:p>
            <a:pPr marL="896938" indent="0">
              <a:spcBef>
                <a:spcPts val="600"/>
              </a:spcBef>
              <a:buNone/>
            </a:pPr>
            <a:r>
              <a:rPr lang="fr-FR" sz="1400" b="1" dirty="0">
                <a:solidFill>
                  <a:srgbClr val="FFFF00"/>
                </a:solidFill>
                <a:sym typeface="Wingdings"/>
              </a:rPr>
              <a:t> Quels profils d’élèves </a:t>
            </a:r>
            <a:r>
              <a:rPr lang="fr-FR" sz="1400" b="1" dirty="0" smtClean="0">
                <a:solidFill>
                  <a:srgbClr val="FFFF00"/>
                </a:solidFill>
                <a:sym typeface="Wingdings"/>
              </a:rPr>
              <a:t>sont en mesure de démontrer </a:t>
            </a:r>
            <a:r>
              <a:rPr lang="fr-FR" sz="1400" b="1" dirty="0">
                <a:solidFill>
                  <a:srgbClr val="FFFF00"/>
                </a:solidFill>
                <a:sym typeface="Wingdings"/>
              </a:rPr>
              <a:t>leur compétence en </a:t>
            </a:r>
            <a:r>
              <a:rPr lang="fr-FR" sz="1400" b="1" dirty="0" smtClean="0">
                <a:solidFill>
                  <a:srgbClr val="FFFF00"/>
                </a:solidFill>
                <a:sym typeface="Wingdings"/>
              </a:rPr>
              <a:t>EPS au lycée :   DIVERSITÉ </a:t>
            </a:r>
            <a:endParaRPr lang="fr-FR" sz="1400" b="1" dirty="0">
              <a:solidFill>
                <a:srgbClr val="FFFF00"/>
              </a:solidFill>
              <a:sym typeface="Wingdings"/>
            </a:endParaRPr>
          </a:p>
          <a:p>
            <a:pPr marL="0" indent="0" defTabSz="87313">
              <a:buNone/>
            </a:pPr>
            <a:endParaRPr lang="fr-FR" sz="1400" b="1" u="sng" dirty="0" smtClean="0">
              <a:solidFill>
                <a:srgbClr val="FDFF17"/>
              </a:solidFill>
              <a:sym typeface="Wingdings"/>
            </a:endParaRPr>
          </a:p>
          <a:p>
            <a:pPr marL="0" indent="0" algn="ctr" defTabSz="87313">
              <a:buNone/>
            </a:pPr>
            <a:r>
              <a:rPr lang="fr-FR" sz="1800" b="1" u="sng" dirty="0" smtClean="0">
                <a:solidFill>
                  <a:srgbClr val="FF0000"/>
                </a:solidFill>
                <a:sym typeface="Wingdings"/>
              </a:rPr>
              <a:t>CETTE ANALYSE PERMET :</a:t>
            </a:r>
          </a:p>
          <a:p>
            <a:pPr marL="87313" indent="-87313">
              <a:buFont typeface="Wingdings" charset="0"/>
              <a:buChar char="à"/>
            </a:pPr>
            <a:r>
              <a:rPr lang="fr-FR" sz="1400" dirty="0" smtClean="0">
                <a:solidFill>
                  <a:srgbClr val="FDFF17"/>
                </a:solidFill>
                <a:sym typeface="Wingdings"/>
              </a:rPr>
              <a:t>D’apprécier </a:t>
            </a:r>
            <a:r>
              <a:rPr lang="fr-FR" sz="1400" dirty="0">
                <a:solidFill>
                  <a:srgbClr val="FDFF17"/>
                </a:solidFill>
                <a:cs typeface="Arial" pitchFamily="34" charset="0"/>
                <a:sym typeface="Wingdings"/>
              </a:rPr>
              <a:t>la qualité de </a:t>
            </a:r>
            <a:r>
              <a:rPr lang="fr-FR" sz="1400" dirty="0">
                <a:solidFill>
                  <a:srgbClr val="FDFF17"/>
                </a:solidFill>
                <a:sym typeface="Wingdings"/>
              </a:rPr>
              <a:t>l’ajustement local </a:t>
            </a:r>
            <a:r>
              <a:rPr lang="fr-FR" sz="1400" dirty="0">
                <a:solidFill>
                  <a:srgbClr val="FDFF17"/>
                </a:solidFill>
                <a:cs typeface="Arial" pitchFamily="34" charset="0"/>
              </a:rPr>
              <a:t>des programmes nationaux aux caractéristiques du public scolarisé</a:t>
            </a:r>
            <a:r>
              <a:rPr lang="fr-FR" sz="1400" dirty="0">
                <a:solidFill>
                  <a:srgbClr val="FDFF17"/>
                </a:solidFill>
                <a:sym typeface="Wingdings"/>
              </a:rPr>
              <a:t>. </a:t>
            </a:r>
          </a:p>
          <a:p>
            <a:pPr marL="87313" indent="-87313">
              <a:buFont typeface="Wingdings" charset="0"/>
              <a:buChar char="à"/>
            </a:pPr>
            <a:r>
              <a:rPr lang="fr-FR" sz="1400" dirty="0">
                <a:solidFill>
                  <a:srgbClr val="FDFF17"/>
                </a:solidFill>
                <a:sym typeface="Wingdings"/>
              </a:rPr>
              <a:t>D’alimenter la réflexion sur l’évolution des axes du projet d’EPS.</a:t>
            </a:r>
          </a:p>
          <a:p>
            <a:pPr marL="87313" indent="-87313">
              <a:buFont typeface="Wingdings" charset="0"/>
              <a:buChar char="à"/>
            </a:pPr>
            <a:r>
              <a:rPr lang="fr-FR" sz="1400" dirty="0">
                <a:solidFill>
                  <a:srgbClr val="FDFF17"/>
                </a:solidFill>
                <a:sym typeface="Wingdings"/>
              </a:rPr>
              <a:t>De contribuer à l’amélioration des résultats des élèves de l’académie aux examens   </a:t>
            </a:r>
            <a:r>
              <a:rPr lang="fr-FR" sz="1400" b="1" dirty="0">
                <a:solidFill>
                  <a:srgbClr val="FDFF17"/>
                </a:solidFill>
                <a:sym typeface="Wingdings"/>
              </a:rPr>
              <a:t>Priorité </a:t>
            </a:r>
            <a:r>
              <a:rPr lang="fr-FR" sz="1400" b="1" dirty="0" smtClean="0">
                <a:solidFill>
                  <a:srgbClr val="FDFF17"/>
                </a:solidFill>
                <a:sym typeface="Wingdings"/>
              </a:rPr>
              <a:t>académique</a:t>
            </a:r>
            <a:endParaRPr lang="fr-FR" sz="1400" b="1" dirty="0">
              <a:solidFill>
                <a:srgbClr val="FDFF17"/>
              </a:solidFill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2569619582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026405"/>
            <a:ext cx="8229600" cy="1143000"/>
          </a:xfrm>
        </p:spPr>
        <p:txBody>
          <a:bodyPr/>
          <a:lstStyle/>
          <a:p>
            <a:r>
              <a:rPr lang="fr-FR" dirty="0" smtClean="0">
                <a:solidFill>
                  <a:srgbClr val="FFFFFF"/>
                </a:solidFill>
              </a:rPr>
              <a:t>Fin </a:t>
            </a:r>
            <a:endParaRPr lang="fr-FR" dirty="0">
              <a:solidFill>
                <a:srgbClr val="FFFFFF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587376"/>
            <a:ext cx="8229600" cy="9248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4400" b="1" dirty="0">
                <a:solidFill>
                  <a:srgbClr val="FFFFFF"/>
                </a:solidFill>
              </a:rPr>
              <a:t>Merci de votre attention</a:t>
            </a:r>
          </a:p>
          <a:p>
            <a:pPr marL="0" indent="0" algn="ctr">
              <a:buNone/>
            </a:pPr>
            <a:endParaRPr lang="fr-FR" sz="4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348507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533" y="0"/>
            <a:ext cx="9144000" cy="133164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fr-FR" sz="3200" b="1" dirty="0" smtClean="0">
                <a:solidFill>
                  <a:schemeClr val="bg1"/>
                </a:solidFill>
                <a:latin typeface="Arial Black"/>
                <a:cs typeface="Arial Black"/>
              </a:rPr>
              <a:t>Premières tendances des résultats du DNB 2013 : </a:t>
            </a:r>
            <a:br>
              <a:rPr lang="fr-FR" sz="3200" b="1" dirty="0" smtClean="0">
                <a:solidFill>
                  <a:schemeClr val="bg1"/>
                </a:solidFill>
                <a:latin typeface="Arial Black"/>
                <a:cs typeface="Arial Black"/>
              </a:rPr>
            </a:br>
            <a:r>
              <a:rPr lang="fr-FR" sz="2000" b="1" dirty="0" smtClean="0">
                <a:solidFill>
                  <a:schemeClr val="bg1"/>
                </a:solidFill>
                <a:sym typeface="Wingdings"/>
              </a:rPr>
              <a:t>Attention, il s’agit de données prélevées sur un échantillon  de 116 EPLE</a:t>
            </a:r>
            <a:endParaRPr lang="fr-FR" sz="3200" b="1" dirty="0">
              <a:solidFill>
                <a:schemeClr val="bg1"/>
              </a:solidFill>
              <a:effectLst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202387"/>
            <a:ext cx="9144000" cy="5166887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fr-FR" sz="2400" dirty="0">
              <a:solidFill>
                <a:schemeClr val="bg1"/>
              </a:solidFill>
              <a:sym typeface="Wingdings"/>
            </a:endParaRPr>
          </a:p>
          <a:p>
            <a:pPr marL="0" indent="0">
              <a:buNone/>
            </a:pPr>
            <a:endParaRPr lang="fr-FR" sz="2000" dirty="0" smtClean="0">
              <a:solidFill>
                <a:schemeClr val="bg1"/>
              </a:solidFill>
              <a:sym typeface="Wingdings"/>
            </a:endParaRPr>
          </a:p>
          <a:p>
            <a:pPr marL="0" indent="0">
              <a:buNone/>
            </a:pPr>
            <a:r>
              <a:rPr lang="fr-FR" sz="2000" dirty="0" smtClean="0">
                <a:solidFill>
                  <a:schemeClr val="bg1"/>
                </a:solidFill>
                <a:sym typeface="Wingdings"/>
              </a:rPr>
              <a:t>	</a:t>
            </a:r>
            <a:endParaRPr lang="fr-FR" sz="2000" dirty="0" smtClean="0">
              <a:solidFill>
                <a:srgbClr val="FFFF00"/>
              </a:solidFill>
              <a:sym typeface="Wingdings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753683"/>
              </p:ext>
            </p:extLst>
          </p:nvPr>
        </p:nvGraphicFramePr>
        <p:xfrm>
          <a:off x="268942" y="1890747"/>
          <a:ext cx="8665880" cy="835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9411"/>
                <a:gridCol w="1583765"/>
                <a:gridCol w="1621785"/>
                <a:gridCol w="1346973"/>
                <a:gridCol w="1346973"/>
                <a:gridCol w="1346973"/>
              </a:tblGrid>
              <a:tr h="412451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Moyenne </a:t>
                      </a:r>
                      <a:endParaRPr lang="fr-FR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fr-F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Fille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Moyenne 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Garçon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 Filles N2 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Non acquis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 Garçons N2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Non acquis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 Filles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disp</a:t>
                      </a:r>
                      <a:endParaRPr lang="fr-FR" sz="1600" b="1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Garçons </a:t>
                      </a:r>
                      <a:endParaRPr lang="fr-FR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fr-F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disp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12,66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13,80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15,92%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9,15%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6,29%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4,22%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7474650"/>
              </p:ext>
            </p:extLst>
          </p:nvPr>
        </p:nvGraphicFramePr>
        <p:xfrm>
          <a:off x="5947443" y="3813251"/>
          <a:ext cx="3128825" cy="2905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124"/>
                <a:gridCol w="665944"/>
                <a:gridCol w="891506"/>
                <a:gridCol w="1120251"/>
              </a:tblGrid>
              <a:tr h="771332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CP</a:t>
                      </a:r>
                      <a:endParaRPr lang="fr-F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Diff</a:t>
                      </a:r>
                      <a:r>
                        <a:rPr lang="fr-FR" sz="1600" baseline="0" dirty="0" smtClean="0"/>
                        <a:t> Note </a:t>
                      </a:r>
                    </a:p>
                    <a:p>
                      <a:pPr algn="ctr"/>
                      <a:r>
                        <a:rPr lang="fr-FR" sz="1600" baseline="0" dirty="0" smtClean="0"/>
                        <a:t>F/ G</a:t>
                      </a:r>
                      <a:endParaRPr lang="fr-F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 Filles N2 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Non acquis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 Garçons N2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Non acquis</a:t>
                      </a:r>
                    </a:p>
                  </a:txBody>
                  <a:tcPr anchor="ctr"/>
                </a:tc>
              </a:tr>
              <a:tr h="459793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1</a:t>
                      </a:r>
                      <a:endParaRPr lang="fr-FR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-1,14</a:t>
                      </a:r>
                      <a:endParaRPr lang="fr-FR" sz="1600" b="1" dirty="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17,17%</a:t>
                      </a:r>
                      <a:endParaRPr lang="fr-FR" sz="1600" b="1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10,27%</a:t>
                      </a:r>
                      <a:endParaRPr lang="fr-FR" sz="1600" b="1" dirty="0"/>
                    </a:p>
                  </a:txBody>
                  <a:tcPr anchor="ctr"/>
                </a:tc>
              </a:tr>
              <a:tr h="459793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2</a:t>
                      </a:r>
                      <a:endParaRPr lang="fr-FR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-1,24</a:t>
                      </a:r>
                      <a:endParaRPr lang="fr-FR" sz="1600" b="1" dirty="0"/>
                    </a:p>
                  </a:txBody>
                  <a:tcPr anchor="ctr"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15,33%</a:t>
                      </a:r>
                      <a:endParaRPr lang="fr-FR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9,16%</a:t>
                      </a:r>
                      <a:endParaRPr lang="fr-FR" sz="1600" b="1" dirty="0"/>
                    </a:p>
                  </a:txBody>
                  <a:tcPr anchor="ctr"/>
                </a:tc>
              </a:tr>
              <a:tr h="459793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3</a:t>
                      </a:r>
                      <a:endParaRPr lang="fr-FR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+0,86</a:t>
                      </a:r>
                      <a:endParaRPr lang="fr-FR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7,48%</a:t>
                      </a:r>
                      <a:endParaRPr lang="fr-FR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13,47%</a:t>
                      </a:r>
                      <a:endParaRPr lang="fr-FR" sz="1600" b="1" dirty="0"/>
                    </a:p>
                  </a:txBody>
                  <a:tcPr anchor="ctr"/>
                </a:tc>
              </a:tr>
              <a:tr h="459793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4</a:t>
                      </a:r>
                      <a:endParaRPr lang="fr-FR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-2,23</a:t>
                      </a:r>
                      <a:endParaRPr lang="fr-FR" sz="1600" b="1" dirty="0"/>
                    </a:p>
                  </a:txBody>
                  <a:tcPr anchor="ctr"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20,03%</a:t>
                      </a:r>
                      <a:endParaRPr lang="fr-FR" sz="1600" b="1" dirty="0"/>
                    </a:p>
                  </a:txBody>
                  <a:tcPr anchor="ctr">
                    <a:solidFill>
                      <a:srgbClr val="D9969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6,07%</a:t>
                      </a:r>
                      <a:endParaRPr lang="fr-FR" sz="16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Vague 8"/>
          <p:cNvSpPr/>
          <p:nvPr/>
        </p:nvSpPr>
        <p:spPr>
          <a:xfrm>
            <a:off x="6192051" y="3474171"/>
            <a:ext cx="1016000" cy="475407"/>
          </a:xfrm>
          <a:prstGeom prst="wav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-1,14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10" name="Vague 9"/>
          <p:cNvSpPr/>
          <p:nvPr/>
        </p:nvSpPr>
        <p:spPr>
          <a:xfrm>
            <a:off x="3029078" y="1297981"/>
            <a:ext cx="3381046" cy="673390"/>
          </a:xfrm>
          <a:prstGeom prst="wav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rgbClr val="FF0000"/>
                </a:solidFill>
              </a:rPr>
              <a:t>Moyenne académique  : 13,23</a:t>
            </a:r>
            <a:endParaRPr lang="fr-FR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11" name="Graphique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152275"/>
              </p:ext>
            </p:extLst>
          </p:nvPr>
        </p:nvGraphicFramePr>
        <p:xfrm>
          <a:off x="0" y="2946400"/>
          <a:ext cx="5947443" cy="38131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98509695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88640"/>
            <a:ext cx="9025772" cy="1143000"/>
          </a:xfrm>
        </p:spPr>
        <p:txBody>
          <a:bodyPr>
            <a:noAutofit/>
          </a:bodyPr>
          <a:lstStyle/>
          <a:p>
            <a:r>
              <a:rPr lang="fr-FR" sz="3200" dirty="0" smtClean="0"/>
              <a:t>Viser un parcours de formation en </a:t>
            </a:r>
            <a:r>
              <a:rPr lang="fr-FR" sz="3200" dirty="0"/>
              <a:t>EPS cohérent </a:t>
            </a:r>
            <a:r>
              <a:rPr lang="fr-FR" sz="3200" dirty="0" smtClean="0"/>
              <a:t>et en continuité 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410" y="1432057"/>
            <a:ext cx="9008885" cy="524186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Comment </a:t>
            </a:r>
            <a:r>
              <a:rPr lang="fr-F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: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bg1"/>
                </a:solidFill>
                <a:sym typeface="Wingdings"/>
              </a:rPr>
              <a:t>  En améliorant localement  </a:t>
            </a:r>
            <a:r>
              <a:rPr lang="fr-FR" dirty="0">
                <a:solidFill>
                  <a:schemeClr val="bg1"/>
                </a:solidFill>
                <a:sym typeface="Wingdings"/>
              </a:rPr>
              <a:t>la cohérence de la formation proposée en EPS dans le cadre d’une liaison disciplinaire </a:t>
            </a:r>
            <a:r>
              <a:rPr lang="fr-FR" dirty="0" smtClean="0">
                <a:solidFill>
                  <a:schemeClr val="bg1"/>
                </a:solidFill>
                <a:sym typeface="Wingdings"/>
              </a:rPr>
              <a:t>3</a:t>
            </a:r>
            <a:r>
              <a:rPr lang="fr-FR" baseline="30000" dirty="0" smtClean="0">
                <a:solidFill>
                  <a:schemeClr val="bg1"/>
                </a:solidFill>
                <a:sym typeface="Wingdings"/>
              </a:rPr>
              <a:t>ème</a:t>
            </a:r>
            <a:r>
              <a:rPr lang="fr-FR" dirty="0" smtClean="0">
                <a:solidFill>
                  <a:schemeClr val="bg1"/>
                </a:solidFill>
                <a:sym typeface="Wingdings"/>
              </a:rPr>
              <a:t>/2de. *</a:t>
            </a:r>
          </a:p>
          <a:p>
            <a:pPr marL="0" indent="0">
              <a:buNone/>
            </a:pPr>
            <a:endParaRPr lang="fr-FR" u="sng" dirty="0" smtClean="0">
              <a:solidFill>
                <a:schemeClr val="bg1"/>
              </a:solidFill>
              <a:sym typeface="Wingdings"/>
            </a:endParaRPr>
          </a:p>
          <a:p>
            <a:pPr marL="0" indent="0">
              <a:buNone/>
            </a:pPr>
            <a:r>
              <a:rPr lang="fr-FR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Pourquoi : </a:t>
            </a:r>
          </a:p>
          <a:p>
            <a:pPr algn="just">
              <a:buFont typeface="Wingdings" charset="0"/>
              <a:buChar char="à"/>
            </a:pPr>
            <a:r>
              <a:rPr lang="fr-FR" dirty="0" smtClean="0">
                <a:solidFill>
                  <a:schemeClr val="bg1"/>
                </a:solidFill>
                <a:sym typeface="Wingdings"/>
              </a:rPr>
              <a:t>Pour </a:t>
            </a:r>
            <a:r>
              <a:rPr lang="fr-FR" dirty="0">
                <a:solidFill>
                  <a:schemeClr val="bg1"/>
                </a:solidFill>
                <a:sym typeface="Wingdings"/>
              </a:rPr>
              <a:t>augmenter le niveau de compétence des élèves </a:t>
            </a:r>
            <a:r>
              <a:rPr lang="fr-FR" dirty="0" smtClean="0">
                <a:solidFill>
                  <a:schemeClr val="bg1"/>
                </a:solidFill>
                <a:sym typeface="Wingdings"/>
              </a:rPr>
              <a:t>à la sortie du cursus scolaire.  </a:t>
            </a:r>
          </a:p>
          <a:p>
            <a:pPr algn="just">
              <a:buFont typeface="Wingdings" charset="0"/>
              <a:buChar char="à"/>
            </a:pPr>
            <a:r>
              <a:rPr lang="fr-FR" dirty="0" smtClean="0">
                <a:solidFill>
                  <a:schemeClr val="bg1"/>
                </a:solidFill>
                <a:sym typeface="Wingdings"/>
              </a:rPr>
              <a:t>Pour connaître </a:t>
            </a:r>
            <a:r>
              <a:rPr lang="fr-FR" dirty="0">
                <a:solidFill>
                  <a:schemeClr val="bg1"/>
                </a:solidFill>
                <a:sym typeface="Wingdings"/>
              </a:rPr>
              <a:t>les points communs et les spécificités des différents collèges de recrutement en termes d’offre de formation et de </a:t>
            </a:r>
            <a:r>
              <a:rPr lang="fr-FR" dirty="0">
                <a:solidFill>
                  <a:srgbClr val="FFFFFF"/>
                </a:solidFill>
                <a:sym typeface="Wingdings"/>
              </a:rPr>
              <a:t>certification </a:t>
            </a:r>
            <a:r>
              <a:rPr lang="fr-FR" dirty="0" smtClean="0">
                <a:solidFill>
                  <a:srgbClr val="FFFFFF"/>
                </a:solidFill>
                <a:sym typeface="Wingdings"/>
              </a:rPr>
              <a:t>et assurer ainsi </a:t>
            </a:r>
            <a:r>
              <a:rPr lang="fr-FR" dirty="0" smtClean="0">
                <a:solidFill>
                  <a:schemeClr val="bg1"/>
                </a:solidFill>
                <a:sym typeface="Wingdings"/>
              </a:rPr>
              <a:t>une </a:t>
            </a:r>
            <a:r>
              <a:rPr lang="fr-FR" dirty="0">
                <a:solidFill>
                  <a:schemeClr val="bg1"/>
                </a:solidFill>
                <a:sym typeface="Wingdings"/>
              </a:rPr>
              <a:t>cohérence sur </a:t>
            </a:r>
            <a:r>
              <a:rPr lang="fr-FR" dirty="0" smtClean="0">
                <a:solidFill>
                  <a:schemeClr val="bg1"/>
                </a:solidFill>
                <a:sym typeface="Wingdings"/>
              </a:rPr>
              <a:t>le bassin de formation.</a:t>
            </a:r>
            <a:endParaRPr lang="fr-FR" dirty="0">
              <a:solidFill>
                <a:schemeClr val="bg1"/>
              </a:solidFill>
              <a:sym typeface="Wingdings"/>
            </a:endParaRPr>
          </a:p>
          <a:p>
            <a:pPr marL="358775" indent="-358775" algn="just">
              <a:buNone/>
            </a:pPr>
            <a:r>
              <a:rPr lang="fr-FR" dirty="0" smtClean="0">
                <a:solidFill>
                  <a:schemeClr val="bg1"/>
                </a:solidFill>
                <a:sym typeface="Wingdings"/>
              </a:rPr>
              <a:t>Pour connaître </a:t>
            </a:r>
            <a:r>
              <a:rPr lang="fr-FR" dirty="0">
                <a:solidFill>
                  <a:schemeClr val="bg1"/>
                </a:solidFill>
                <a:sym typeface="Wingdings"/>
              </a:rPr>
              <a:t>le niveau réel des élèves à l’issue de leur scolarité au </a:t>
            </a:r>
            <a:r>
              <a:rPr lang="fr-FR" dirty="0" smtClean="0">
                <a:solidFill>
                  <a:schemeClr val="bg1"/>
                </a:solidFill>
                <a:sym typeface="Wingdings"/>
              </a:rPr>
              <a:t>collège** afin de mieux appréhender la </a:t>
            </a:r>
            <a:r>
              <a:rPr lang="fr-FR" dirty="0">
                <a:solidFill>
                  <a:schemeClr val="bg1"/>
                </a:solidFill>
                <a:sym typeface="Wingdings"/>
              </a:rPr>
              <a:t>continuité des parcours de formation en </a:t>
            </a:r>
            <a:r>
              <a:rPr lang="fr-FR" dirty="0" smtClean="0">
                <a:solidFill>
                  <a:schemeClr val="bg1"/>
                </a:solidFill>
                <a:sym typeface="Wingdings"/>
              </a:rPr>
              <a:t>EPS</a:t>
            </a:r>
            <a:r>
              <a:rPr lang="fr-FR" dirty="0">
                <a:solidFill>
                  <a:schemeClr val="bg1"/>
                </a:solidFill>
                <a:sym typeface="Wingdings"/>
              </a:rPr>
              <a:t> </a:t>
            </a:r>
            <a:r>
              <a:rPr lang="fr-FR" dirty="0" smtClean="0">
                <a:solidFill>
                  <a:schemeClr val="bg1"/>
                </a:solidFill>
                <a:sym typeface="Wingdings"/>
              </a:rPr>
              <a:t>sur ce même territoire.</a:t>
            </a:r>
            <a:endParaRPr lang="fr-FR" dirty="0">
              <a:solidFill>
                <a:schemeClr val="bg1"/>
              </a:solidFill>
              <a:sym typeface="Wingdings"/>
            </a:endParaRPr>
          </a:p>
          <a:p>
            <a:endParaRPr lang="fr-FR" dirty="0">
              <a:solidFill>
                <a:schemeClr val="bg1"/>
              </a:solidFill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58699557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phiqu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7684095"/>
              </p:ext>
            </p:extLst>
          </p:nvPr>
        </p:nvGraphicFramePr>
        <p:xfrm>
          <a:off x="224118" y="1538940"/>
          <a:ext cx="8710706" cy="491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0" y="188640"/>
            <a:ext cx="9025772" cy="1143000"/>
          </a:xfrm>
        </p:spPr>
        <p:txBody>
          <a:bodyPr>
            <a:noAutofit/>
          </a:bodyPr>
          <a:lstStyle/>
          <a:p>
            <a:r>
              <a:rPr lang="fr-FR" sz="3200" dirty="0" smtClean="0"/>
              <a:t>Evolution de l’offre de Fo sur le cursus d’un élève dans l’académie.  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2351640451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9334" y="1287090"/>
            <a:ext cx="8855138" cy="5258059"/>
          </a:xfrm>
        </p:spPr>
        <p:txBody>
          <a:bodyPr>
            <a:noAutofit/>
          </a:bodyPr>
          <a:lstStyle/>
          <a:p>
            <a:pPr marL="0" lvl="4" indent="0">
              <a:buNone/>
            </a:pPr>
            <a:r>
              <a:rPr lang="fr-FR" sz="2600" b="1" u="sng" dirty="0">
                <a:solidFill>
                  <a:srgbClr val="FFFF00"/>
                </a:solidFill>
                <a:sym typeface="Wingdings"/>
              </a:rPr>
              <a:t>L</a:t>
            </a:r>
            <a:r>
              <a:rPr lang="fr-FR" sz="2600" b="1" u="sng" dirty="0" smtClean="0">
                <a:solidFill>
                  <a:srgbClr val="FFFF00"/>
                </a:solidFill>
                <a:sym typeface="Wingdings"/>
              </a:rPr>
              <a:t>’enseignement commun en CCF:</a:t>
            </a:r>
          </a:p>
          <a:p>
            <a:pPr marL="446088" lvl="4" indent="-446088" algn="just">
              <a:buFontTx/>
              <a:buChar char="-"/>
            </a:pPr>
            <a:r>
              <a:rPr lang="fr-FR" sz="2200" dirty="0" smtClean="0">
                <a:solidFill>
                  <a:schemeClr val="bg1"/>
                </a:solidFill>
                <a:sym typeface="Wingdings"/>
              </a:rPr>
              <a:t>Un ensemble </a:t>
            </a:r>
            <a:r>
              <a:rPr lang="fr-FR" sz="2200" dirty="0">
                <a:solidFill>
                  <a:schemeClr val="bg1"/>
                </a:solidFill>
                <a:sym typeface="Wingdings"/>
              </a:rPr>
              <a:t>certificatif </a:t>
            </a:r>
            <a:r>
              <a:rPr lang="fr-FR" sz="2200" dirty="0" smtClean="0">
                <a:solidFill>
                  <a:schemeClr val="bg1"/>
                </a:solidFill>
                <a:sym typeface="Wingdings"/>
              </a:rPr>
              <a:t>comporte </a:t>
            </a:r>
            <a:r>
              <a:rPr lang="fr-FR" sz="2200" dirty="0">
                <a:solidFill>
                  <a:schemeClr val="bg1"/>
                </a:solidFill>
                <a:sym typeface="Wingdings"/>
              </a:rPr>
              <a:t>3 épreuves de 3 CP </a:t>
            </a:r>
            <a:r>
              <a:rPr lang="fr-FR" sz="2200" dirty="0" smtClean="0">
                <a:solidFill>
                  <a:schemeClr val="bg1"/>
                </a:solidFill>
                <a:sym typeface="Wingdings"/>
              </a:rPr>
              <a:t>différentes. </a:t>
            </a:r>
            <a:endParaRPr lang="fr-FR" sz="2200" dirty="0">
              <a:solidFill>
                <a:schemeClr val="bg1"/>
              </a:solidFill>
              <a:sym typeface="Wingdings"/>
            </a:endParaRPr>
          </a:p>
          <a:p>
            <a:pPr marL="457200" lvl="4" indent="-457200" algn="just">
              <a:buFontTx/>
              <a:buChar char="-"/>
            </a:pPr>
            <a:r>
              <a:rPr lang="fr-FR" sz="2200" dirty="0" smtClean="0">
                <a:solidFill>
                  <a:schemeClr val="bg1"/>
                </a:solidFill>
                <a:sym typeface="Wingdings"/>
              </a:rPr>
              <a:t>Le </a:t>
            </a:r>
            <a:r>
              <a:rPr lang="fr-FR" sz="2200" dirty="0">
                <a:solidFill>
                  <a:schemeClr val="bg1"/>
                </a:solidFill>
                <a:sym typeface="Wingdings"/>
              </a:rPr>
              <a:t>jury est toujours composé de 2 enseignants d’EPS</a:t>
            </a:r>
            <a:r>
              <a:rPr lang="fr-FR" sz="2200" dirty="0" smtClean="0">
                <a:solidFill>
                  <a:schemeClr val="bg1"/>
                </a:solidFill>
                <a:sym typeface="Wingdings"/>
              </a:rPr>
              <a:t>. </a:t>
            </a:r>
          </a:p>
          <a:p>
            <a:pPr marL="457200" lvl="4" indent="-457200" algn="just">
              <a:buFontTx/>
              <a:buChar char="-"/>
            </a:pPr>
            <a:r>
              <a:rPr lang="fr-FR" sz="2200" dirty="0">
                <a:solidFill>
                  <a:schemeClr val="bg1"/>
                </a:solidFill>
                <a:sym typeface="Wingdings"/>
              </a:rPr>
              <a:t>Pour chaque ensemble certificatif, la totalité des enseignements est assurée par le même enseignant. </a:t>
            </a:r>
          </a:p>
          <a:p>
            <a:pPr marL="457200" lvl="4" indent="-457200" algn="just">
              <a:buFontTx/>
              <a:buChar char="-"/>
            </a:pPr>
            <a:r>
              <a:rPr lang="fr-FR" sz="2200" dirty="0" smtClean="0">
                <a:solidFill>
                  <a:schemeClr val="bg1"/>
                </a:solidFill>
                <a:sym typeface="Wingdings"/>
              </a:rPr>
              <a:t>Bénéfice </a:t>
            </a:r>
            <a:r>
              <a:rPr lang="fr-FR" sz="2200" dirty="0">
                <a:solidFill>
                  <a:schemeClr val="bg1"/>
                </a:solidFill>
                <a:sym typeface="Wingdings"/>
              </a:rPr>
              <a:t>d’une épreuve de rattrapage pour le candidat en cas de blessure ou de problèmes de santé attestés par l’autorité médicale scolaire</a:t>
            </a:r>
            <a:r>
              <a:rPr lang="fr-FR" sz="2200" dirty="0" smtClean="0">
                <a:solidFill>
                  <a:schemeClr val="bg1"/>
                </a:solidFill>
                <a:sym typeface="Wingdings"/>
              </a:rPr>
              <a:t>.</a:t>
            </a:r>
          </a:p>
          <a:p>
            <a:pPr marL="457200" lvl="4" indent="-457200" algn="just">
              <a:buFontTx/>
              <a:buChar char="-"/>
            </a:pPr>
            <a:r>
              <a:rPr lang="fr-FR" sz="2200" dirty="0">
                <a:solidFill>
                  <a:schemeClr val="bg1"/>
                </a:solidFill>
                <a:sym typeface="Wingdings"/>
              </a:rPr>
              <a:t>Possibilité d’une épreuve de rattrapage pour les candidats « assidus », absents lors du </a:t>
            </a:r>
            <a:r>
              <a:rPr lang="fr-FR" sz="2200" dirty="0" smtClean="0">
                <a:solidFill>
                  <a:schemeClr val="bg1"/>
                </a:solidFill>
                <a:sym typeface="Wingdings"/>
              </a:rPr>
              <a:t>CCF, </a:t>
            </a:r>
            <a:r>
              <a:rPr lang="fr-FR" sz="2200" dirty="0">
                <a:solidFill>
                  <a:schemeClr val="bg1"/>
                </a:solidFill>
                <a:sym typeface="Wingdings"/>
              </a:rPr>
              <a:t>en cas de force majeure après accord du chef d’établissement. </a:t>
            </a:r>
            <a:r>
              <a:rPr lang="fr-FR" sz="2200" dirty="0" smtClean="0">
                <a:solidFill>
                  <a:schemeClr val="bg1"/>
                </a:solidFill>
                <a:sym typeface="Wingdings"/>
              </a:rPr>
              <a:t> </a:t>
            </a:r>
            <a:endParaRPr lang="fr-FR" sz="2200" dirty="0">
              <a:solidFill>
                <a:schemeClr val="bg1"/>
              </a:solidFill>
              <a:sym typeface="Wingdings"/>
            </a:endParaRPr>
          </a:p>
          <a:p>
            <a:pPr marL="457200" lvl="4" indent="-457200" algn="just">
              <a:buFontTx/>
              <a:buChar char="-"/>
            </a:pPr>
            <a:r>
              <a:rPr lang="fr-FR" sz="2200" dirty="0" smtClean="0">
                <a:solidFill>
                  <a:schemeClr val="bg1"/>
                </a:solidFill>
                <a:sym typeface="Wingdings"/>
              </a:rPr>
              <a:t>Bénéfice </a:t>
            </a:r>
            <a:r>
              <a:rPr lang="fr-FR" sz="2200" dirty="0">
                <a:solidFill>
                  <a:schemeClr val="bg1"/>
                </a:solidFill>
                <a:sym typeface="Wingdings"/>
              </a:rPr>
              <a:t>possible d’un aménagement du CCF sur 2 épreuves de la liste nationale relevant de 2 CP différentes pour les sportifs de HN, espoirs ou partenaires d’entrainement inscrits sur les listes nationales</a:t>
            </a:r>
            <a:r>
              <a:rPr lang="fr-FR" sz="2200" dirty="0" smtClean="0">
                <a:solidFill>
                  <a:schemeClr val="bg1"/>
                </a:solidFill>
                <a:sym typeface="Wingdings"/>
              </a:rPr>
              <a:t>.</a:t>
            </a:r>
          </a:p>
          <a:p>
            <a:pPr marL="457200" lvl="4" indent="-457200">
              <a:buFontTx/>
              <a:buChar char="-"/>
            </a:pPr>
            <a:endParaRPr lang="fr-FR" sz="2600" b="1" dirty="0">
              <a:solidFill>
                <a:schemeClr val="bg1"/>
              </a:solidFill>
              <a:sym typeface="Wingdings"/>
            </a:endParaRPr>
          </a:p>
          <a:p>
            <a:pPr marL="457200" lvl="4" indent="-457200">
              <a:buFontTx/>
              <a:buChar char="-"/>
            </a:pPr>
            <a:endParaRPr lang="fr-FR" sz="2600" b="1" dirty="0" smtClean="0">
              <a:solidFill>
                <a:schemeClr val="bg1"/>
              </a:solidFill>
              <a:sym typeface="Wingdings"/>
            </a:endParaRPr>
          </a:p>
          <a:p>
            <a:pPr marL="0" lvl="4" indent="0">
              <a:buNone/>
            </a:pPr>
            <a:endParaRPr lang="fr-FR" sz="2600" b="1" dirty="0" smtClean="0">
              <a:solidFill>
                <a:schemeClr val="bg1"/>
              </a:solidFill>
              <a:sym typeface="Wingdings"/>
            </a:endParaRPr>
          </a:p>
          <a:p>
            <a:pPr marL="0" lvl="4" indent="0">
              <a:buNone/>
            </a:pPr>
            <a:endParaRPr lang="fr-FR" sz="2600" b="1" dirty="0">
              <a:solidFill>
                <a:schemeClr val="bg1"/>
              </a:solidFill>
              <a:sym typeface="Wingdings"/>
            </a:endParaRPr>
          </a:p>
        </p:txBody>
      </p:sp>
      <p:sp>
        <p:nvSpPr>
          <p:cNvPr id="4" name="Titre 1"/>
          <p:cNvSpPr txBox="1">
            <a:spLocks noGrp="1"/>
          </p:cNvSpPr>
          <p:nvPr>
            <p:ph type="title"/>
          </p:nvPr>
        </p:nvSpPr>
        <p:spPr>
          <a:xfrm>
            <a:off x="0" y="76641"/>
            <a:ext cx="9144000" cy="12552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400" kern="12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fr-FR" sz="3200" dirty="0" smtClean="0">
                <a:solidFill>
                  <a:srgbClr val="FFFFFF"/>
                </a:solidFill>
              </a:rPr>
              <a:t>LE BAC EPS 2013 :</a:t>
            </a:r>
            <a:br>
              <a:rPr lang="fr-FR" sz="3200" dirty="0" smtClean="0">
                <a:solidFill>
                  <a:srgbClr val="FFFFFF"/>
                </a:solidFill>
              </a:rPr>
            </a:br>
            <a:r>
              <a:rPr lang="fr-FR" sz="3200" dirty="0" smtClean="0">
                <a:solidFill>
                  <a:srgbClr val="FFFFFF"/>
                </a:solidFill>
              </a:rPr>
              <a:t>des changements  et des continuités</a:t>
            </a:r>
            <a:endParaRPr lang="fr-FR" sz="2400" dirty="0">
              <a:solidFill>
                <a:srgbClr val="FFFFFF"/>
              </a:solidFill>
              <a:effectLst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5921873" y="162062"/>
            <a:ext cx="3102599" cy="536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defRPr>
            </a:lvl1pPr>
          </a:lstStyle>
          <a:p>
            <a:pPr marL="185738" lvl="4"/>
            <a:r>
              <a:rPr lang="fr-FR" sz="2600" b="1" dirty="0" smtClean="0">
                <a:solidFill>
                  <a:schemeClr val="bg1"/>
                </a:solidFill>
                <a:sym typeface="Wingdings"/>
              </a:rPr>
              <a:t>Arrêté du 21 décembre 2011 </a:t>
            </a:r>
            <a:br>
              <a:rPr lang="fr-FR" sz="2600" b="1" dirty="0" smtClean="0">
                <a:solidFill>
                  <a:schemeClr val="bg1"/>
                </a:solidFill>
                <a:sym typeface="Wingdings"/>
              </a:rPr>
            </a:br>
            <a:r>
              <a:rPr lang="fr-FR" sz="2600" b="1" dirty="0" smtClean="0">
                <a:solidFill>
                  <a:schemeClr val="bg1"/>
                </a:solidFill>
                <a:sym typeface="Wingdings"/>
              </a:rPr>
              <a:t>Circulaire du 8 juin 2012 </a:t>
            </a:r>
            <a:endParaRPr lang="fr-FR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713926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89211"/>
            <a:ext cx="8229600" cy="971614"/>
          </a:xfrm>
        </p:spPr>
        <p:txBody>
          <a:bodyPr>
            <a:normAutofit fontScale="90000"/>
          </a:bodyPr>
          <a:lstStyle/>
          <a:p>
            <a:r>
              <a:rPr lang="fr-FR" sz="3200" b="1" dirty="0" smtClean="0">
                <a:solidFill>
                  <a:schemeClr val="bg1"/>
                </a:solidFill>
                <a:effectLst/>
              </a:rPr>
              <a:t>Un traitement particulier :</a:t>
            </a:r>
            <a:br>
              <a:rPr lang="fr-FR" sz="3200" b="1" dirty="0" smtClean="0">
                <a:solidFill>
                  <a:schemeClr val="bg1"/>
                </a:solidFill>
                <a:effectLst/>
              </a:rPr>
            </a:br>
            <a:r>
              <a:rPr lang="fr-FR" sz="3200" b="1" dirty="0" smtClean="0">
                <a:solidFill>
                  <a:schemeClr val="bg1"/>
                </a:solidFill>
                <a:effectLst/>
              </a:rPr>
              <a:t>Le </a:t>
            </a:r>
            <a:r>
              <a:rPr lang="fr-FR" sz="3200" b="1" dirty="0">
                <a:solidFill>
                  <a:schemeClr val="bg1"/>
                </a:solidFill>
                <a:effectLst/>
              </a:rPr>
              <a:t>contrôle adapté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41300" y="5079104"/>
            <a:ext cx="7472296" cy="159960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fr-FR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Quelles procédures? </a:t>
            </a:r>
            <a:endParaRPr lang="fr-FR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3050" indent="261938">
              <a:buFont typeface="Wingdings" pitchFamily="2" charset="2"/>
              <a:buChar char="Ø"/>
            </a:pPr>
            <a:r>
              <a:rPr lang="fr-FR" sz="1600" dirty="0" smtClean="0">
                <a:solidFill>
                  <a:schemeClr val="tx1"/>
                </a:solidFill>
              </a:rPr>
              <a:t>Constitution d’un dossier pour chaque candidat concerné transmis à la commission académique début octobre :</a:t>
            </a:r>
          </a:p>
          <a:p>
            <a:pPr marL="673100" lvl="1" indent="261938">
              <a:buFont typeface="Wingdings" pitchFamily="2" charset="2"/>
              <a:buChar char="Ø"/>
            </a:pPr>
            <a:r>
              <a:rPr lang="fr-FR" sz="1500" dirty="0" smtClean="0">
                <a:solidFill>
                  <a:schemeClr val="tx1"/>
                </a:solidFill>
              </a:rPr>
              <a:t>Certificat médical explicitant le type d’inaptitude ou de handicap suite à l’avis médical, </a:t>
            </a:r>
          </a:p>
          <a:p>
            <a:pPr marL="673100" lvl="1" indent="261938">
              <a:buFont typeface="Wingdings" pitchFamily="2" charset="2"/>
              <a:buChar char="Ø"/>
            </a:pPr>
            <a:r>
              <a:rPr lang="fr-FR" sz="1500" dirty="0" smtClean="0">
                <a:solidFill>
                  <a:schemeClr val="tx1"/>
                </a:solidFill>
              </a:rPr>
              <a:t>Rédaction par les équipes d’établissements </a:t>
            </a:r>
            <a:r>
              <a:rPr lang="fr-FR" sz="1500" dirty="0" smtClean="0">
                <a:solidFill>
                  <a:srgbClr val="FF0000"/>
                </a:solidFill>
              </a:rPr>
              <a:t>des protocoles adaptés**</a:t>
            </a:r>
            <a:r>
              <a:rPr lang="fr-FR" sz="1500" dirty="0" smtClean="0">
                <a:solidFill>
                  <a:schemeClr val="tx1"/>
                </a:solidFill>
              </a:rPr>
              <a:t>. (fichier type à télécharger sur le site EPS)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41300" y="1197971"/>
            <a:ext cx="8737600" cy="135421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qui s’adresse-t-il?</a:t>
            </a:r>
          </a:p>
          <a:p>
            <a:pPr marL="277813" lvl="1" indent="-4763"/>
            <a:r>
              <a:rPr lang="fr-FR" sz="1600" dirty="0" smtClean="0">
                <a:solidFill>
                  <a:schemeClr val="tx1"/>
                </a:solidFill>
              </a:rPr>
              <a:t>- Aux candidats présentant des besoins éducatifs particuliers :</a:t>
            </a:r>
          </a:p>
          <a:p>
            <a:pPr marL="735013" lvl="2" indent="255588">
              <a:buFont typeface="Wingdings" charset="2"/>
              <a:buChar char="Ø"/>
            </a:pPr>
            <a:r>
              <a:rPr lang="fr-FR" sz="1600" b="1" dirty="0" smtClean="0">
                <a:solidFill>
                  <a:schemeClr val="tx1"/>
                </a:solidFill>
              </a:rPr>
              <a:t>une aptitude partielle permanente ou temporaire </a:t>
            </a:r>
          </a:p>
          <a:p>
            <a:pPr marL="735013" lvl="2" indent="255588">
              <a:buFont typeface="Wingdings" charset="2"/>
              <a:buChar char="Ø"/>
            </a:pPr>
            <a:r>
              <a:rPr lang="fr-FR" sz="1600" dirty="0" smtClean="0">
                <a:solidFill>
                  <a:schemeClr val="tx1"/>
                </a:solidFill>
              </a:rPr>
              <a:t>un </a:t>
            </a:r>
            <a:r>
              <a:rPr lang="fr-FR" sz="1600" b="1" dirty="0" smtClean="0">
                <a:solidFill>
                  <a:schemeClr val="tx1"/>
                </a:solidFill>
              </a:rPr>
              <a:t>handicap ne permettant pas une pratique des APSA dans le cadre habituel du CCF</a:t>
            </a:r>
            <a:endParaRPr lang="fr-FR" sz="900" i="1" dirty="0" smtClean="0">
              <a:solidFill>
                <a:schemeClr val="tx1"/>
              </a:solidFill>
            </a:endParaRPr>
          </a:p>
          <a:p>
            <a:pPr marL="735013" lvl="2" indent="255588">
              <a:buFont typeface="Wingdings" charset="2"/>
              <a:buChar char="Ø"/>
            </a:pPr>
            <a:r>
              <a:rPr lang="fr-FR" sz="1600" b="1" dirty="0">
                <a:solidFill>
                  <a:schemeClr val="tx1"/>
                </a:solidFill>
              </a:rPr>
              <a:t>a</a:t>
            </a:r>
            <a:r>
              <a:rPr lang="fr-FR" sz="1600" b="1" dirty="0" smtClean="0">
                <a:solidFill>
                  <a:schemeClr val="tx1"/>
                </a:solidFill>
              </a:rPr>
              <a:t>ttesté par le médecin scolaire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41300" y="2643557"/>
            <a:ext cx="8737600" cy="233910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Quelles modalités pour l’évaluation?</a:t>
            </a:r>
          </a:p>
          <a:p>
            <a:pPr marL="273050" lvl="0" indent="261938">
              <a:buFont typeface="Wingdings" pitchFamily="2" charset="2"/>
              <a:buChar char="Ø"/>
            </a:pPr>
            <a:r>
              <a:rPr lang="fr-FR" sz="1600" dirty="0" smtClean="0">
                <a:solidFill>
                  <a:schemeClr val="tx1"/>
                </a:solidFill>
              </a:rPr>
              <a:t>Dans le cadre du CCF adapté : </a:t>
            </a:r>
          </a:p>
          <a:p>
            <a:pPr marL="1187450" lvl="2" indent="261938">
              <a:buFont typeface="Wingdings" pitchFamily="2" charset="2"/>
              <a:buChar char="Ø"/>
            </a:pPr>
            <a:r>
              <a:rPr lang="fr-FR" sz="1600" dirty="0" smtClean="0">
                <a:solidFill>
                  <a:schemeClr val="tx1"/>
                </a:solidFill>
              </a:rPr>
              <a:t>Ensemble certificatif de 3 épreuves dont </a:t>
            </a:r>
            <a:r>
              <a:rPr lang="fr-FR" sz="1600" b="1" dirty="0" smtClean="0">
                <a:solidFill>
                  <a:srgbClr val="FF0000"/>
                </a:solidFill>
              </a:rPr>
              <a:t>deux au maximum sont adaptées</a:t>
            </a:r>
            <a:r>
              <a:rPr lang="fr-FR" sz="1600" dirty="0" smtClean="0">
                <a:solidFill>
                  <a:schemeClr val="tx1"/>
                </a:solidFill>
              </a:rPr>
              <a:t> relevant de </a:t>
            </a:r>
            <a:r>
              <a:rPr lang="fr-FR" sz="1600" u="sng" dirty="0" smtClean="0">
                <a:solidFill>
                  <a:schemeClr val="tx1"/>
                </a:solidFill>
              </a:rPr>
              <a:t>2 CP différentes </a:t>
            </a:r>
            <a:r>
              <a:rPr lang="fr-FR" sz="1600" dirty="0" smtClean="0">
                <a:solidFill>
                  <a:schemeClr val="tx1"/>
                </a:solidFill>
              </a:rPr>
              <a:t>. </a:t>
            </a:r>
            <a:r>
              <a:rPr lang="fr-FR" sz="1600" b="1" dirty="0" smtClean="0">
                <a:solidFill>
                  <a:srgbClr val="008000"/>
                </a:solidFill>
                <a:sym typeface="Wingdings"/>
              </a:rPr>
              <a:t> </a:t>
            </a:r>
            <a:r>
              <a:rPr lang="fr-FR" sz="1600" b="1" dirty="0" smtClean="0">
                <a:solidFill>
                  <a:srgbClr val="008000"/>
                </a:solidFill>
              </a:rPr>
              <a:t>3 épreuves avec 2 ou 1 adaptées.</a:t>
            </a:r>
          </a:p>
          <a:p>
            <a:pPr marL="1187450" lvl="2" indent="261938">
              <a:buFont typeface="Wingdings" pitchFamily="2" charset="2"/>
              <a:buChar char="Ø"/>
            </a:pPr>
            <a:r>
              <a:rPr lang="fr-FR" sz="1600" dirty="0" smtClean="0">
                <a:solidFill>
                  <a:schemeClr val="tx1"/>
                </a:solidFill>
              </a:rPr>
              <a:t>Ensemble certificatif de 2 épreuves adaptées relevant autant que possible de 2 CP distinctes.</a:t>
            </a:r>
          </a:p>
          <a:p>
            <a:pPr marL="1187450" lvl="2" indent="261938">
              <a:buFont typeface="Wingdings" pitchFamily="2" charset="2"/>
              <a:buChar char="Ø"/>
            </a:pPr>
            <a:r>
              <a:rPr lang="fr-FR" sz="1600" dirty="0" smtClean="0">
                <a:solidFill>
                  <a:schemeClr val="tx1"/>
                </a:solidFill>
              </a:rPr>
              <a:t>Pour les cas très particuliers (sévérité majeure du handicap) possibilité, après avis de la commission académique, de proposer une certification sur une seule épreuve appropriée au cas particulier. *</a:t>
            </a:r>
          </a:p>
        </p:txBody>
      </p:sp>
      <p:pic>
        <p:nvPicPr>
          <p:cNvPr id="6" name="Image 5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13596" y="5242858"/>
            <a:ext cx="1265304" cy="1107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195525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CORM_RATE_SLIDES" val="0"/>
  <p:tag name="ISPRING_SCORM_RATE_QUIZZES" val="0"/>
  <p:tag name="ISPRING_SCORM_PASSING_SCORE" val="0.0000000000"/>
  <p:tag name="GENSWF_OUTPUT_FILE_NAME" val="Journée d’animation EPS"/>
  <p:tag name="ISPRING_RESOURCE_PATHS_HASH_2" val="8108a2cba29932a4e68876f87221ecc72ccd13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heme/theme1.xml><?xml version="1.0" encoding="utf-8"?>
<a:theme xmlns:a="http://schemas.openxmlformats.org/drawingml/2006/main" name="IA-IPR OT EP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IA-IPR OT EPS</Template>
  <TotalTime>9204</TotalTime>
  <Words>2404</Words>
  <Application>Microsoft Office PowerPoint</Application>
  <PresentationFormat>Affichage à l'écran (4:3)</PresentationFormat>
  <Paragraphs>733</Paragraphs>
  <Slides>42</Slides>
  <Notes>35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42</vt:i4>
      </vt:variant>
    </vt:vector>
  </HeadingPairs>
  <TitlesOfParts>
    <vt:vector size="43" baseType="lpstr">
      <vt:lpstr>IA-IPR OT EPS</vt:lpstr>
      <vt:lpstr>Sous-commissions académiques LGT</vt:lpstr>
      <vt:lpstr>Le parcours de formation de l’ élève au cours de sa scolarité obligatoire en EPS : </vt:lpstr>
      <vt:lpstr>À tous les niveaux de scolarité, les compétences attendues restent au centre de l’articulation formation/évaluation</vt:lpstr>
      <vt:lpstr>L’offre de formation en EPS au collège dans l’académie </vt:lpstr>
      <vt:lpstr>Premières tendances des résultats du DNB 2013 :  Attention, il s’agit de données prélevées sur un échantillon  de 116 EPLE</vt:lpstr>
      <vt:lpstr>Viser un parcours de formation en EPS cohérent et en continuité </vt:lpstr>
      <vt:lpstr>Evolution de l’offre de Fo sur le cursus d’un élève dans l’académie.  </vt:lpstr>
      <vt:lpstr>LE BAC EPS 2013 : des changements  et des continuités</vt:lpstr>
      <vt:lpstr>Un traitement particulier : Le contrôle adapté </vt:lpstr>
      <vt:lpstr>Une autre certification: les épreuves facultatives ponctuelles du Bac GT</vt:lpstr>
      <vt:lpstr>L’évolution de l’offre de formation en EPS au LGT:</vt:lpstr>
      <vt:lpstr> Le BAC  GT de 2010 à  2013 Évolution de l’offre de certification par CP  </vt:lpstr>
      <vt:lpstr>L’impact de l’évolution de l’offre de certification sur les moyennes d’EPS au bac :</vt:lpstr>
      <vt:lpstr>Présentation PowerPoint</vt:lpstr>
      <vt:lpstr>Moyennes des notes 2013 et différentiel par CP*</vt:lpstr>
      <vt:lpstr>ZOOM SUR LES APSA</vt:lpstr>
      <vt:lpstr>Présentation PowerPoint</vt:lpstr>
      <vt:lpstr>Moyennes  et effectifs par départements</vt:lpstr>
      <vt:lpstr>Moyenne par établissement 45</vt:lpstr>
      <vt:lpstr>Évolution des moyennes des lycées du 45 : 1</vt:lpstr>
      <vt:lpstr>Évolution des moyennes des lycées du 45 : 2</vt:lpstr>
      <vt:lpstr>Moyenne par établissement 18</vt:lpstr>
      <vt:lpstr>Évolution des moyennes des lycées du 18 :</vt:lpstr>
      <vt:lpstr>Moyenne par établissement 36</vt:lpstr>
      <vt:lpstr>Évolution des moyennes des lycées du 36 :</vt:lpstr>
      <vt:lpstr>Moyenne par établissement 37</vt:lpstr>
      <vt:lpstr>Évolution des moyennes des lycées du 37 :</vt:lpstr>
      <vt:lpstr>Moyenne par établissement 41</vt:lpstr>
      <vt:lpstr>Évolution des moyennes des lycées du 41 :</vt:lpstr>
      <vt:lpstr>Moyenne par établissement 28</vt:lpstr>
      <vt:lpstr>Évolution des moyennes des lycées du 28 :</vt:lpstr>
      <vt:lpstr>Zoom sur les épreuves ponctuelles obligatoires</vt:lpstr>
      <vt:lpstr>Zoom sur les épreuves Fac :</vt:lpstr>
      <vt:lpstr>Zoom sur les épreuves Fac :</vt:lpstr>
      <vt:lpstr>Zoom sur l’enseignement de complément </vt:lpstr>
      <vt:lpstr>D’une analyse macroscopique à l’analyse microscopique :*</vt:lpstr>
      <vt:lpstr>Proposition d’une démarche d’analyse.</vt:lpstr>
      <vt:lpstr>Analyse de l’offre de certification de ce Lycée</vt:lpstr>
      <vt:lpstr>Ajoutons un plus de finesse dans l’analyse </vt:lpstr>
      <vt:lpstr>Au niveau d’une APSA</vt:lpstr>
      <vt:lpstr>Analyser pour arbitrer et faire des choix :</vt:lpstr>
      <vt:lpstr>Fin </vt:lpstr>
    </vt:vector>
  </TitlesOfParts>
  <Company>MEN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sous_commissions_academique_LGT2013</dc:title>
  <dc:creator>Didier MARTIN</dc:creator>
  <cp:lastModifiedBy>Michel Duport</cp:lastModifiedBy>
  <cp:revision>419</cp:revision>
  <cp:lastPrinted>2012-05-26T16:17:38Z</cp:lastPrinted>
  <dcterms:created xsi:type="dcterms:W3CDTF">2012-05-10T09:39:40Z</dcterms:created>
  <dcterms:modified xsi:type="dcterms:W3CDTF">2013-07-15T19:19:30Z</dcterms:modified>
</cp:coreProperties>
</file>